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46" r:id="rId1"/>
  </p:sldMasterIdLst>
  <p:notesMasterIdLst>
    <p:notesMasterId r:id="rId740"/>
  </p:notesMasterIdLst>
  <p:handoutMasterIdLst>
    <p:handoutMasterId r:id="rId741"/>
  </p:handoutMasterIdLst>
  <p:sldIdLst>
    <p:sldId id="1959" r:id="rId2"/>
    <p:sldId id="1960" r:id="rId3"/>
    <p:sldId id="1961" r:id="rId4"/>
    <p:sldId id="1962" r:id="rId5"/>
    <p:sldId id="1963" r:id="rId6"/>
    <p:sldId id="1964" r:id="rId7"/>
    <p:sldId id="2508" r:id="rId8"/>
    <p:sldId id="2502" r:id="rId9"/>
    <p:sldId id="2503" r:id="rId10"/>
    <p:sldId id="2504" r:id="rId11"/>
    <p:sldId id="2505" r:id="rId12"/>
    <p:sldId id="2506" r:id="rId13"/>
    <p:sldId id="2507" r:id="rId14"/>
    <p:sldId id="2586" r:id="rId15"/>
    <p:sldId id="2587" r:id="rId16"/>
    <p:sldId id="1578" r:id="rId17"/>
    <p:sldId id="1553" r:id="rId18"/>
    <p:sldId id="1571" r:id="rId19"/>
    <p:sldId id="1572" r:id="rId20"/>
    <p:sldId id="1655" r:id="rId21"/>
    <p:sldId id="1656" r:id="rId22"/>
    <p:sldId id="1657" r:id="rId23"/>
    <p:sldId id="1658" r:id="rId24"/>
    <p:sldId id="1659" r:id="rId25"/>
    <p:sldId id="1573" r:id="rId26"/>
    <p:sldId id="1574" r:id="rId27"/>
    <p:sldId id="1663" r:id="rId28"/>
    <p:sldId id="1664" r:id="rId29"/>
    <p:sldId id="1665" r:id="rId30"/>
    <p:sldId id="1666" r:id="rId31"/>
    <p:sldId id="1667" r:id="rId32"/>
    <p:sldId id="1668" r:id="rId33"/>
    <p:sldId id="1575" r:id="rId34"/>
    <p:sldId id="1576" r:id="rId35"/>
    <p:sldId id="2584" r:id="rId36"/>
    <p:sldId id="1579" r:id="rId37"/>
    <p:sldId id="1561" r:id="rId38"/>
    <p:sldId id="1677" r:id="rId39"/>
    <p:sldId id="1660" r:id="rId40"/>
    <p:sldId id="1661" r:id="rId41"/>
    <p:sldId id="1662" r:id="rId42"/>
    <p:sldId id="1672" r:id="rId43"/>
    <p:sldId id="1673" r:id="rId44"/>
    <p:sldId id="1669" r:id="rId45"/>
    <p:sldId id="1670" r:id="rId46"/>
    <p:sldId id="1671" r:id="rId47"/>
    <p:sldId id="1580" r:id="rId48"/>
    <p:sldId id="1581" r:id="rId49"/>
    <p:sldId id="1678" r:id="rId50"/>
    <p:sldId id="1684" r:id="rId51"/>
    <p:sldId id="1679" r:id="rId52"/>
    <p:sldId id="1680" r:id="rId53"/>
    <p:sldId id="1681" r:id="rId54"/>
    <p:sldId id="1685" r:id="rId55"/>
    <p:sldId id="1682" r:id="rId56"/>
    <p:sldId id="1683" r:id="rId57"/>
    <p:sldId id="1687" r:id="rId58"/>
    <p:sldId id="1688" r:id="rId59"/>
    <p:sldId id="1853" r:id="rId60"/>
    <p:sldId id="1855" r:id="rId61"/>
    <p:sldId id="2585" r:id="rId62"/>
    <p:sldId id="1582" r:id="rId63"/>
    <p:sldId id="1562" r:id="rId64"/>
    <p:sldId id="1689" r:id="rId65"/>
    <p:sldId id="1694" r:id="rId66"/>
    <p:sldId id="1695" r:id="rId67"/>
    <p:sldId id="1696" r:id="rId68"/>
    <p:sldId id="1697" r:id="rId69"/>
    <p:sldId id="1698" r:id="rId70"/>
    <p:sldId id="1700" r:id="rId71"/>
    <p:sldId id="1701" r:id="rId72"/>
    <p:sldId id="2573" r:id="rId73"/>
    <p:sldId id="2580" r:id="rId74"/>
    <p:sldId id="2581" r:id="rId75"/>
    <p:sldId id="2582" r:id="rId76"/>
    <p:sldId id="2583" r:id="rId77"/>
    <p:sldId id="1583" r:id="rId78"/>
    <p:sldId id="1699" r:id="rId79"/>
    <p:sldId id="1702" r:id="rId80"/>
    <p:sldId id="1703" r:id="rId81"/>
    <p:sldId id="1704" r:id="rId82"/>
    <p:sldId id="1857" r:id="rId83"/>
    <p:sldId id="1858" r:id="rId84"/>
    <p:sldId id="1859" r:id="rId85"/>
    <p:sldId id="1860" r:id="rId86"/>
    <p:sldId id="2588" r:id="rId87"/>
    <p:sldId id="2572" r:id="rId88"/>
    <p:sldId id="2313" r:id="rId89"/>
    <p:sldId id="2314" r:id="rId90"/>
    <p:sldId id="2315" r:id="rId91"/>
    <p:sldId id="2316" r:id="rId92"/>
    <p:sldId id="2317" r:id="rId93"/>
    <p:sldId id="2318" r:id="rId94"/>
    <p:sldId id="2319" r:id="rId95"/>
    <p:sldId id="2320" r:id="rId96"/>
    <p:sldId id="2321" r:id="rId97"/>
    <p:sldId id="2322" r:id="rId98"/>
    <p:sldId id="2332" r:id="rId99"/>
    <p:sldId id="2323" r:id="rId100"/>
    <p:sldId id="2325" r:id="rId101"/>
    <p:sldId id="2324" r:id="rId102"/>
    <p:sldId id="2328" r:id="rId103"/>
    <p:sldId id="2329" r:id="rId104"/>
    <p:sldId id="2330" r:id="rId105"/>
    <p:sldId id="2331" r:id="rId106"/>
    <p:sldId id="2327" r:id="rId107"/>
    <p:sldId id="2333" r:id="rId108"/>
    <p:sldId id="2334" r:id="rId109"/>
    <p:sldId id="2340" r:id="rId110"/>
    <p:sldId id="2349" r:id="rId111"/>
    <p:sldId id="2350" r:id="rId112"/>
    <p:sldId id="2351" r:id="rId113"/>
    <p:sldId id="2354" r:id="rId114"/>
    <p:sldId id="2355" r:id="rId115"/>
    <p:sldId id="2352" r:id="rId116"/>
    <p:sldId id="2353" r:id="rId117"/>
    <p:sldId id="2356" r:id="rId118"/>
    <p:sldId id="2348" r:id="rId119"/>
    <p:sldId id="2341" r:id="rId120"/>
    <p:sldId id="2342" r:id="rId121"/>
    <p:sldId id="2343" r:id="rId122"/>
    <p:sldId id="2344" r:id="rId123"/>
    <p:sldId id="2345" r:id="rId124"/>
    <p:sldId id="2346" r:id="rId125"/>
    <p:sldId id="2347" r:id="rId126"/>
    <p:sldId id="1585" r:id="rId127"/>
    <p:sldId id="1563" r:id="rId128"/>
    <p:sldId id="2277" r:id="rId129"/>
    <p:sldId id="2278" r:id="rId130"/>
    <p:sldId id="2279" r:id="rId131"/>
    <p:sldId id="2276" r:id="rId132"/>
    <p:sldId id="1710" r:id="rId133"/>
    <p:sldId id="1711" r:id="rId134"/>
    <p:sldId id="1712" r:id="rId135"/>
    <p:sldId id="1807" r:id="rId136"/>
    <p:sldId id="1833" r:id="rId137"/>
    <p:sldId id="1834" r:id="rId138"/>
    <p:sldId id="1808" r:id="rId139"/>
    <p:sldId id="1835" r:id="rId140"/>
    <p:sldId id="1836" r:id="rId141"/>
    <p:sldId id="1713" r:id="rId142"/>
    <p:sldId id="1714" r:id="rId143"/>
    <p:sldId id="1837" r:id="rId144"/>
    <p:sldId id="1838" r:id="rId145"/>
    <p:sldId id="1839" r:id="rId146"/>
    <p:sldId id="1840" r:id="rId147"/>
    <p:sldId id="1814" r:id="rId148"/>
    <p:sldId id="1841" r:id="rId149"/>
    <p:sldId id="1815" r:id="rId150"/>
    <p:sldId id="1842" r:id="rId151"/>
    <p:sldId id="1819" r:id="rId152"/>
    <p:sldId id="1843" r:id="rId153"/>
    <p:sldId id="1820" r:id="rId154"/>
    <p:sldId id="1844" r:id="rId155"/>
    <p:sldId id="1715" r:id="rId156"/>
    <p:sldId id="1845" r:id="rId157"/>
    <p:sldId id="1825" r:id="rId158"/>
    <p:sldId id="1846" r:id="rId159"/>
    <p:sldId id="1827" r:id="rId160"/>
    <p:sldId id="1847" r:id="rId161"/>
    <p:sldId id="1824" r:id="rId162"/>
    <p:sldId id="1848" r:id="rId163"/>
    <p:sldId id="1832" r:id="rId164"/>
    <p:sldId id="1849" r:id="rId165"/>
    <p:sldId id="1850" r:id="rId166"/>
    <p:sldId id="1716" r:id="rId167"/>
    <p:sldId id="1851" r:id="rId168"/>
    <p:sldId id="1852" r:id="rId169"/>
    <p:sldId id="1717" r:id="rId170"/>
    <p:sldId id="1718" r:id="rId171"/>
    <p:sldId id="1719" r:id="rId172"/>
    <p:sldId id="1586" r:id="rId173"/>
    <p:sldId id="2360" r:id="rId174"/>
    <p:sldId id="2359" r:id="rId175"/>
    <p:sldId id="2358" r:id="rId176"/>
    <p:sldId id="2357" r:id="rId177"/>
    <p:sldId id="2432" r:id="rId178"/>
    <p:sldId id="2433" r:id="rId179"/>
    <p:sldId id="2434" r:id="rId180"/>
    <p:sldId id="2435" r:id="rId181"/>
    <p:sldId id="2436" r:id="rId182"/>
    <p:sldId id="2437" r:id="rId183"/>
    <p:sldId id="2438" r:id="rId184"/>
    <p:sldId id="2439" r:id="rId185"/>
    <p:sldId id="2440" r:id="rId186"/>
    <p:sldId id="2441" r:id="rId187"/>
    <p:sldId id="2442" r:id="rId188"/>
    <p:sldId id="2443" r:id="rId189"/>
    <p:sldId id="2444" r:id="rId190"/>
    <p:sldId id="2445" r:id="rId191"/>
    <p:sldId id="2446" r:id="rId192"/>
    <p:sldId id="2447" r:id="rId193"/>
    <p:sldId id="2448" r:id="rId194"/>
    <p:sldId id="2449" r:id="rId195"/>
    <p:sldId id="2450" r:id="rId196"/>
    <p:sldId id="2451" r:id="rId197"/>
    <p:sldId id="2452" r:id="rId198"/>
    <p:sldId id="2453" r:id="rId199"/>
    <p:sldId id="2454" r:id="rId200"/>
    <p:sldId id="2455" r:id="rId201"/>
    <p:sldId id="2456" r:id="rId202"/>
    <p:sldId id="2457" r:id="rId203"/>
    <p:sldId id="2458" r:id="rId204"/>
    <p:sldId id="2459" r:id="rId205"/>
    <p:sldId id="1587" r:id="rId206"/>
    <p:sldId id="1720" r:id="rId207"/>
    <p:sldId id="1721" r:id="rId208"/>
    <p:sldId id="1722" r:id="rId209"/>
    <p:sldId id="1723" r:id="rId210"/>
    <p:sldId id="1724" r:id="rId211"/>
    <p:sldId id="1725" r:id="rId212"/>
    <p:sldId id="1726" r:id="rId213"/>
    <p:sldId id="1727" r:id="rId214"/>
    <p:sldId id="1728" r:id="rId215"/>
    <p:sldId id="1729" r:id="rId216"/>
    <p:sldId id="1861" r:id="rId217"/>
    <p:sldId id="1862" r:id="rId218"/>
    <p:sldId id="1863" r:id="rId219"/>
    <p:sldId id="1864" r:id="rId220"/>
    <p:sldId id="1865" r:id="rId221"/>
    <p:sldId id="1866" r:id="rId222"/>
    <p:sldId id="1867" r:id="rId223"/>
    <p:sldId id="1868" r:id="rId224"/>
    <p:sldId id="1869" r:id="rId225"/>
    <p:sldId id="1870" r:id="rId226"/>
    <p:sldId id="1871" r:id="rId227"/>
    <p:sldId id="1872" r:id="rId228"/>
    <p:sldId id="1873" r:id="rId229"/>
    <p:sldId id="1874" r:id="rId230"/>
    <p:sldId id="1875" r:id="rId231"/>
    <p:sldId id="1876" r:id="rId232"/>
    <p:sldId id="1877" r:id="rId233"/>
    <p:sldId id="1878" r:id="rId234"/>
    <p:sldId id="1879" r:id="rId235"/>
    <p:sldId id="1880" r:id="rId236"/>
    <p:sldId id="1881" r:id="rId237"/>
    <p:sldId id="1882" r:id="rId238"/>
    <p:sldId id="1883" r:id="rId239"/>
    <p:sldId id="1884" r:id="rId240"/>
    <p:sldId id="1885" r:id="rId241"/>
    <p:sldId id="1886" r:id="rId242"/>
    <p:sldId id="1887" r:id="rId243"/>
    <p:sldId id="1888" r:id="rId244"/>
    <p:sldId id="1889" r:id="rId245"/>
    <p:sldId id="1890" r:id="rId246"/>
    <p:sldId id="1891" r:id="rId247"/>
    <p:sldId id="1892" r:id="rId248"/>
    <p:sldId id="1893" r:id="rId249"/>
    <p:sldId id="1894" r:id="rId250"/>
    <p:sldId id="1895" r:id="rId251"/>
    <p:sldId id="1896" r:id="rId252"/>
    <p:sldId id="2589" r:id="rId253"/>
    <p:sldId id="1903" r:id="rId254"/>
    <p:sldId id="1904" r:id="rId255"/>
    <p:sldId id="1905" r:id="rId256"/>
    <p:sldId id="1906" r:id="rId257"/>
    <p:sldId id="1907" r:id="rId258"/>
    <p:sldId id="1908" r:id="rId259"/>
    <p:sldId id="1909" r:id="rId260"/>
    <p:sldId id="1910" r:id="rId261"/>
    <p:sldId id="1911" r:id="rId262"/>
    <p:sldId id="1912" r:id="rId263"/>
    <p:sldId id="1913" r:id="rId264"/>
    <p:sldId id="1914" r:id="rId265"/>
    <p:sldId id="1915" r:id="rId266"/>
    <p:sldId id="1916" r:id="rId267"/>
    <p:sldId id="1917" r:id="rId268"/>
    <p:sldId id="1918" r:id="rId269"/>
    <p:sldId id="1919" r:id="rId270"/>
    <p:sldId id="1920" r:id="rId271"/>
    <p:sldId id="1921" r:id="rId272"/>
    <p:sldId id="1922" r:id="rId273"/>
    <p:sldId id="1923" r:id="rId274"/>
    <p:sldId id="1924" r:id="rId275"/>
    <p:sldId id="1925" r:id="rId276"/>
    <p:sldId id="1926" r:id="rId277"/>
    <p:sldId id="1927" r:id="rId278"/>
    <p:sldId id="1928" r:id="rId279"/>
    <p:sldId id="1929" r:id="rId280"/>
    <p:sldId id="1930" r:id="rId281"/>
    <p:sldId id="1931" r:id="rId282"/>
    <p:sldId id="1932" r:id="rId283"/>
    <p:sldId id="1933" r:id="rId284"/>
    <p:sldId id="1934" r:id="rId285"/>
    <p:sldId id="1935" r:id="rId286"/>
    <p:sldId id="1936" r:id="rId287"/>
    <p:sldId id="1937" r:id="rId288"/>
    <p:sldId id="1938" r:id="rId289"/>
    <p:sldId id="1939" r:id="rId290"/>
    <p:sldId id="1940" r:id="rId291"/>
    <p:sldId id="1941" r:id="rId292"/>
    <p:sldId id="1942" r:id="rId293"/>
    <p:sldId id="1943" r:id="rId294"/>
    <p:sldId id="1944" r:id="rId295"/>
    <p:sldId id="1945" r:id="rId296"/>
    <p:sldId id="1946" r:id="rId297"/>
    <p:sldId id="1947" r:id="rId298"/>
    <p:sldId id="1952" r:id="rId299"/>
    <p:sldId id="1953" r:id="rId300"/>
    <p:sldId id="1954" r:id="rId301"/>
    <p:sldId id="1955" r:id="rId302"/>
    <p:sldId id="1956" r:id="rId303"/>
    <p:sldId id="1957" r:id="rId304"/>
    <p:sldId id="1958" r:id="rId305"/>
    <p:sldId id="1949" r:id="rId306"/>
    <p:sldId id="1950" r:id="rId307"/>
    <p:sldId id="1965" r:id="rId308"/>
    <p:sldId id="1966" r:id="rId309"/>
    <p:sldId id="1967" r:id="rId310"/>
    <p:sldId id="1968" r:id="rId311"/>
    <p:sldId id="1969" r:id="rId312"/>
    <p:sldId id="1970" r:id="rId313"/>
    <p:sldId id="1971" r:id="rId314"/>
    <p:sldId id="1972" r:id="rId315"/>
    <p:sldId id="1973" r:id="rId316"/>
    <p:sldId id="1974" r:id="rId317"/>
    <p:sldId id="1975" r:id="rId318"/>
    <p:sldId id="1976" r:id="rId319"/>
    <p:sldId id="1977" r:id="rId320"/>
    <p:sldId id="1978" r:id="rId321"/>
    <p:sldId id="1979" r:id="rId322"/>
    <p:sldId id="2592" r:id="rId323"/>
    <p:sldId id="1980" r:id="rId324"/>
    <p:sldId id="1981" r:id="rId325"/>
    <p:sldId id="1982" r:id="rId326"/>
    <p:sldId id="1983" r:id="rId327"/>
    <p:sldId id="1984" r:id="rId328"/>
    <p:sldId id="1985" r:id="rId329"/>
    <p:sldId id="1986" r:id="rId330"/>
    <p:sldId id="1987" r:id="rId331"/>
    <p:sldId id="1988" r:id="rId332"/>
    <p:sldId id="1989" r:id="rId333"/>
    <p:sldId id="1990" r:id="rId334"/>
    <p:sldId id="1991" r:id="rId335"/>
    <p:sldId id="1992" r:id="rId336"/>
    <p:sldId id="1993" r:id="rId337"/>
    <p:sldId id="1994" r:id="rId338"/>
    <p:sldId id="1995" r:id="rId339"/>
    <p:sldId id="2130" r:id="rId340"/>
    <p:sldId id="2131" r:id="rId341"/>
    <p:sldId id="2132" r:id="rId342"/>
    <p:sldId id="2133" r:id="rId343"/>
    <p:sldId id="1997" r:id="rId344"/>
    <p:sldId id="1998" r:id="rId345"/>
    <p:sldId id="1999" r:id="rId346"/>
    <p:sldId id="2000" r:id="rId347"/>
    <p:sldId id="2001" r:id="rId348"/>
    <p:sldId id="2002" r:id="rId349"/>
    <p:sldId id="2003" r:id="rId350"/>
    <p:sldId id="2004" r:id="rId351"/>
    <p:sldId id="2005" r:id="rId352"/>
    <p:sldId id="2006" r:id="rId353"/>
    <p:sldId id="2007" r:id="rId354"/>
    <p:sldId id="2008" r:id="rId355"/>
    <p:sldId id="2009" r:id="rId356"/>
    <p:sldId id="2010" r:id="rId357"/>
    <p:sldId id="2011" r:id="rId358"/>
    <p:sldId id="2012" r:id="rId359"/>
    <p:sldId id="2013" r:id="rId360"/>
    <p:sldId id="2014" r:id="rId361"/>
    <p:sldId id="2015" r:id="rId362"/>
    <p:sldId id="2016" r:id="rId363"/>
    <p:sldId id="2134" r:id="rId364"/>
    <p:sldId id="2594" r:id="rId365"/>
    <p:sldId id="2598" r:id="rId366"/>
    <p:sldId id="2595" r:id="rId367"/>
    <p:sldId id="2596" r:id="rId368"/>
    <p:sldId id="2597" r:id="rId369"/>
    <p:sldId id="2599" r:id="rId370"/>
    <p:sldId id="2600" r:id="rId371"/>
    <p:sldId id="2017" r:id="rId372"/>
    <p:sldId id="2018" r:id="rId373"/>
    <p:sldId id="2019" r:id="rId374"/>
    <p:sldId id="2020" r:id="rId375"/>
    <p:sldId id="2021" r:id="rId376"/>
    <p:sldId id="2022" r:id="rId377"/>
    <p:sldId id="2023" r:id="rId378"/>
    <p:sldId id="2024" r:id="rId379"/>
    <p:sldId id="2025" r:id="rId380"/>
    <p:sldId id="2026" r:id="rId381"/>
    <p:sldId id="2027" r:id="rId382"/>
    <p:sldId id="2028" r:id="rId383"/>
    <p:sldId id="2029" r:id="rId384"/>
    <p:sldId id="2030" r:id="rId385"/>
    <p:sldId id="2135" r:id="rId386"/>
    <p:sldId id="2591" r:id="rId387"/>
    <p:sldId id="2593" r:id="rId388"/>
    <p:sldId id="2031" r:id="rId389"/>
    <p:sldId id="2032" r:id="rId390"/>
    <p:sldId id="2033" r:id="rId391"/>
    <p:sldId id="2034" r:id="rId392"/>
    <p:sldId id="2035" r:id="rId393"/>
    <p:sldId id="2036" r:id="rId394"/>
    <p:sldId id="2569" r:id="rId395"/>
    <p:sldId id="2570" r:id="rId396"/>
    <p:sldId id="2571" r:id="rId397"/>
    <p:sldId id="2139" r:id="rId398"/>
    <p:sldId id="2140" r:id="rId399"/>
    <p:sldId id="2141" r:id="rId400"/>
    <p:sldId id="2142" r:id="rId401"/>
    <p:sldId id="2143" r:id="rId402"/>
    <p:sldId id="2144" r:id="rId403"/>
    <p:sldId id="2145" r:id="rId404"/>
    <p:sldId id="2146" r:id="rId405"/>
    <p:sldId id="2147" r:id="rId406"/>
    <p:sldId id="2148" r:id="rId407"/>
    <p:sldId id="2149" r:id="rId408"/>
    <p:sldId id="2037" r:id="rId409"/>
    <p:sldId id="2038" r:id="rId410"/>
    <p:sldId id="2039" r:id="rId411"/>
    <p:sldId id="2040" r:id="rId412"/>
    <p:sldId id="2136" r:id="rId413"/>
    <p:sldId id="2137" r:id="rId414"/>
    <p:sldId id="2138" r:id="rId415"/>
    <p:sldId id="2590" r:id="rId416"/>
    <p:sldId id="2042" r:id="rId417"/>
    <p:sldId id="2043" r:id="rId418"/>
    <p:sldId id="2044" r:id="rId419"/>
    <p:sldId id="2045" r:id="rId420"/>
    <p:sldId id="2046" r:id="rId421"/>
    <p:sldId id="2047" r:id="rId422"/>
    <p:sldId id="2048" r:id="rId423"/>
    <p:sldId id="2049" r:id="rId424"/>
    <p:sldId id="2050" r:id="rId425"/>
    <p:sldId id="2051" r:id="rId426"/>
    <p:sldId id="2052" r:id="rId427"/>
    <p:sldId id="2053" r:id="rId428"/>
    <p:sldId id="2054" r:id="rId429"/>
    <p:sldId id="2055" r:id="rId430"/>
    <p:sldId id="2056" r:id="rId431"/>
    <p:sldId id="2057" r:id="rId432"/>
    <p:sldId id="2058" r:id="rId433"/>
    <p:sldId id="2059" r:id="rId434"/>
    <p:sldId id="2060" r:id="rId435"/>
    <p:sldId id="2061" r:id="rId436"/>
    <p:sldId id="2601" r:id="rId437"/>
    <p:sldId id="2062" r:id="rId438"/>
    <p:sldId id="2063" r:id="rId439"/>
    <p:sldId id="2605" r:id="rId440"/>
    <p:sldId id="2606" r:id="rId441"/>
    <p:sldId id="2064" r:id="rId442"/>
    <p:sldId id="2065" r:id="rId443"/>
    <p:sldId id="2066" r:id="rId444"/>
    <p:sldId id="2602" r:id="rId445"/>
    <p:sldId id="2603" r:id="rId446"/>
    <p:sldId id="2604" r:id="rId447"/>
    <p:sldId id="2067" r:id="rId448"/>
    <p:sldId id="2068" r:id="rId449"/>
    <p:sldId id="2069" r:id="rId450"/>
    <p:sldId id="2614" r:id="rId451"/>
    <p:sldId id="2650" r:id="rId452"/>
    <p:sldId id="2615" r:id="rId453"/>
    <p:sldId id="2616" r:id="rId454"/>
    <p:sldId id="2617" r:id="rId455"/>
    <p:sldId id="2618" r:id="rId456"/>
    <p:sldId id="2619" r:id="rId457"/>
    <p:sldId id="2620" r:id="rId458"/>
    <p:sldId id="2621" r:id="rId459"/>
    <p:sldId id="2070" r:id="rId460"/>
    <p:sldId id="2071" r:id="rId461"/>
    <p:sldId id="2072" r:id="rId462"/>
    <p:sldId id="2607" r:id="rId463"/>
    <p:sldId id="2608" r:id="rId464"/>
    <p:sldId id="2609" r:id="rId465"/>
    <p:sldId id="2610" r:id="rId466"/>
    <p:sldId id="2611" r:id="rId467"/>
    <p:sldId id="2612" r:id="rId468"/>
    <p:sldId id="2613" r:id="rId469"/>
    <p:sldId id="2073" r:id="rId470"/>
    <p:sldId id="2622" r:id="rId471"/>
    <p:sldId id="2623" r:id="rId472"/>
    <p:sldId id="2626" r:id="rId473"/>
    <p:sldId id="2624" r:id="rId474"/>
    <p:sldId id="2625" r:id="rId475"/>
    <p:sldId id="2627" r:id="rId476"/>
    <p:sldId id="2628" r:id="rId477"/>
    <p:sldId id="2629" r:id="rId478"/>
    <p:sldId id="2630" r:id="rId479"/>
    <p:sldId id="2639" r:id="rId480"/>
    <p:sldId id="2640" r:id="rId481"/>
    <p:sldId id="2631" r:id="rId482"/>
    <p:sldId id="2632" r:id="rId483"/>
    <p:sldId id="2633" r:id="rId484"/>
    <p:sldId id="2644" r:id="rId485"/>
    <p:sldId id="2645" r:id="rId486"/>
    <p:sldId id="2646" r:id="rId487"/>
    <p:sldId id="2647" r:id="rId488"/>
    <p:sldId id="2648" r:id="rId489"/>
    <p:sldId id="2649" r:id="rId490"/>
    <p:sldId id="2634" r:id="rId491"/>
    <p:sldId id="2635" r:id="rId492"/>
    <p:sldId id="2636" r:id="rId493"/>
    <p:sldId id="2637" r:id="rId494"/>
    <p:sldId id="2641" r:id="rId495"/>
    <p:sldId id="2642" r:id="rId496"/>
    <p:sldId id="2643" r:id="rId497"/>
    <p:sldId id="2074" r:id="rId498"/>
    <p:sldId id="2075" r:id="rId499"/>
    <p:sldId id="2076" r:id="rId500"/>
    <p:sldId id="2077" r:id="rId501"/>
    <p:sldId id="2078" r:id="rId502"/>
    <p:sldId id="2079" r:id="rId503"/>
    <p:sldId id="2080" r:id="rId504"/>
    <p:sldId id="2081" r:id="rId505"/>
    <p:sldId id="2082" r:id="rId506"/>
    <p:sldId id="2083" r:id="rId507"/>
    <p:sldId id="2084" r:id="rId508"/>
    <p:sldId id="2651" r:id="rId509"/>
    <p:sldId id="2085" r:id="rId510"/>
    <p:sldId id="2086" r:id="rId511"/>
    <p:sldId id="2087" r:id="rId512"/>
    <p:sldId id="2088" r:id="rId513"/>
    <p:sldId id="2292" r:id="rId514"/>
    <p:sldId id="2089" r:id="rId515"/>
    <p:sldId id="2090" r:id="rId516"/>
    <p:sldId id="2091" r:id="rId517"/>
    <p:sldId id="2092" r:id="rId518"/>
    <p:sldId id="2093" r:id="rId519"/>
    <p:sldId id="2094" r:id="rId520"/>
    <p:sldId id="2095" r:id="rId521"/>
    <p:sldId id="2096" r:id="rId522"/>
    <p:sldId id="2097" r:id="rId523"/>
    <p:sldId id="2098" r:id="rId524"/>
    <p:sldId id="2099" r:id="rId525"/>
    <p:sldId id="2100" r:id="rId526"/>
    <p:sldId id="2101" r:id="rId527"/>
    <p:sldId id="2102" r:id="rId528"/>
    <p:sldId id="2103" r:id="rId529"/>
    <p:sldId id="2652" r:id="rId530"/>
    <p:sldId id="2653" r:id="rId531"/>
    <p:sldId id="2104" r:id="rId532"/>
    <p:sldId id="2105" r:id="rId533"/>
    <p:sldId id="2106" r:id="rId534"/>
    <p:sldId id="2107" r:id="rId535"/>
    <p:sldId id="2108" r:id="rId536"/>
    <p:sldId id="2109" r:id="rId537"/>
    <p:sldId id="2110" r:id="rId538"/>
    <p:sldId id="2111" r:id="rId539"/>
    <p:sldId id="2112" r:id="rId540"/>
    <p:sldId id="2113" r:id="rId541"/>
    <p:sldId id="2114" r:id="rId542"/>
    <p:sldId id="2115" r:id="rId543"/>
    <p:sldId id="2116" r:id="rId544"/>
    <p:sldId id="2117" r:id="rId545"/>
    <p:sldId id="2118" r:id="rId546"/>
    <p:sldId id="2119" r:id="rId547"/>
    <p:sldId id="2120" r:id="rId548"/>
    <p:sldId id="2121" r:id="rId549"/>
    <p:sldId id="2122" r:id="rId550"/>
    <p:sldId id="2123" r:id="rId551"/>
    <p:sldId id="2124" r:id="rId552"/>
    <p:sldId id="2125" r:id="rId553"/>
    <p:sldId id="2126" r:id="rId554"/>
    <p:sldId id="2654" r:id="rId555"/>
    <p:sldId id="2655" r:id="rId556"/>
    <p:sldId id="2312" r:id="rId557"/>
    <p:sldId id="2463" r:id="rId558"/>
    <p:sldId id="2464" r:id="rId559"/>
    <p:sldId id="2465" r:id="rId560"/>
    <p:sldId id="2466" r:id="rId561"/>
    <p:sldId id="2467" r:id="rId562"/>
    <p:sldId id="2468" r:id="rId563"/>
    <p:sldId id="2469" r:id="rId564"/>
    <p:sldId id="2470" r:id="rId565"/>
    <p:sldId id="2471" r:id="rId566"/>
    <p:sldId id="2472" r:id="rId567"/>
    <p:sldId id="2473" r:id="rId568"/>
    <p:sldId id="2474" r:id="rId569"/>
    <p:sldId id="2475" r:id="rId570"/>
    <p:sldId id="2476" r:id="rId571"/>
    <p:sldId id="2477" r:id="rId572"/>
    <p:sldId id="2478" r:id="rId573"/>
    <p:sldId id="2479" r:id="rId574"/>
    <p:sldId id="2564" r:id="rId575"/>
    <p:sldId id="2565" r:id="rId576"/>
    <p:sldId id="2563" r:id="rId577"/>
    <p:sldId id="2396" r:id="rId578"/>
    <p:sldId id="2397" r:id="rId579"/>
    <p:sldId id="2480" r:id="rId580"/>
    <p:sldId id="2406" r:id="rId581"/>
    <p:sldId id="2409" r:id="rId582"/>
    <p:sldId id="2411" r:id="rId583"/>
    <p:sldId id="2405" r:id="rId584"/>
    <p:sldId id="2216" r:id="rId585"/>
    <p:sldId id="2291" r:id="rId586"/>
    <p:sldId id="2541" r:id="rId587"/>
    <p:sldId id="2542" r:id="rId588"/>
    <p:sldId id="2545" r:id="rId589"/>
    <p:sldId id="2544" r:id="rId590"/>
    <p:sldId id="2543" r:id="rId591"/>
    <p:sldId id="2546" r:id="rId592"/>
    <p:sldId id="2547" r:id="rId593"/>
    <p:sldId id="2548" r:id="rId594"/>
    <p:sldId id="2509" r:id="rId595"/>
    <p:sldId id="2510" r:id="rId596"/>
    <p:sldId id="2511" r:id="rId597"/>
    <p:sldId id="2512" r:id="rId598"/>
    <p:sldId id="2513" r:id="rId599"/>
    <p:sldId id="2514" r:id="rId600"/>
    <p:sldId id="2515" r:id="rId601"/>
    <p:sldId id="2516" r:id="rId602"/>
    <p:sldId id="2517" r:id="rId603"/>
    <p:sldId id="2518" r:id="rId604"/>
    <p:sldId id="2519" r:id="rId605"/>
    <p:sldId id="2520" r:id="rId606"/>
    <p:sldId id="2521" r:id="rId607"/>
    <p:sldId id="2522" r:id="rId608"/>
    <p:sldId id="2523" r:id="rId609"/>
    <p:sldId id="2524" r:id="rId610"/>
    <p:sldId id="2525" r:id="rId611"/>
    <p:sldId id="2526" r:id="rId612"/>
    <p:sldId id="2527" r:id="rId613"/>
    <p:sldId id="2528" r:id="rId614"/>
    <p:sldId id="2529" r:id="rId615"/>
    <p:sldId id="2530" r:id="rId616"/>
    <p:sldId id="2531" r:id="rId617"/>
    <p:sldId id="2532" r:id="rId618"/>
    <p:sldId id="2533" r:id="rId619"/>
    <p:sldId id="2534" r:id="rId620"/>
    <p:sldId id="2535" r:id="rId621"/>
    <p:sldId id="2536" r:id="rId622"/>
    <p:sldId id="2537" r:id="rId623"/>
    <p:sldId id="2538" r:id="rId624"/>
    <p:sldId id="2539" r:id="rId625"/>
    <p:sldId id="2540" r:id="rId626"/>
    <p:sldId id="2481" r:id="rId627"/>
    <p:sldId id="2482" r:id="rId628"/>
    <p:sldId id="2483" r:id="rId629"/>
    <p:sldId id="2484" r:id="rId630"/>
    <p:sldId id="2485" r:id="rId631"/>
    <p:sldId id="2486" r:id="rId632"/>
    <p:sldId id="2487" r:id="rId633"/>
    <p:sldId id="2488" r:id="rId634"/>
    <p:sldId id="2489" r:id="rId635"/>
    <p:sldId id="2490" r:id="rId636"/>
    <p:sldId id="2491" r:id="rId637"/>
    <p:sldId id="2492" r:id="rId638"/>
    <p:sldId id="2566" r:id="rId639"/>
    <p:sldId id="2567" r:id="rId640"/>
    <p:sldId id="2568" r:id="rId641"/>
    <p:sldId id="2493" r:id="rId642"/>
    <p:sldId id="2494" r:id="rId643"/>
    <p:sldId id="2495" r:id="rId644"/>
    <p:sldId id="2496" r:id="rId645"/>
    <p:sldId id="2497" r:id="rId646"/>
    <p:sldId id="2498" r:id="rId647"/>
    <p:sldId id="2336" r:id="rId648"/>
    <p:sldId id="2337" r:id="rId649"/>
    <p:sldId id="2338" r:id="rId650"/>
    <p:sldId id="2339" r:id="rId651"/>
    <p:sldId id="2392" r:id="rId652"/>
    <p:sldId id="2391" r:id="rId653"/>
    <p:sldId id="2363" r:id="rId654"/>
    <p:sldId id="2364" r:id="rId655"/>
    <p:sldId id="2390" r:id="rId656"/>
    <p:sldId id="2361" r:id="rId657"/>
    <p:sldId id="2362" r:id="rId658"/>
    <p:sldId id="2365" r:id="rId659"/>
    <p:sldId id="2366" r:id="rId660"/>
    <p:sldId id="2367" r:id="rId661"/>
    <p:sldId id="2368" r:id="rId662"/>
    <p:sldId id="2369" r:id="rId663"/>
    <p:sldId id="2370" r:id="rId664"/>
    <p:sldId id="2371" r:id="rId665"/>
    <p:sldId id="2372" r:id="rId666"/>
    <p:sldId id="2373" r:id="rId667"/>
    <p:sldId id="2374" r:id="rId668"/>
    <p:sldId id="2375" r:id="rId669"/>
    <p:sldId id="2376" r:id="rId670"/>
    <p:sldId id="2377" r:id="rId671"/>
    <p:sldId id="2378" r:id="rId672"/>
    <p:sldId id="2379" r:id="rId673"/>
    <p:sldId id="2380" r:id="rId674"/>
    <p:sldId id="2381" r:id="rId675"/>
    <p:sldId id="2382" r:id="rId676"/>
    <p:sldId id="2383" r:id="rId677"/>
    <p:sldId id="2384" r:id="rId678"/>
    <p:sldId id="2385" r:id="rId679"/>
    <p:sldId id="2386" r:id="rId680"/>
    <p:sldId id="2387" r:id="rId681"/>
    <p:sldId id="2388" r:id="rId682"/>
    <p:sldId id="2389" r:id="rId683"/>
    <p:sldId id="2335" r:id="rId684"/>
    <p:sldId id="2394" r:id="rId685"/>
    <p:sldId id="2412" r:id="rId686"/>
    <p:sldId id="2413" r:id="rId687"/>
    <p:sldId id="2414" r:id="rId688"/>
    <p:sldId id="2415" r:id="rId689"/>
    <p:sldId id="2416" r:id="rId690"/>
    <p:sldId id="2417" r:id="rId691"/>
    <p:sldId id="2419" r:id="rId692"/>
    <p:sldId id="2420" r:id="rId693"/>
    <p:sldId id="2421" r:id="rId694"/>
    <p:sldId id="2422" r:id="rId695"/>
    <p:sldId id="2423" r:id="rId696"/>
    <p:sldId id="2424" r:id="rId697"/>
    <p:sldId id="2425" r:id="rId698"/>
    <p:sldId id="2426" r:id="rId699"/>
    <p:sldId id="2427" r:id="rId700"/>
    <p:sldId id="2428" r:id="rId701"/>
    <p:sldId id="2429" r:id="rId702"/>
    <p:sldId id="2430" r:id="rId703"/>
    <p:sldId id="2558" r:id="rId704"/>
    <p:sldId id="2559" r:id="rId705"/>
    <p:sldId id="2551" r:id="rId706"/>
    <p:sldId id="2552" r:id="rId707"/>
    <p:sldId id="2553" r:id="rId708"/>
    <p:sldId id="2554" r:id="rId709"/>
    <p:sldId id="2555" r:id="rId710"/>
    <p:sldId id="2556" r:id="rId711"/>
    <p:sldId id="2557" r:id="rId712"/>
    <p:sldId id="2431" r:id="rId713"/>
    <p:sldId id="2501" r:id="rId714"/>
    <p:sldId id="2561" r:id="rId715"/>
    <p:sldId id="2562" r:id="rId716"/>
    <p:sldId id="2656" r:id="rId717"/>
    <p:sldId id="2657" r:id="rId718"/>
    <p:sldId id="2658" r:id="rId719"/>
    <p:sldId id="2659" r:id="rId720"/>
    <p:sldId id="2660" r:id="rId721"/>
    <p:sldId id="2661" r:id="rId722"/>
    <p:sldId id="2662" r:id="rId723"/>
    <p:sldId id="2663" r:id="rId724"/>
    <p:sldId id="2664" r:id="rId725"/>
    <p:sldId id="2665" r:id="rId726"/>
    <p:sldId id="2666" r:id="rId727"/>
    <p:sldId id="2667" r:id="rId728"/>
    <p:sldId id="2668" r:id="rId729"/>
    <p:sldId id="2669" r:id="rId730"/>
    <p:sldId id="2670" r:id="rId731"/>
    <p:sldId id="2671" r:id="rId732"/>
    <p:sldId id="2672" r:id="rId733"/>
    <p:sldId id="2673" r:id="rId734"/>
    <p:sldId id="2674" r:id="rId735"/>
    <p:sldId id="2675" r:id="rId736"/>
    <p:sldId id="2676" r:id="rId737"/>
    <p:sldId id="2178" r:id="rId738"/>
    <p:sldId id="2179" r:id="rId739"/>
  </p:sldIdLst>
  <p:sldSz cx="9906000" cy="6858000" type="A4"/>
  <p:notesSz cx="6858000" cy="9144000"/>
  <p:custDataLst>
    <p:tags r:id="rId742"/>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2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2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2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200" kern="1200">
        <a:solidFill>
          <a:schemeClr val="tx1"/>
        </a:solidFill>
        <a:latin typeface="Times New Roman" pitchFamily="18" charset="0"/>
        <a:ea typeface="+mn-ea"/>
        <a:cs typeface="Arial" charset="0"/>
      </a:defRPr>
    </a:lvl5pPr>
    <a:lvl6pPr marL="2286000" algn="l" defTabSz="914400" rtl="0" eaLnBrk="1" latinLnBrk="0" hangingPunct="1">
      <a:defRPr sz="3200" kern="1200">
        <a:solidFill>
          <a:schemeClr val="tx1"/>
        </a:solidFill>
        <a:latin typeface="Times New Roman" pitchFamily="18" charset="0"/>
        <a:ea typeface="+mn-ea"/>
        <a:cs typeface="Arial" charset="0"/>
      </a:defRPr>
    </a:lvl6pPr>
    <a:lvl7pPr marL="2743200" algn="l" defTabSz="914400" rtl="0" eaLnBrk="1" latinLnBrk="0" hangingPunct="1">
      <a:defRPr sz="3200" kern="1200">
        <a:solidFill>
          <a:schemeClr val="tx1"/>
        </a:solidFill>
        <a:latin typeface="Times New Roman" pitchFamily="18" charset="0"/>
        <a:ea typeface="+mn-ea"/>
        <a:cs typeface="Arial" charset="0"/>
      </a:defRPr>
    </a:lvl7pPr>
    <a:lvl8pPr marL="3200400" algn="l" defTabSz="914400" rtl="0" eaLnBrk="1" latinLnBrk="0" hangingPunct="1">
      <a:defRPr sz="3200" kern="1200">
        <a:solidFill>
          <a:schemeClr val="tx1"/>
        </a:solidFill>
        <a:latin typeface="Times New Roman" pitchFamily="18" charset="0"/>
        <a:ea typeface="+mn-ea"/>
        <a:cs typeface="Arial" charset="0"/>
      </a:defRPr>
    </a:lvl8pPr>
    <a:lvl9pPr marL="3657600" algn="l" defTabSz="914400" rtl="0" eaLnBrk="1" latinLnBrk="0" hangingPunct="1">
      <a:defRPr sz="3200" kern="1200">
        <a:solidFill>
          <a:schemeClr val="tx1"/>
        </a:solidFill>
        <a:latin typeface="Times New Roman" pitchFamily="18" charset="0"/>
        <a:ea typeface="+mn-ea"/>
        <a:cs typeface="Arial" charset="0"/>
      </a:defRPr>
    </a:lvl9pPr>
  </p:defaultTextStyle>
  <p:extLst>
    <p:ext uri="{521415D9-36F7-43E2-AB2F-B90AF26B5E84}">
      <p14:sectionLst xmlns:p14="http://schemas.microsoft.com/office/powerpoint/2010/main">
        <p14:section name="Introdução" id="{7D5093FC-9071-482B-B692-84400C8E8B22}">
          <p14:sldIdLst>
            <p14:sldId id="1959"/>
            <p14:sldId id="1960"/>
            <p14:sldId id="1961"/>
            <p14:sldId id="1962"/>
            <p14:sldId id="1963"/>
            <p14:sldId id="1964"/>
          </p14:sldIdLst>
        </p14:section>
        <p14:section name="Tutorial Python" id="{12EF168B-4973-4B9C-BA92-E2C497C4C979}">
          <p14:sldIdLst>
            <p14:sldId id="2508"/>
            <p14:sldId id="2502"/>
            <p14:sldId id="2503"/>
            <p14:sldId id="2504"/>
            <p14:sldId id="2505"/>
            <p14:sldId id="2506"/>
            <p14:sldId id="2507"/>
          </p14:sldIdLst>
        </p14:section>
        <p14:section name="Gráficos em Excel, Polares, Sombrero, Mec.Celeste" id="{B5D235CA-9C4E-49AA-811A-98F883C66EA9}">
          <p14:sldIdLst>
            <p14:sldId id="2586"/>
            <p14:sldId id="2587"/>
          </p14:sldIdLst>
        </p14:section>
        <p14:section name="Erros, Arredondamento, Truncamento" id="{8007D474-0A30-44FC-8811-7866270294B0}">
          <p14:sldIdLst>
            <p14:sldId id="1578"/>
            <p14:sldId id="1553"/>
            <p14:sldId id="1571"/>
            <p14:sldId id="1572"/>
            <p14:sldId id="1655"/>
            <p14:sldId id="1656"/>
            <p14:sldId id="1657"/>
            <p14:sldId id="1658"/>
            <p14:sldId id="1659"/>
            <p14:sldId id="1573"/>
            <p14:sldId id="1574"/>
            <p14:sldId id="1663"/>
            <p14:sldId id="1664"/>
            <p14:sldId id="1665"/>
            <p14:sldId id="1666"/>
            <p14:sldId id="1667"/>
            <p14:sldId id="1668"/>
            <p14:sldId id="1575"/>
            <p14:sldId id="1576"/>
            <p14:sldId id="2584"/>
          </p14:sldIdLst>
        </p14:section>
        <p14:section name="Raízes de Equações" id="{5127A29F-F55E-4E7B-BFA7-F8D8B8DBB53B}">
          <p14:sldIdLst>
            <p14:sldId id="1579"/>
            <p14:sldId id="1561"/>
            <p14:sldId id="1677"/>
            <p14:sldId id="1660"/>
            <p14:sldId id="1661"/>
            <p14:sldId id="1662"/>
            <p14:sldId id="1672"/>
            <p14:sldId id="1673"/>
            <p14:sldId id="1669"/>
            <p14:sldId id="1670"/>
            <p14:sldId id="1671"/>
            <p14:sldId id="1580"/>
            <p14:sldId id="1581"/>
            <p14:sldId id="1678"/>
            <p14:sldId id="1684"/>
            <p14:sldId id="1679"/>
            <p14:sldId id="1680"/>
            <p14:sldId id="1681"/>
            <p14:sldId id="1685"/>
            <p14:sldId id="1682"/>
            <p14:sldId id="1683"/>
            <p14:sldId id="1687"/>
            <p14:sldId id="1688"/>
            <p14:sldId id="1853"/>
            <p14:sldId id="1855"/>
            <p14:sldId id="2585"/>
          </p14:sldIdLst>
        </p14:section>
        <p14:section name="Sistemas de Equações Algébricas" id="{12418445-846E-403D-9ED4-FED2DA0AB53F}">
          <p14:sldIdLst>
            <p14:sldId id="1582"/>
            <p14:sldId id="1562"/>
            <p14:sldId id="1689"/>
            <p14:sldId id="1694"/>
            <p14:sldId id="1695"/>
            <p14:sldId id="1696"/>
            <p14:sldId id="1697"/>
            <p14:sldId id="1698"/>
            <p14:sldId id="1700"/>
            <p14:sldId id="1701"/>
            <p14:sldId id="2573"/>
            <p14:sldId id="2580"/>
            <p14:sldId id="2581"/>
            <p14:sldId id="2582"/>
            <p14:sldId id="2583"/>
            <p14:sldId id="1583"/>
            <p14:sldId id="1699"/>
            <p14:sldId id="1702"/>
            <p14:sldId id="1703"/>
            <p14:sldId id="1704"/>
            <p14:sldId id="1857"/>
            <p14:sldId id="1858"/>
            <p14:sldId id="1859"/>
            <p14:sldId id="1860"/>
            <p14:sldId id="2588"/>
            <p14:sldId id="2572"/>
            <p14:sldId id="2313"/>
            <p14:sldId id="2314"/>
            <p14:sldId id="2315"/>
            <p14:sldId id="2316"/>
            <p14:sldId id="2317"/>
            <p14:sldId id="2318"/>
            <p14:sldId id="2319"/>
            <p14:sldId id="2320"/>
            <p14:sldId id="2321"/>
            <p14:sldId id="2322"/>
            <p14:sldId id="2332"/>
            <p14:sldId id="2323"/>
            <p14:sldId id="2325"/>
            <p14:sldId id="2324"/>
            <p14:sldId id="2328"/>
            <p14:sldId id="2329"/>
            <p14:sldId id="2330"/>
            <p14:sldId id="2331"/>
            <p14:sldId id="2327"/>
            <p14:sldId id="2333"/>
            <p14:sldId id="2334"/>
            <p14:sldId id="2340"/>
            <p14:sldId id="2349"/>
            <p14:sldId id="2350"/>
            <p14:sldId id="2351"/>
            <p14:sldId id="2354"/>
            <p14:sldId id="2355"/>
            <p14:sldId id="2352"/>
            <p14:sldId id="2353"/>
            <p14:sldId id="2356"/>
            <p14:sldId id="2348"/>
            <p14:sldId id="2341"/>
            <p14:sldId id="2342"/>
            <p14:sldId id="2343"/>
            <p14:sldId id="2344"/>
            <p14:sldId id="2345"/>
            <p14:sldId id="2346"/>
            <p14:sldId id="2347"/>
          </p14:sldIdLst>
        </p14:section>
        <p14:section name="Otimização" id="{320163C6-7DEF-41A1-B677-0CF4A0ADF6AC}">
          <p14:sldIdLst>
            <p14:sldId id="1585"/>
            <p14:sldId id="1563"/>
            <p14:sldId id="2277"/>
            <p14:sldId id="2278"/>
            <p14:sldId id="2279"/>
            <p14:sldId id="2276"/>
            <p14:sldId id="1710"/>
            <p14:sldId id="1711"/>
            <p14:sldId id="1712"/>
            <p14:sldId id="1807"/>
            <p14:sldId id="1833"/>
            <p14:sldId id="1834"/>
            <p14:sldId id="1808"/>
            <p14:sldId id="1835"/>
            <p14:sldId id="1836"/>
            <p14:sldId id="1713"/>
            <p14:sldId id="1714"/>
            <p14:sldId id="1837"/>
            <p14:sldId id="1838"/>
            <p14:sldId id="1839"/>
            <p14:sldId id="1840"/>
            <p14:sldId id="1814"/>
            <p14:sldId id="1841"/>
            <p14:sldId id="1815"/>
            <p14:sldId id="1842"/>
            <p14:sldId id="1819"/>
            <p14:sldId id="1843"/>
            <p14:sldId id="1820"/>
            <p14:sldId id="1844"/>
            <p14:sldId id="1715"/>
            <p14:sldId id="1845"/>
            <p14:sldId id="1825"/>
            <p14:sldId id="1846"/>
            <p14:sldId id="1827"/>
            <p14:sldId id="1847"/>
            <p14:sldId id="1824"/>
            <p14:sldId id="1848"/>
            <p14:sldId id="1832"/>
            <p14:sldId id="1849"/>
            <p14:sldId id="1850"/>
            <p14:sldId id="1716"/>
            <p14:sldId id="1851"/>
            <p14:sldId id="1852"/>
            <p14:sldId id="1717"/>
            <p14:sldId id="1718"/>
            <p14:sldId id="1719"/>
            <p14:sldId id="1586"/>
            <p14:sldId id="2360"/>
            <p14:sldId id="2359"/>
            <p14:sldId id="2358"/>
            <p14:sldId id="2357"/>
            <p14:sldId id="2432"/>
            <p14:sldId id="2433"/>
            <p14:sldId id="2434"/>
            <p14:sldId id="2435"/>
            <p14:sldId id="2436"/>
            <p14:sldId id="2437"/>
            <p14:sldId id="2438"/>
            <p14:sldId id="2439"/>
            <p14:sldId id="2440"/>
            <p14:sldId id="2441"/>
            <p14:sldId id="2442"/>
            <p14:sldId id="2443"/>
            <p14:sldId id="2444"/>
            <p14:sldId id="2445"/>
            <p14:sldId id="2446"/>
            <p14:sldId id="2447"/>
            <p14:sldId id="2448"/>
            <p14:sldId id="2449"/>
            <p14:sldId id="2450"/>
            <p14:sldId id="2451"/>
            <p14:sldId id="2452"/>
            <p14:sldId id="2453"/>
            <p14:sldId id="2454"/>
            <p14:sldId id="2455"/>
            <p14:sldId id="2456"/>
            <p14:sldId id="2457"/>
            <p14:sldId id="2458"/>
            <p14:sldId id="2459"/>
            <p14:sldId id="1587"/>
            <p14:sldId id="1720"/>
            <p14:sldId id="1721"/>
            <p14:sldId id="1722"/>
            <p14:sldId id="1723"/>
            <p14:sldId id="1724"/>
            <p14:sldId id="1725"/>
            <p14:sldId id="1726"/>
            <p14:sldId id="1727"/>
            <p14:sldId id="1728"/>
            <p14:sldId id="1729"/>
            <p14:sldId id="1861"/>
            <p14:sldId id="1862"/>
            <p14:sldId id="1863"/>
            <p14:sldId id="1864"/>
            <p14:sldId id="1865"/>
            <p14:sldId id="1866"/>
            <p14:sldId id="1867"/>
            <p14:sldId id="1868"/>
            <p14:sldId id="1869"/>
            <p14:sldId id="1870"/>
            <p14:sldId id="1871"/>
            <p14:sldId id="1872"/>
            <p14:sldId id="1873"/>
            <p14:sldId id="1874"/>
            <p14:sldId id="1875"/>
            <p14:sldId id="1876"/>
            <p14:sldId id="1877"/>
            <p14:sldId id="1878"/>
            <p14:sldId id="1879"/>
            <p14:sldId id="1880"/>
            <p14:sldId id="1881"/>
            <p14:sldId id="1882"/>
            <p14:sldId id="1883"/>
            <p14:sldId id="1884"/>
            <p14:sldId id="1885"/>
            <p14:sldId id="1886"/>
            <p14:sldId id="1887"/>
            <p14:sldId id="1888"/>
            <p14:sldId id="1889"/>
            <p14:sldId id="1890"/>
            <p14:sldId id="1891"/>
            <p14:sldId id="1892"/>
            <p14:sldId id="1893"/>
            <p14:sldId id="1894"/>
            <p14:sldId id="1895"/>
            <p14:sldId id="1896"/>
            <p14:sldId id="2589"/>
          </p14:sldIdLst>
        </p14:section>
        <p14:section name="Simulação" id="{E9595CDB-7993-4AE6-9324-A1311058D2FA}">
          <p14:sldIdLst>
            <p14:sldId id="1903"/>
            <p14:sldId id="1904"/>
            <p14:sldId id="1905"/>
            <p14:sldId id="1906"/>
            <p14:sldId id="1907"/>
            <p14:sldId id="1908"/>
            <p14:sldId id="1909"/>
            <p14:sldId id="1910"/>
            <p14:sldId id="1911"/>
            <p14:sldId id="1912"/>
            <p14:sldId id="1913"/>
            <p14:sldId id="1914"/>
            <p14:sldId id="1915"/>
            <p14:sldId id="1916"/>
            <p14:sldId id="1917"/>
            <p14:sldId id="1918"/>
            <p14:sldId id="1919"/>
            <p14:sldId id="1920"/>
            <p14:sldId id="1921"/>
            <p14:sldId id="1922"/>
            <p14:sldId id="1923"/>
            <p14:sldId id="1924"/>
            <p14:sldId id="1925"/>
            <p14:sldId id="1926"/>
            <p14:sldId id="1927"/>
            <p14:sldId id="1928"/>
            <p14:sldId id="1929"/>
            <p14:sldId id="1930"/>
            <p14:sldId id="1931"/>
            <p14:sldId id="1932"/>
            <p14:sldId id="1933"/>
            <p14:sldId id="1934"/>
            <p14:sldId id="1935"/>
            <p14:sldId id="1936"/>
            <p14:sldId id="1937"/>
            <p14:sldId id="1938"/>
          </p14:sldIdLst>
        </p14:section>
        <p14:section name="Exercícios de Otimização e Simulação" id="{AA867635-3AFA-4ADD-AD1B-75FFF2E4CA6E}">
          <p14:sldIdLst>
            <p14:sldId id="1939"/>
            <p14:sldId id="1940"/>
            <p14:sldId id="1941"/>
            <p14:sldId id="1942"/>
            <p14:sldId id="1943"/>
            <p14:sldId id="1944"/>
            <p14:sldId id="1945"/>
            <p14:sldId id="1946"/>
            <p14:sldId id="1947"/>
            <p14:sldId id="1952"/>
            <p14:sldId id="1953"/>
            <p14:sldId id="1954"/>
            <p14:sldId id="1955"/>
            <p14:sldId id="1956"/>
            <p14:sldId id="1957"/>
            <p14:sldId id="1958"/>
          </p14:sldIdLst>
        </p14:section>
        <p14:section name="1a Prova" id="{CF137F3B-EC4A-47C1-980D-4E275AE200E5}">
          <p14:sldIdLst>
            <p14:sldId id="1949"/>
            <p14:sldId id="1950"/>
            <p14:sldId id="1965"/>
            <p14:sldId id="1966"/>
          </p14:sldIdLst>
        </p14:section>
        <p14:section name="Ajuste de Curvas, Regressão" id="{A3B05665-9475-4955-AA2C-0B13E9F45CC5}">
          <p14:sldIdLst>
            <p14:sldId id="1967"/>
            <p14:sldId id="1968"/>
            <p14:sldId id="1969"/>
            <p14:sldId id="1970"/>
            <p14:sldId id="1971"/>
            <p14:sldId id="1972"/>
            <p14:sldId id="1973"/>
            <p14:sldId id="1974"/>
            <p14:sldId id="1975"/>
            <p14:sldId id="1976"/>
            <p14:sldId id="1977"/>
            <p14:sldId id="1978"/>
            <p14:sldId id="1979"/>
            <p14:sldId id="2592"/>
            <p14:sldId id="1980"/>
            <p14:sldId id="1981"/>
            <p14:sldId id="1982"/>
            <p14:sldId id="1983"/>
            <p14:sldId id="1984"/>
            <p14:sldId id="1985"/>
            <p14:sldId id="1986"/>
            <p14:sldId id="1987"/>
            <p14:sldId id="1988"/>
            <p14:sldId id="1989"/>
            <p14:sldId id="1990"/>
            <p14:sldId id="1991"/>
            <p14:sldId id="1992"/>
            <p14:sldId id="1993"/>
            <p14:sldId id="1994"/>
            <p14:sldId id="1995"/>
            <p14:sldId id="2130"/>
            <p14:sldId id="2131"/>
            <p14:sldId id="2132"/>
            <p14:sldId id="2133"/>
          </p14:sldIdLst>
        </p14:section>
        <p14:section name="Regressão Matricial" id="{225897FA-040D-4173-849D-7C57F0450F90}">
          <p14:sldIdLst>
            <p14:sldId id="1997"/>
            <p14:sldId id="1998"/>
            <p14:sldId id="1999"/>
            <p14:sldId id="2000"/>
            <p14:sldId id="2001"/>
            <p14:sldId id="2002"/>
            <p14:sldId id="2003"/>
            <p14:sldId id="2004"/>
            <p14:sldId id="2005"/>
            <p14:sldId id="2006"/>
            <p14:sldId id="2007"/>
          </p14:sldIdLst>
        </p14:section>
        <p14:section name="Séries de Fourier" id="{0695E301-CDF6-4D53-9990-860F49CF285B}">
          <p14:sldIdLst>
            <p14:sldId id="2008"/>
            <p14:sldId id="2009"/>
            <p14:sldId id="2010"/>
            <p14:sldId id="2011"/>
            <p14:sldId id="2012"/>
            <p14:sldId id="2013"/>
            <p14:sldId id="2014"/>
            <p14:sldId id="2015"/>
            <p14:sldId id="2016"/>
            <p14:sldId id="2134"/>
            <p14:sldId id="2594"/>
            <p14:sldId id="2598"/>
            <p14:sldId id="2595"/>
            <p14:sldId id="2596"/>
            <p14:sldId id="2597"/>
            <p14:sldId id="2599"/>
            <p14:sldId id="2600"/>
          </p14:sldIdLst>
        </p14:section>
        <p14:section name="Interpolação, Polinômio de Newton" id="{5A94ECE9-5DD4-47AE-BDD7-0738D79DEC79}">
          <p14:sldIdLst>
            <p14:sldId id="2017"/>
            <p14:sldId id="2018"/>
            <p14:sldId id="2019"/>
            <p14:sldId id="2020"/>
            <p14:sldId id="2021"/>
            <p14:sldId id="2022"/>
            <p14:sldId id="2023"/>
            <p14:sldId id="2024"/>
            <p14:sldId id="2025"/>
            <p14:sldId id="2026"/>
            <p14:sldId id="2027"/>
            <p14:sldId id="2028"/>
            <p14:sldId id="2029"/>
            <p14:sldId id="2030"/>
            <p14:sldId id="2135"/>
            <p14:sldId id="2591"/>
            <p14:sldId id="2593"/>
            <p14:sldId id="2031"/>
            <p14:sldId id="2032"/>
          </p14:sldIdLst>
        </p14:section>
        <p14:section name="Integração Numérica, Regra dos Trapézios" id="{F668986E-374C-4F85-BC5F-7A8189A90293}">
          <p14:sldIdLst>
            <p14:sldId id="2033"/>
            <p14:sldId id="2034"/>
            <p14:sldId id="2035"/>
            <p14:sldId id="2036"/>
            <p14:sldId id="2569"/>
            <p14:sldId id="2570"/>
            <p14:sldId id="2571"/>
          </p14:sldIdLst>
        </p14:section>
        <p14:section name="Integração Numérica, Quadratura Gaussiana" id="{17DB1B33-6DF8-4407-8244-9A11BE69BF42}">
          <p14:sldIdLst>
            <p14:sldId id="2139"/>
            <p14:sldId id="2140"/>
            <p14:sldId id="2141"/>
            <p14:sldId id="2142"/>
            <p14:sldId id="2143"/>
            <p14:sldId id="2144"/>
            <p14:sldId id="2145"/>
            <p14:sldId id="2146"/>
            <p14:sldId id="2147"/>
            <p14:sldId id="2148"/>
            <p14:sldId id="2149"/>
          </p14:sldIdLst>
        </p14:section>
        <p14:section name="Exercícios de Integração Numérica" id="{BAF96B8F-62F2-408D-804A-FDEA6CA55F42}">
          <p14:sldIdLst>
            <p14:sldId id="2037"/>
            <p14:sldId id="2038"/>
            <p14:sldId id="2039"/>
            <p14:sldId id="2040"/>
            <p14:sldId id="2136"/>
            <p14:sldId id="2137"/>
            <p14:sldId id="2138"/>
            <p14:sldId id="2590"/>
          </p14:sldIdLst>
        </p14:section>
        <p14:section name="EDOs, Euler, RK4" id="{43C2DE26-81A9-4C2C-AAAB-9D42FFE5F3C2}">
          <p14:sldIdLst>
            <p14:sldId id="2042"/>
            <p14:sldId id="2043"/>
            <p14:sldId id="2044"/>
            <p14:sldId id="2045"/>
            <p14:sldId id="2046"/>
            <p14:sldId id="2047"/>
            <p14:sldId id="2048"/>
            <p14:sldId id="2049"/>
            <p14:sldId id="2050"/>
            <p14:sldId id="2051"/>
            <p14:sldId id="2052"/>
            <p14:sldId id="2053"/>
            <p14:sldId id="2054"/>
            <p14:sldId id="2055"/>
            <p14:sldId id="2056"/>
            <p14:sldId id="2057"/>
            <p14:sldId id="2058"/>
            <p14:sldId id="2059"/>
            <p14:sldId id="2060"/>
            <p14:sldId id="2061"/>
            <p14:sldId id="2601"/>
          </p14:sldIdLst>
        </p14:section>
        <p14:section name="EDOS, Resposta Transiente, Reator" id="{B8B02F5B-C727-449E-9AF6-9D77229A901B}">
          <p14:sldIdLst>
            <p14:sldId id="2062"/>
            <p14:sldId id="2063"/>
            <p14:sldId id="2605"/>
            <p14:sldId id="2606"/>
          </p14:sldIdLst>
        </p14:section>
        <p14:section name="EDOs, Modelo Predador-Presa" id="{611545F3-E4C0-42DE-BB2C-7079D7431968}">
          <p14:sldIdLst>
            <p14:sldId id="2064"/>
            <p14:sldId id="2065"/>
            <p14:sldId id="2066"/>
            <p14:sldId id="2602"/>
            <p14:sldId id="2603"/>
            <p14:sldId id="2604"/>
          </p14:sldIdLst>
        </p14:section>
        <p14:section name="EDOS, Autovalores, Transiente em Circuito Elétrico" id="{070CF2CB-75F6-46D8-A734-B0F70DCB03E7}">
          <p14:sldIdLst>
            <p14:sldId id="2067"/>
            <p14:sldId id="2068"/>
            <p14:sldId id="2069"/>
            <p14:sldId id="2614"/>
            <p14:sldId id="2650"/>
            <p14:sldId id="2615"/>
            <p14:sldId id="2616"/>
            <p14:sldId id="2617"/>
            <p14:sldId id="2618"/>
            <p14:sldId id="2619"/>
            <p14:sldId id="2620"/>
            <p14:sldId id="2621"/>
          </p14:sldIdLst>
        </p14:section>
        <p14:section name="EDOs, Pendulo Oscilante" id="{4AFB5192-182E-4457-85BE-011B75E14A27}">
          <p14:sldIdLst>
            <p14:sldId id="2070"/>
            <p14:sldId id="2071"/>
            <p14:sldId id="2072"/>
            <p14:sldId id="2607"/>
            <p14:sldId id="2608"/>
            <p14:sldId id="2609"/>
            <p14:sldId id="2610"/>
            <p14:sldId id="2611"/>
            <p14:sldId id="2612"/>
            <p14:sldId id="2613"/>
          </p14:sldIdLst>
        </p14:section>
        <p14:section name="EDOs, Exercícios" id="{4203FC8E-A3BD-4F21-BA95-AEF1BC764382}">
          <p14:sldIdLst>
            <p14:sldId id="2073"/>
            <p14:sldId id="2622"/>
            <p14:sldId id="2623"/>
            <p14:sldId id="2626"/>
            <p14:sldId id="2624"/>
            <p14:sldId id="2625"/>
            <p14:sldId id="2627"/>
            <p14:sldId id="2628"/>
            <p14:sldId id="2629"/>
            <p14:sldId id="2630"/>
            <p14:sldId id="2639"/>
            <p14:sldId id="2640"/>
            <p14:sldId id="2631"/>
            <p14:sldId id="2632"/>
            <p14:sldId id="2633"/>
            <p14:sldId id="2644"/>
            <p14:sldId id="2645"/>
            <p14:sldId id="2646"/>
            <p14:sldId id="2647"/>
            <p14:sldId id="2648"/>
            <p14:sldId id="2649"/>
            <p14:sldId id="2634"/>
            <p14:sldId id="2635"/>
            <p14:sldId id="2636"/>
            <p14:sldId id="2637"/>
            <p14:sldId id="2641"/>
            <p14:sldId id="2642"/>
            <p14:sldId id="2643"/>
          </p14:sldIdLst>
        </p14:section>
        <p14:section name="EDPs, Equação do Calor" id="{8FB5B363-B6DB-42B8-9D20-118F8F838DBB}">
          <p14:sldIdLst>
            <p14:sldId id="2074"/>
            <p14:sldId id="2075"/>
            <p14:sldId id="2076"/>
            <p14:sldId id="2077"/>
            <p14:sldId id="2078"/>
            <p14:sldId id="2079"/>
            <p14:sldId id="2080"/>
            <p14:sldId id="2081"/>
            <p14:sldId id="2082"/>
            <p14:sldId id="2083"/>
            <p14:sldId id="2084"/>
            <p14:sldId id="2651"/>
            <p14:sldId id="2085"/>
            <p14:sldId id="2086"/>
            <p14:sldId id="2087"/>
            <p14:sldId id="2088"/>
            <p14:sldId id="2292"/>
            <p14:sldId id="2089"/>
            <p14:sldId id="2090"/>
            <p14:sldId id="2091"/>
            <p14:sldId id="2092"/>
            <p14:sldId id="2093"/>
            <p14:sldId id="2094"/>
            <p14:sldId id="2095"/>
            <p14:sldId id="2096"/>
            <p14:sldId id="2097"/>
            <p14:sldId id="2098"/>
            <p14:sldId id="2099"/>
            <p14:sldId id="2100"/>
            <p14:sldId id="2101"/>
            <p14:sldId id="2102"/>
            <p14:sldId id="2103"/>
            <p14:sldId id="2652"/>
            <p14:sldId id="2653"/>
          </p14:sldIdLst>
        </p14:section>
        <p14:section name="EDPs, Equação de Onda" id="{45FEB592-F6C8-4DB9-A4DC-8FCA31BCEB1B}">
          <p14:sldIdLst>
            <p14:sldId id="2104"/>
            <p14:sldId id="2105"/>
            <p14:sldId id="2106"/>
            <p14:sldId id="2107"/>
            <p14:sldId id="2108"/>
            <p14:sldId id="2109"/>
            <p14:sldId id="2110"/>
            <p14:sldId id="2111"/>
            <p14:sldId id="2112"/>
            <p14:sldId id="2113"/>
            <p14:sldId id="2114"/>
            <p14:sldId id="2115"/>
            <p14:sldId id="2116"/>
            <p14:sldId id="2117"/>
            <p14:sldId id="2118"/>
            <p14:sldId id="2119"/>
            <p14:sldId id="2120"/>
            <p14:sldId id="2121"/>
            <p14:sldId id="2122"/>
            <p14:sldId id="2123"/>
            <p14:sldId id="2124"/>
            <p14:sldId id="2125"/>
            <p14:sldId id="2126"/>
            <p14:sldId id="2654"/>
            <p14:sldId id="2655"/>
          </p14:sldIdLst>
        </p14:section>
        <p14:section name="Elementos Finitos, 1D, Inspeção Direta" id="{E72640BB-D3E4-4165-B0D9-A10D734E0AEB}">
          <p14:sldIdLst>
            <p14:sldId id="2312"/>
            <p14:sldId id="2463"/>
            <p14:sldId id="2464"/>
            <p14:sldId id="2465"/>
            <p14:sldId id="2466"/>
            <p14:sldId id="2467"/>
            <p14:sldId id="2468"/>
            <p14:sldId id="2469"/>
            <p14:sldId id="2470"/>
            <p14:sldId id="2471"/>
            <p14:sldId id="2472"/>
            <p14:sldId id="2473"/>
            <p14:sldId id="2474"/>
            <p14:sldId id="2475"/>
            <p14:sldId id="2476"/>
            <p14:sldId id="2477"/>
            <p14:sldId id="2478"/>
          </p14:sldIdLst>
        </p14:section>
        <p14:section name="Elementos Finitos, 1D, Quadros Desenvolvidos em Sala de Aula" id="{3213AEF6-7889-4B18-8EC8-7A23382FD04A}">
          <p14:sldIdLst>
            <p14:sldId id="2479"/>
            <p14:sldId id="2564"/>
            <p14:sldId id="2565"/>
          </p14:sldIdLst>
        </p14:section>
        <p14:section name="Elementos Finitos, 1D, Matrizes de Conexão" id="{C3349680-EF4B-4C92-8A11-607B0104459F}">
          <p14:sldIdLst>
            <p14:sldId id="2563"/>
            <p14:sldId id="2396"/>
            <p14:sldId id="2397"/>
            <p14:sldId id="2480"/>
            <p14:sldId id="2406"/>
            <p14:sldId id="2409"/>
            <p14:sldId id="2411"/>
            <p14:sldId id="2405"/>
            <p14:sldId id="2216"/>
            <p14:sldId id="2291"/>
          </p14:sldIdLst>
        </p14:section>
        <p14:section name="Elementos Finitos, Matrizes de Conexão, 2a parte" id="{18F26B4A-C73F-4887-8BE9-763948648256}">
          <p14:sldIdLst>
            <p14:sldId id="2541"/>
            <p14:sldId id="2542"/>
            <p14:sldId id="2545"/>
            <p14:sldId id="2544"/>
            <p14:sldId id="2543"/>
            <p14:sldId id="2546"/>
            <p14:sldId id="2547"/>
            <p14:sldId id="2548"/>
          </p14:sldIdLst>
        </p14:section>
        <p14:section name="Elementos Finitos, AlgLin, Forma Quadrática, Derivada" id="{9523CFDA-22A9-45B5-AA7F-D74C93269E8D}">
          <p14:sldIdLst>
            <p14:sldId id="2509"/>
            <p14:sldId id="2510"/>
            <p14:sldId id="2511"/>
          </p14:sldIdLst>
        </p14:section>
        <p14:section name="Elementos Finitos, 1D, Sylvester" id="{A95F5D67-C9CD-4F7C-8802-6119CB0F0D98}">
          <p14:sldIdLst>
            <p14:sldId id="2512"/>
            <p14:sldId id="2513"/>
            <p14:sldId id="2514"/>
            <p14:sldId id="2515"/>
            <p14:sldId id="2516"/>
            <p14:sldId id="2517"/>
            <p14:sldId id="2518"/>
            <p14:sldId id="2519"/>
            <p14:sldId id="2520"/>
            <p14:sldId id="2521"/>
            <p14:sldId id="2522"/>
            <p14:sldId id="2523"/>
            <p14:sldId id="2524"/>
            <p14:sldId id="2525"/>
            <p14:sldId id="2526"/>
            <p14:sldId id="2527"/>
            <p14:sldId id="2528"/>
            <p14:sldId id="2529"/>
            <p14:sldId id="2530"/>
            <p14:sldId id="2531"/>
            <p14:sldId id="2532"/>
            <p14:sldId id="2533"/>
            <p14:sldId id="2534"/>
            <p14:sldId id="2535"/>
            <p14:sldId id="2536"/>
            <p14:sldId id="2537"/>
            <p14:sldId id="2538"/>
            <p14:sldId id="2539"/>
            <p14:sldId id="2540"/>
          </p14:sldIdLst>
        </p14:section>
        <p14:section name="Elementos Finitos, 2D, Eq.Laplace, 1 incógnita, Strang" id="{21C82FE2-5C53-470E-A544-F9C5C563E716}">
          <p14:sldIdLst>
            <p14:sldId id="2481"/>
            <p14:sldId id="2482"/>
            <p14:sldId id="2483"/>
            <p14:sldId id="2484"/>
            <p14:sldId id="2485"/>
            <p14:sldId id="2486"/>
            <p14:sldId id="2487"/>
            <p14:sldId id="2488"/>
            <p14:sldId id="2489"/>
            <p14:sldId id="2490"/>
            <p14:sldId id="2491"/>
            <p14:sldId id="2492"/>
          </p14:sldIdLst>
        </p14:section>
        <p14:section name="Elementos Finitos, 2D, Laplace, Domínio Quadrangular, 1 incógnita, Quadros Desenvolvidos em Sala" id="{235F1E2F-61AB-4089-A41F-FCE85884CC35}">
          <p14:sldIdLst>
            <p14:sldId id="2566"/>
            <p14:sldId id="2567"/>
            <p14:sldId id="2568"/>
          </p14:sldIdLst>
        </p14:section>
        <p14:section name="Elementos Finitos, Laplace, Urse, Un.Utah" id="{608B3F5C-0419-49FF-9421-870D11652AFE}">
          <p14:sldIdLst>
            <p14:sldId id="2493"/>
            <p14:sldId id="2494"/>
            <p14:sldId id="2495"/>
            <p14:sldId id="2496"/>
            <p14:sldId id="2497"/>
          </p14:sldIdLst>
        </p14:section>
        <p14:section name="Elementos Finitos, Elemento Triangular" id="{2F2D4137-09BD-48EE-94DD-E40F632B23AA}">
          <p14:sldIdLst>
            <p14:sldId id="2498"/>
            <p14:sldId id="2336"/>
            <p14:sldId id="2337"/>
            <p14:sldId id="2338"/>
            <p14:sldId id="2339"/>
            <p14:sldId id="2392"/>
          </p14:sldIdLst>
        </p14:section>
        <p14:section name="Elementos Finitos, 2D, Forma Fraca, Laplace" id="{50ABEE71-7A80-47B5-ABA2-57B632BBA1C4}">
          <p14:sldIdLst>
            <p14:sldId id="2391"/>
            <p14:sldId id="2363"/>
            <p14:sldId id="2364"/>
          </p14:sldIdLst>
        </p14:section>
        <p14:section name="Elementos Finitos, 2D, Laplace, Quadrangular, Inspeção Direta, wxMaxima" id="{F6227130-4383-4615-9D66-8232EA818A18}">
          <p14:sldIdLst>
            <p14:sldId id="2390"/>
            <p14:sldId id="2361"/>
            <p14:sldId id="2362"/>
            <p14:sldId id="2365"/>
            <p14:sldId id="2366"/>
            <p14:sldId id="2367"/>
            <p14:sldId id="2368"/>
            <p14:sldId id="2369"/>
            <p14:sldId id="2370"/>
            <p14:sldId id="2371"/>
            <p14:sldId id="2372"/>
            <p14:sldId id="2373"/>
            <p14:sldId id="2374"/>
            <p14:sldId id="2375"/>
            <p14:sldId id="2376"/>
            <p14:sldId id="2377"/>
            <p14:sldId id="2378"/>
            <p14:sldId id="2379"/>
            <p14:sldId id="2380"/>
            <p14:sldId id="2381"/>
            <p14:sldId id="2382"/>
            <p14:sldId id="2383"/>
            <p14:sldId id="2384"/>
            <p14:sldId id="2385"/>
            <p14:sldId id="2386"/>
            <p14:sldId id="2387"/>
            <p14:sldId id="2388"/>
            <p14:sldId id="2389"/>
          </p14:sldIdLst>
        </p14:section>
        <p14:section name="Elementos Finitos, 2D, Laplace, Sylvester, Matriz de Rigidez e Matrizes de Conexão" id="{F6EA76F7-3FF2-4FDE-9A6F-AA8765AFDF92}">
          <p14:sldIdLst>
            <p14:sldId id="2335"/>
            <p14:sldId id="2394"/>
            <p14:sldId id="2412"/>
            <p14:sldId id="2413"/>
            <p14:sldId id="2414"/>
            <p14:sldId id="2415"/>
            <p14:sldId id="2416"/>
            <p14:sldId id="2417"/>
            <p14:sldId id="2419"/>
            <p14:sldId id="2420"/>
            <p14:sldId id="2421"/>
            <p14:sldId id="2422"/>
            <p14:sldId id="2423"/>
          </p14:sldIdLst>
        </p14:section>
        <p14:section name="Elementos Finitos, 2D, Laplace, Sylvester, via VBA" id="{84EC6112-0175-49D5-AB19-655E56DE5B60}">
          <p14:sldIdLst>
            <p14:sldId id="2424"/>
            <p14:sldId id="2425"/>
            <p14:sldId id="2426"/>
            <p14:sldId id="2427"/>
            <p14:sldId id="2428"/>
            <p14:sldId id="2429"/>
            <p14:sldId id="2430"/>
            <p14:sldId id="2558"/>
            <p14:sldId id="2559"/>
            <p14:sldId id="2551"/>
            <p14:sldId id="2552"/>
            <p14:sldId id="2553"/>
            <p14:sldId id="2554"/>
            <p14:sldId id="2555"/>
            <p14:sldId id="2556"/>
            <p14:sldId id="2557"/>
            <p14:sldId id="2431"/>
          </p14:sldIdLst>
        </p14:section>
        <p14:section name="Elementos Finitos, Exemplos Whiteley, Implementar em Python" id="{BD0DA682-1722-40A1-B99B-DA6075166F2D}">
          <p14:sldIdLst>
            <p14:sldId id="2501"/>
          </p14:sldIdLst>
        </p14:section>
        <p14:section name="Elementos Finitos, Calor e Circuitos, Logan, Implementar em Python" id="{2549175C-E122-460F-87C1-AC67436F3268}">
          <p14:sldIdLst>
            <p14:sldId id="2561"/>
          </p14:sldIdLst>
        </p14:section>
        <p14:section name="Elementos Finitos, Exemplos Barthe, Implementar em Python" id="{6CFAB3E7-1CB9-4A55-A70D-FFDE5D007FEF}">
          <p14:sldIdLst>
            <p14:sldId id="2562"/>
          </p14:sldIdLst>
        </p14:section>
        <p14:section name="Elementos Finitos, Resoluções via VBA, Sylvester, Chapra 1D &amp; 2D, Strang 2D, MUITO BOM" id="{28B18BC1-8A22-4DB7-A69F-43293CE771B5}">
          <p14:sldIdLst>
            <p14:sldId id="2656"/>
            <p14:sldId id="2657"/>
            <p14:sldId id="2658"/>
            <p14:sldId id="2659"/>
            <p14:sldId id="2660"/>
            <p14:sldId id="2661"/>
            <p14:sldId id="2662"/>
            <p14:sldId id="2663"/>
            <p14:sldId id="2664"/>
            <p14:sldId id="2665"/>
            <p14:sldId id="2666"/>
            <p14:sldId id="2667"/>
            <p14:sldId id="2668"/>
            <p14:sldId id="2669"/>
            <p14:sldId id="2670"/>
          </p14:sldIdLst>
        </p14:section>
        <p14:section name="Caos, Feigenbaum, Mandelbrot, leaf, lorenz" id="{FD18D08E-31F6-43B6-B49B-5EB71CAA2BED}">
          <p14:sldIdLst>
            <p14:sldId id="2671"/>
            <p14:sldId id="2672"/>
            <p14:sldId id="2673"/>
            <p14:sldId id="2674"/>
            <p14:sldId id="2675"/>
            <p14:sldId id="2676"/>
          </p14:sldIdLst>
        </p14:section>
        <p14:section name="2a Prova" id="{9FB4C481-08CC-428E-B7CF-37307BDCBE53}">
          <p14:sldIdLst>
            <p14:sldId id="2178"/>
            <p14:sldId id="2179"/>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3300"/>
    <a:srgbClr val="000099"/>
    <a:srgbClr val="808080"/>
    <a:srgbClr val="5F5F5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29" autoAdjust="0"/>
    <p:restoredTop sz="93667" autoAdjust="0"/>
  </p:normalViewPr>
  <p:slideViewPr>
    <p:cSldViewPr>
      <p:cViewPr varScale="1">
        <p:scale>
          <a:sx n="115" d="100"/>
          <a:sy n="115" d="100"/>
        </p:scale>
        <p:origin x="162" y="96"/>
      </p:cViewPr>
      <p:guideLst>
        <p:guide orient="horz" pos="2160"/>
        <p:guide pos="312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tags" Target="tags/tag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tableStyles" Target="tableStyles.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handoutMaster" Target="handoutMasters/handoutMaster1.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presProps" Target="presProps.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theme" Target="theme/theme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notesMaster" Target="notesMasters/notesMaster1.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viewProps" Target="viewProps.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57.wmf"/><Relationship Id="rId6" Type="http://schemas.openxmlformats.org/officeDocument/2006/relationships/image" Target="../media/image264.wmf"/><Relationship Id="rId5" Type="http://schemas.openxmlformats.org/officeDocument/2006/relationships/image" Target="../media/image263.wmf"/><Relationship Id="rId4" Type="http://schemas.openxmlformats.org/officeDocument/2006/relationships/image" Target="../media/image231.w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265.w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269.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270.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27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272.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73.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274.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275.e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7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79.wmf"/><Relationship Id="rId4" Type="http://schemas.openxmlformats.org/officeDocument/2006/relationships/image" Target="../media/image280.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81.wmf"/><Relationship Id="rId5" Type="http://schemas.openxmlformats.org/officeDocument/2006/relationships/image" Target="../media/image283.wmf"/><Relationship Id="rId4" Type="http://schemas.openxmlformats.org/officeDocument/2006/relationships/image" Target="../media/image282.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image" Target="../media/image284.wmf"/><Relationship Id="rId4" Type="http://schemas.openxmlformats.org/officeDocument/2006/relationships/image" Target="../media/image287.w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288.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289.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290.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29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293.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294.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29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296.e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image" Target="../media/image297.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314.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32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323.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325.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327.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329.e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333.wmf"/><Relationship Id="rId2" Type="http://schemas.openxmlformats.org/officeDocument/2006/relationships/image" Target="../media/image332.wmf"/><Relationship Id="rId1" Type="http://schemas.openxmlformats.org/officeDocument/2006/relationships/image" Target="../media/image331.wmf"/><Relationship Id="rId6" Type="http://schemas.openxmlformats.org/officeDocument/2006/relationships/image" Target="../media/image336.wmf"/><Relationship Id="rId5" Type="http://schemas.openxmlformats.org/officeDocument/2006/relationships/image" Target="../media/image335.wmf"/><Relationship Id="rId4" Type="http://schemas.openxmlformats.org/officeDocument/2006/relationships/image" Target="../media/image334.w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33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339.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340.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34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342.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343.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344.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345.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346.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347.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34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349.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350.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35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352.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353.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354.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355.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356.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357.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358.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359.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360.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36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362.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363.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364.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36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366.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367.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36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369.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370.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37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372.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373.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374.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375.emf"/></Relationships>
</file>

<file path=ppt/drawings/_rels/vmlDrawing167.vml.rels><?xml version="1.0" encoding="UTF-8" standalone="yes"?>
<Relationships xmlns="http://schemas.openxmlformats.org/package/2006/relationships"><Relationship Id="rId2" Type="http://schemas.openxmlformats.org/officeDocument/2006/relationships/image" Target="../media/image377.emf"/><Relationship Id="rId1" Type="http://schemas.openxmlformats.org/officeDocument/2006/relationships/image" Target="../media/image376.png"/></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378.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379.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380.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38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382.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383.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384.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385.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386.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387.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388.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38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80.vml.rels><?xml version="1.0" encoding="UTF-8" standalone="yes"?>
<Relationships xmlns="http://schemas.openxmlformats.org/package/2006/relationships"><Relationship Id="rId3" Type="http://schemas.openxmlformats.org/officeDocument/2006/relationships/image" Target="../media/image392.wmf"/><Relationship Id="rId2" Type="http://schemas.openxmlformats.org/officeDocument/2006/relationships/image" Target="../media/image391.wmf"/><Relationship Id="rId1" Type="http://schemas.openxmlformats.org/officeDocument/2006/relationships/image" Target="../media/image390.wmf"/><Relationship Id="rId4" Type="http://schemas.openxmlformats.org/officeDocument/2006/relationships/image" Target="../media/image393.wmf"/></Relationships>
</file>

<file path=ppt/drawings/_rels/vmlDrawing181.vml.rels><?xml version="1.0" encoding="UTF-8" standalone="yes"?>
<Relationships xmlns="http://schemas.openxmlformats.org/package/2006/relationships"><Relationship Id="rId3" Type="http://schemas.openxmlformats.org/officeDocument/2006/relationships/image" Target="../media/image396.wmf"/><Relationship Id="rId2" Type="http://schemas.openxmlformats.org/officeDocument/2006/relationships/image" Target="../media/image395.wmf"/><Relationship Id="rId1" Type="http://schemas.openxmlformats.org/officeDocument/2006/relationships/image" Target="../media/image394.wmf"/><Relationship Id="rId6" Type="http://schemas.openxmlformats.org/officeDocument/2006/relationships/image" Target="../media/image399.wmf"/><Relationship Id="rId5" Type="http://schemas.openxmlformats.org/officeDocument/2006/relationships/image" Target="../media/image398.wmf"/><Relationship Id="rId4" Type="http://schemas.openxmlformats.org/officeDocument/2006/relationships/image" Target="../media/image397.wmf"/></Relationships>
</file>

<file path=ppt/drawings/_rels/vmlDrawing182.vml.rels><?xml version="1.0" encoding="UTF-8" standalone="yes"?>
<Relationships xmlns="http://schemas.openxmlformats.org/package/2006/relationships"><Relationship Id="rId3" Type="http://schemas.openxmlformats.org/officeDocument/2006/relationships/image" Target="../media/image401.wmf"/><Relationship Id="rId2" Type="http://schemas.openxmlformats.org/officeDocument/2006/relationships/image" Target="../media/image400.wmf"/><Relationship Id="rId1" Type="http://schemas.openxmlformats.org/officeDocument/2006/relationships/image" Target="../media/image399.w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402.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403.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404.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405.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406.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407.wmf"/></Relationships>
</file>

<file path=ppt/drawings/_rels/vmlDrawing189.vml.rels><?xml version="1.0" encoding="UTF-8" standalone="yes"?>
<Relationships xmlns="http://schemas.openxmlformats.org/package/2006/relationships"><Relationship Id="rId3" Type="http://schemas.openxmlformats.org/officeDocument/2006/relationships/image" Target="../media/image410.wmf"/><Relationship Id="rId2" Type="http://schemas.openxmlformats.org/officeDocument/2006/relationships/image" Target="../media/image409.wmf"/><Relationship Id="rId1" Type="http://schemas.openxmlformats.org/officeDocument/2006/relationships/image" Target="../media/image408.wmf"/><Relationship Id="rId4" Type="http://schemas.openxmlformats.org/officeDocument/2006/relationships/image" Target="../media/image41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412.emf"/></Relationships>
</file>

<file path=ppt/drawings/_rels/vmlDrawing191.vml.rels><?xml version="1.0" encoding="UTF-8" standalone="yes"?>
<Relationships xmlns="http://schemas.openxmlformats.org/package/2006/relationships"><Relationship Id="rId3" Type="http://schemas.openxmlformats.org/officeDocument/2006/relationships/image" Target="../media/image423.wmf"/><Relationship Id="rId2" Type="http://schemas.openxmlformats.org/officeDocument/2006/relationships/image" Target="../media/image422.wmf"/><Relationship Id="rId1" Type="http://schemas.openxmlformats.org/officeDocument/2006/relationships/image" Target="../media/image421.wmf"/></Relationships>
</file>

<file path=ppt/drawings/_rels/vmlDrawing192.vml.rels><?xml version="1.0" encoding="UTF-8" standalone="yes"?>
<Relationships xmlns="http://schemas.openxmlformats.org/package/2006/relationships"><Relationship Id="rId3" Type="http://schemas.openxmlformats.org/officeDocument/2006/relationships/image" Target="../media/image426.wmf"/><Relationship Id="rId2" Type="http://schemas.openxmlformats.org/officeDocument/2006/relationships/image" Target="../media/image425.wmf"/><Relationship Id="rId1" Type="http://schemas.openxmlformats.org/officeDocument/2006/relationships/image" Target="../media/image424.wmf"/><Relationship Id="rId5" Type="http://schemas.openxmlformats.org/officeDocument/2006/relationships/image" Target="../media/image428.wmf"/><Relationship Id="rId4" Type="http://schemas.openxmlformats.org/officeDocument/2006/relationships/image" Target="../media/image427.w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429.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430.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431.w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432.wmf"/></Relationships>
</file>

<file path=ppt/drawings/_rels/vmlDrawing197.vml.rels><?xml version="1.0" encoding="UTF-8" standalone="yes"?>
<Relationships xmlns="http://schemas.openxmlformats.org/package/2006/relationships"><Relationship Id="rId3" Type="http://schemas.openxmlformats.org/officeDocument/2006/relationships/image" Target="../media/image434.wmf"/><Relationship Id="rId2" Type="http://schemas.openxmlformats.org/officeDocument/2006/relationships/image" Target="../media/image433.wmf"/><Relationship Id="rId1" Type="http://schemas.openxmlformats.org/officeDocument/2006/relationships/image" Target="../media/image432.wmf"/><Relationship Id="rId5" Type="http://schemas.openxmlformats.org/officeDocument/2006/relationships/image" Target="../media/image436.wmf"/><Relationship Id="rId4" Type="http://schemas.openxmlformats.org/officeDocument/2006/relationships/image" Target="../media/image435.wmf"/></Relationships>
</file>

<file path=ppt/drawings/_rels/vmlDrawing198.vml.rels><?xml version="1.0" encoding="UTF-8" standalone="yes"?>
<Relationships xmlns="http://schemas.openxmlformats.org/package/2006/relationships"><Relationship Id="rId3" Type="http://schemas.openxmlformats.org/officeDocument/2006/relationships/image" Target="../media/image432.wmf"/><Relationship Id="rId2" Type="http://schemas.openxmlformats.org/officeDocument/2006/relationships/image" Target="../media/image436.wmf"/><Relationship Id="rId1" Type="http://schemas.openxmlformats.org/officeDocument/2006/relationships/image" Target="../media/image437.w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4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440.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448.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449.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453.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454.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455.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457.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470.emf"/></Relationships>
</file>

<file path=ppt/drawings/_rels/vmlDrawing208.vml.rels><?xml version="1.0" encoding="UTF-8" standalone="yes"?>
<Relationships xmlns="http://schemas.openxmlformats.org/package/2006/relationships"><Relationship Id="rId2" Type="http://schemas.openxmlformats.org/officeDocument/2006/relationships/image" Target="../media/image470.emf"/><Relationship Id="rId1" Type="http://schemas.openxmlformats.org/officeDocument/2006/relationships/image" Target="../media/image472.emf"/></Relationships>
</file>

<file path=ppt/drawings/_rels/vmlDrawing209.vml.rels><?xml version="1.0" encoding="UTF-8" standalone="yes"?>
<Relationships xmlns="http://schemas.openxmlformats.org/package/2006/relationships"><Relationship Id="rId2" Type="http://schemas.openxmlformats.org/officeDocument/2006/relationships/image" Target="../media/image470.emf"/><Relationship Id="rId1" Type="http://schemas.openxmlformats.org/officeDocument/2006/relationships/image" Target="../media/image47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475.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476.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477.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478.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479.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480.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48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482.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483.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48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485.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486.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487.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488.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489.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490.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49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492.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493.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49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495.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496.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497.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498.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499.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500.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50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502.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04.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50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50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 Id="rId5" Type="http://schemas.openxmlformats.org/officeDocument/2006/relationships/image" Target="../media/image49.emf"/><Relationship Id="rId4" Type="http://schemas.openxmlformats.org/officeDocument/2006/relationships/image" Target="../media/image4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image" Target="../media/image11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84.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image" Target="../media/image186.e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image" Target="../media/image188.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90.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image" Target="../media/image19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image" Target="../media/image194.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96.e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image" Target="../media/image197.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99.e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image" Target="../media/image200.emf"/></Relationships>
</file>

<file path=ppt/drawings/_rels/vmlDrawing85.v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image" Target="../media/image204.wmf"/><Relationship Id="rId7" Type="http://schemas.openxmlformats.org/officeDocument/2006/relationships/image" Target="../media/image208.wmf"/><Relationship Id="rId2" Type="http://schemas.openxmlformats.org/officeDocument/2006/relationships/image" Target="../media/image203.wmf"/><Relationship Id="rId1" Type="http://schemas.openxmlformats.org/officeDocument/2006/relationships/image" Target="../media/image202.wmf"/><Relationship Id="rId6" Type="http://schemas.openxmlformats.org/officeDocument/2006/relationships/image" Target="../media/image207.wmf"/><Relationship Id="rId5" Type="http://schemas.openxmlformats.org/officeDocument/2006/relationships/image" Target="../media/image206.wmf"/><Relationship Id="rId4" Type="http://schemas.openxmlformats.org/officeDocument/2006/relationships/image" Target="../media/image205.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 Id="rId5" Type="http://schemas.openxmlformats.org/officeDocument/2006/relationships/image" Target="../media/image214.wmf"/><Relationship Id="rId4" Type="http://schemas.openxmlformats.org/officeDocument/2006/relationships/image" Target="../media/image213.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16.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20.e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 Id="rId5" Type="http://schemas.openxmlformats.org/officeDocument/2006/relationships/image" Target="../media/image231.wmf"/><Relationship Id="rId4" Type="http://schemas.openxmlformats.org/officeDocument/2006/relationships/image" Target="../media/image230.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242.wmf"/><Relationship Id="rId3" Type="http://schemas.openxmlformats.org/officeDocument/2006/relationships/image" Target="../media/image237.wmf"/><Relationship Id="rId7" Type="http://schemas.openxmlformats.org/officeDocument/2006/relationships/image" Target="../media/image241.wmf"/><Relationship Id="rId2" Type="http://schemas.openxmlformats.org/officeDocument/2006/relationships/image" Target="../media/image236.wmf"/><Relationship Id="rId1" Type="http://schemas.openxmlformats.org/officeDocument/2006/relationships/image" Target="../media/image235.wmf"/><Relationship Id="rId6" Type="http://schemas.openxmlformats.org/officeDocument/2006/relationships/image" Target="../media/image240.wmf"/><Relationship Id="rId5" Type="http://schemas.openxmlformats.org/officeDocument/2006/relationships/image" Target="../media/image239.wmf"/><Relationship Id="rId4" Type="http://schemas.openxmlformats.org/officeDocument/2006/relationships/image" Target="../media/image238.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235.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 Id="rId4" Type="http://schemas.openxmlformats.org/officeDocument/2006/relationships/image" Target="../media/image247.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8.wmf"/><Relationship Id="rId5" Type="http://schemas.openxmlformats.org/officeDocument/2006/relationships/image" Target="../media/image252.wmf"/><Relationship Id="rId4" Type="http://schemas.openxmlformats.org/officeDocument/2006/relationships/image" Target="../media/image251.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 Id="rId4" Type="http://schemas.openxmlformats.org/officeDocument/2006/relationships/image" Target="../media/image256.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58.wmf"/><Relationship Id="rId1" Type="http://schemas.openxmlformats.org/officeDocument/2006/relationships/image" Target="../media/image257.wmf"/><Relationship Id="rId4" Type="http://schemas.openxmlformats.org/officeDocument/2006/relationships/image" Target="../media/image260.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59.wmf"/><Relationship Id="rId1" Type="http://schemas.openxmlformats.org/officeDocument/2006/relationships/image" Target="../media/image2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61913"/>
            <a:ext cx="6453188" cy="4572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pitchFamily="34" charset="0"/>
                <a:cs typeface="+mn-cs"/>
              </a:defRPr>
            </a:lvl1pPr>
          </a:lstStyle>
          <a:p>
            <a:pPr>
              <a:defRPr/>
            </a:pPr>
            <a:r>
              <a:rPr lang="en-US"/>
              <a:t>          </a:t>
            </a:r>
            <a:r>
              <a:rPr lang="en-US" b="1"/>
              <a:t>FAAP – </a:t>
            </a:r>
            <a:r>
              <a:rPr lang="pt-BR" b="1"/>
              <a:t>Faculdade de Engenharia</a:t>
            </a:r>
          </a:p>
        </p:txBody>
      </p:sp>
      <p:sp>
        <p:nvSpPr>
          <p:cNvPr id="14340" name="Rectangle 4"/>
          <p:cNvSpPr>
            <a:spLocks noGrp="1" noChangeArrowheads="1"/>
          </p:cNvSpPr>
          <p:nvPr>
            <p:ph type="ftr" sz="quarter" idx="2"/>
          </p:nvPr>
        </p:nvSpPr>
        <p:spPr bwMode="auto">
          <a:xfrm>
            <a:off x="476250" y="8734425"/>
            <a:ext cx="5949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pitchFamily="34" charset="0"/>
                <a:cs typeface="+mn-cs"/>
              </a:defRPr>
            </a:lvl1pPr>
          </a:lstStyle>
          <a:p>
            <a:pPr>
              <a:defRPr/>
            </a:pPr>
            <a:r>
              <a:rPr lang="en-US"/>
              <a:t>Código da Disciplina: 1AANNN – NOME DA DISCIPLINA</a:t>
            </a:r>
          </a:p>
        </p:txBody>
      </p:sp>
      <p:sp>
        <p:nvSpPr>
          <p:cNvPr id="14341" name="Rectangle 5"/>
          <p:cNvSpPr>
            <a:spLocks noGrp="1" noChangeArrowheads="1"/>
          </p:cNvSpPr>
          <p:nvPr>
            <p:ph type="sldNum" sz="quarter" idx="3"/>
          </p:nvPr>
        </p:nvSpPr>
        <p:spPr bwMode="auto">
          <a:xfrm>
            <a:off x="5797550" y="8686800"/>
            <a:ext cx="690563"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cs typeface="+mn-cs"/>
              </a:defRPr>
            </a:lvl1pPr>
          </a:lstStyle>
          <a:p>
            <a:pPr>
              <a:defRPr/>
            </a:pPr>
            <a:fld id="{9DEB6B2B-2905-417F-BA6C-997ADEAEB093}" type="slidenum">
              <a:rPr lang="en-US"/>
              <a:pPr>
                <a:defRPr/>
              </a:pPr>
              <a:t>‹nº›</a:t>
            </a:fld>
            <a:endParaRPr lang="en-US"/>
          </a:p>
        </p:txBody>
      </p:sp>
      <p:sp>
        <p:nvSpPr>
          <p:cNvPr id="14342" name="Line 6"/>
          <p:cNvSpPr>
            <a:spLocks noChangeShapeType="1"/>
          </p:cNvSpPr>
          <p:nvPr/>
        </p:nvSpPr>
        <p:spPr bwMode="auto">
          <a:xfrm>
            <a:off x="549275" y="250825"/>
            <a:ext cx="5903913" cy="0"/>
          </a:xfrm>
          <a:prstGeom prst="line">
            <a:avLst/>
          </a:prstGeom>
          <a:noFill/>
          <a:ln w="9525">
            <a:solidFill>
              <a:schemeClr val="tx1"/>
            </a:solidFill>
            <a:round/>
            <a:headEnd/>
            <a:tailEnd/>
          </a:ln>
          <a:effectLst/>
        </p:spPr>
        <p:txBody>
          <a:bodyPr/>
          <a:lstStyle/>
          <a:p>
            <a:pPr>
              <a:defRPr/>
            </a:pPr>
            <a:endParaRPr lang="pt-BR">
              <a:cs typeface="+mn-cs"/>
            </a:endParaRPr>
          </a:p>
        </p:txBody>
      </p:sp>
      <p:sp>
        <p:nvSpPr>
          <p:cNvPr id="14343" name="Line 7"/>
          <p:cNvSpPr>
            <a:spLocks noChangeShapeType="1"/>
          </p:cNvSpPr>
          <p:nvPr/>
        </p:nvSpPr>
        <p:spPr bwMode="auto">
          <a:xfrm>
            <a:off x="539750" y="8820150"/>
            <a:ext cx="5903913" cy="0"/>
          </a:xfrm>
          <a:prstGeom prst="line">
            <a:avLst/>
          </a:prstGeom>
          <a:noFill/>
          <a:ln w="9525">
            <a:solidFill>
              <a:schemeClr val="tx1"/>
            </a:solidFill>
            <a:round/>
            <a:headEnd/>
            <a:tailEnd/>
          </a:ln>
          <a:effectLst/>
        </p:spPr>
        <p:txBody>
          <a:bodyPr/>
          <a:lstStyle/>
          <a:p>
            <a:pPr>
              <a:defRPr/>
            </a:pPr>
            <a:endParaRPr lang="pt-BR">
              <a:cs typeface="+mn-cs"/>
            </a:endParaRPr>
          </a:p>
        </p:txBody>
      </p:sp>
    </p:spTree>
    <p:extLst>
      <p:ext uri="{BB962C8B-B14F-4D97-AF65-F5344CB8AC3E}">
        <p14:creationId xmlns:p14="http://schemas.microsoft.com/office/powerpoint/2010/main" val="38966007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1">
                <a:cs typeface="+mn-cs"/>
              </a:defRPr>
            </a:lvl1pPr>
          </a:lstStyle>
          <a:p>
            <a:pPr>
              <a:defRPr/>
            </a:pPr>
            <a:endParaRPr lang="pt-BR"/>
          </a:p>
        </p:txBody>
      </p:sp>
      <p:sp>
        <p:nvSpPr>
          <p:cNvPr id="3993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cs typeface="+mn-cs"/>
              </a:defRPr>
            </a:lvl1pPr>
          </a:lstStyle>
          <a:p>
            <a:pPr>
              <a:defRPr/>
            </a:pPr>
            <a:endParaRPr lang="pt-BR"/>
          </a:p>
        </p:txBody>
      </p:sp>
      <p:sp>
        <p:nvSpPr>
          <p:cNvPr id="119812"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smtClean="0"/>
              <a:t>Clique para editar os estilos do texto mestre</a:t>
            </a:r>
          </a:p>
          <a:p>
            <a:pPr lvl="1"/>
            <a:r>
              <a:rPr lang="pt-BR" noProof="0" smtClean="0"/>
              <a:t>Segundo nível</a:t>
            </a:r>
          </a:p>
          <a:p>
            <a:pPr lvl="2"/>
            <a:r>
              <a:rPr lang="pt-BR" noProof="0" smtClean="0"/>
              <a:t>Terceiro nível</a:t>
            </a:r>
          </a:p>
          <a:p>
            <a:pPr lvl="3"/>
            <a:r>
              <a:rPr lang="pt-BR" noProof="0" smtClean="0"/>
              <a:t>Quarto nível</a:t>
            </a:r>
          </a:p>
          <a:p>
            <a:pPr lvl="4"/>
            <a:r>
              <a:rPr lang="pt-BR" noProof="0" smtClean="0"/>
              <a:t>Quinto nível</a:t>
            </a:r>
          </a:p>
        </p:txBody>
      </p:sp>
      <p:sp>
        <p:nvSpPr>
          <p:cNvPr id="3994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1">
                <a:cs typeface="+mn-cs"/>
              </a:defRPr>
            </a:lvl1pPr>
          </a:lstStyle>
          <a:p>
            <a:pPr>
              <a:defRPr/>
            </a:pPr>
            <a:endParaRPr lang="pt-BR"/>
          </a:p>
        </p:txBody>
      </p:sp>
      <p:sp>
        <p:nvSpPr>
          <p:cNvPr id="3994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cs typeface="+mn-cs"/>
              </a:defRPr>
            </a:lvl1pPr>
          </a:lstStyle>
          <a:p>
            <a:pPr>
              <a:defRPr/>
            </a:pPr>
            <a:fld id="{AE57907D-4CDB-40F0-86B4-1F7DCBABA98E}" type="slidenum">
              <a:rPr lang="pt-BR"/>
              <a:pPr>
                <a:defRPr/>
              </a:pPr>
              <a:t>‹nº›</a:t>
            </a:fld>
            <a:endParaRPr lang="pt-BR"/>
          </a:p>
        </p:txBody>
      </p:sp>
    </p:spTree>
    <p:extLst>
      <p:ext uri="{BB962C8B-B14F-4D97-AF65-F5344CB8AC3E}">
        <p14:creationId xmlns:p14="http://schemas.microsoft.com/office/powerpoint/2010/main" val="20234634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p>
            <a:pPr>
              <a:defRPr/>
            </a:pPr>
            <a:fld id="{DCB83BCD-90BC-4793-ABCB-EBC8817A7E57}" type="slidenum">
              <a:rPr lang="en-US" smtClean="0">
                <a:latin typeface="Arial" pitchFamily="34" charset="0"/>
              </a:rPr>
              <a:pPr>
                <a:defRPr/>
              </a:pPr>
              <a:t>128</a:t>
            </a:fld>
            <a:endParaRPr lang="en-US" smtClean="0">
              <a:latin typeface="Arial" pitchFamily="34" charset="0"/>
            </a:endParaRPr>
          </a:p>
        </p:txBody>
      </p:sp>
      <p:sp>
        <p:nvSpPr>
          <p:cNvPr id="1270787" name="Rectangle 2"/>
          <p:cNvSpPr>
            <a:spLocks noGrp="1" noRot="1" noChangeAspect="1" noChangeArrowheads="1" noTextEdit="1"/>
          </p:cNvSpPr>
          <p:nvPr>
            <p:ph type="sldImg"/>
          </p:nvPr>
        </p:nvSpPr>
        <p:spPr>
          <a:xfrm>
            <a:off x="952500" y="685800"/>
            <a:ext cx="4953000" cy="3429000"/>
          </a:xfrm>
          <a:ln/>
        </p:spPr>
      </p:sp>
      <p:sp>
        <p:nvSpPr>
          <p:cNvPr id="1270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3067012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ço Reservado para Imagem de Slide 1"/>
          <p:cNvSpPr>
            <a:spLocks noGrp="1" noRot="1" noChangeAspect="1" noTextEdit="1"/>
          </p:cNvSpPr>
          <p:nvPr>
            <p:ph type="sldImg"/>
          </p:nvPr>
        </p:nvSpPr>
        <p:spPr>
          <a:ln/>
        </p:spPr>
      </p:sp>
      <p:sp>
        <p:nvSpPr>
          <p:cNvPr id="17305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9AC47118-E530-49EF-8499-6893D304FC63}" type="slidenum">
              <a:rPr lang="pt-BR" smtClean="0">
                <a:solidFill>
                  <a:prstClr val="black"/>
                </a:solidFill>
              </a:rPr>
              <a:pPr>
                <a:defRPr/>
              </a:pPr>
              <a:t>348</a:t>
            </a:fld>
            <a:endParaRPr lang="pt-BR">
              <a:solidFill>
                <a:prstClr val="black"/>
              </a:solidFill>
            </a:endParaRPr>
          </a:p>
        </p:txBody>
      </p:sp>
    </p:spTree>
    <p:extLst>
      <p:ext uri="{BB962C8B-B14F-4D97-AF65-F5344CB8AC3E}">
        <p14:creationId xmlns:p14="http://schemas.microsoft.com/office/powerpoint/2010/main" val="4225424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Espaço Reservado para Imagem de Slide 1"/>
          <p:cNvSpPr>
            <a:spLocks noGrp="1" noRot="1" noChangeAspect="1" noTextEdit="1"/>
          </p:cNvSpPr>
          <p:nvPr>
            <p:ph type="sldImg"/>
          </p:nvPr>
        </p:nvSpPr>
        <p:spPr>
          <a:ln/>
        </p:spPr>
      </p:sp>
      <p:sp>
        <p:nvSpPr>
          <p:cNvPr id="17408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514572C4-2717-4BA2-B997-ACE9BE199076}" type="slidenum">
              <a:rPr lang="pt-BR" smtClean="0">
                <a:solidFill>
                  <a:prstClr val="black"/>
                </a:solidFill>
              </a:rPr>
              <a:pPr>
                <a:defRPr/>
              </a:pPr>
              <a:t>349</a:t>
            </a:fld>
            <a:endParaRPr lang="pt-BR">
              <a:solidFill>
                <a:prstClr val="black"/>
              </a:solidFill>
            </a:endParaRPr>
          </a:p>
        </p:txBody>
      </p:sp>
    </p:spTree>
    <p:extLst>
      <p:ext uri="{BB962C8B-B14F-4D97-AF65-F5344CB8AC3E}">
        <p14:creationId xmlns:p14="http://schemas.microsoft.com/office/powerpoint/2010/main" val="2938960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Espaço Reservado para Imagem de Slide 1"/>
          <p:cNvSpPr>
            <a:spLocks noGrp="1" noRot="1" noChangeAspect="1" noTextEdit="1"/>
          </p:cNvSpPr>
          <p:nvPr>
            <p:ph type="sldImg"/>
          </p:nvPr>
        </p:nvSpPr>
        <p:spPr>
          <a:ln/>
        </p:spPr>
      </p:sp>
      <p:sp>
        <p:nvSpPr>
          <p:cNvPr id="17510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371B1CB2-E372-4DE7-A102-FCB7A0106A81}" type="slidenum">
              <a:rPr lang="pt-BR" smtClean="0">
                <a:solidFill>
                  <a:prstClr val="black"/>
                </a:solidFill>
              </a:rPr>
              <a:pPr>
                <a:defRPr/>
              </a:pPr>
              <a:t>350</a:t>
            </a:fld>
            <a:endParaRPr lang="pt-BR">
              <a:solidFill>
                <a:prstClr val="black"/>
              </a:solidFill>
            </a:endParaRPr>
          </a:p>
        </p:txBody>
      </p:sp>
    </p:spTree>
    <p:extLst>
      <p:ext uri="{BB962C8B-B14F-4D97-AF65-F5344CB8AC3E}">
        <p14:creationId xmlns:p14="http://schemas.microsoft.com/office/powerpoint/2010/main" val="2517734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Espaço Reservado para Imagem de Slide 1"/>
          <p:cNvSpPr>
            <a:spLocks noGrp="1" noRot="1" noChangeAspect="1" noTextEdit="1"/>
          </p:cNvSpPr>
          <p:nvPr>
            <p:ph type="sldImg"/>
          </p:nvPr>
        </p:nvSpPr>
        <p:spPr>
          <a:ln/>
        </p:spPr>
      </p:sp>
      <p:sp>
        <p:nvSpPr>
          <p:cNvPr id="17613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24E16952-00AB-400C-85F3-8AA7B7E7D3EF}" type="slidenum">
              <a:rPr lang="pt-BR" smtClean="0">
                <a:solidFill>
                  <a:prstClr val="black"/>
                </a:solidFill>
              </a:rPr>
              <a:pPr>
                <a:defRPr/>
              </a:pPr>
              <a:t>351</a:t>
            </a:fld>
            <a:endParaRPr lang="pt-BR">
              <a:solidFill>
                <a:prstClr val="black"/>
              </a:solidFill>
            </a:endParaRPr>
          </a:p>
        </p:txBody>
      </p:sp>
    </p:spTree>
    <p:extLst>
      <p:ext uri="{BB962C8B-B14F-4D97-AF65-F5344CB8AC3E}">
        <p14:creationId xmlns:p14="http://schemas.microsoft.com/office/powerpoint/2010/main" val="18828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ço Reservado para Imagem de Slide 1"/>
          <p:cNvSpPr>
            <a:spLocks noGrp="1" noRot="1" noChangeAspect="1" noTextEdit="1"/>
          </p:cNvSpPr>
          <p:nvPr>
            <p:ph type="sldImg"/>
          </p:nvPr>
        </p:nvSpPr>
        <p:spPr>
          <a:ln/>
        </p:spPr>
      </p:sp>
      <p:sp>
        <p:nvSpPr>
          <p:cNvPr id="17715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09E16DE9-55DB-4BEB-820F-088944E6A2DC}" type="slidenum">
              <a:rPr lang="pt-BR" smtClean="0">
                <a:solidFill>
                  <a:prstClr val="black"/>
                </a:solidFill>
              </a:rPr>
              <a:pPr>
                <a:defRPr/>
              </a:pPr>
              <a:t>352</a:t>
            </a:fld>
            <a:endParaRPr lang="pt-BR">
              <a:solidFill>
                <a:prstClr val="black"/>
              </a:solidFill>
            </a:endParaRPr>
          </a:p>
        </p:txBody>
      </p:sp>
    </p:spTree>
    <p:extLst>
      <p:ext uri="{BB962C8B-B14F-4D97-AF65-F5344CB8AC3E}">
        <p14:creationId xmlns:p14="http://schemas.microsoft.com/office/powerpoint/2010/main" val="1885371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Espaço Reservado para Imagem de Slide 1"/>
          <p:cNvSpPr>
            <a:spLocks noGrp="1" noRot="1" noChangeAspect="1" noTextEdit="1"/>
          </p:cNvSpPr>
          <p:nvPr>
            <p:ph type="sldImg"/>
          </p:nvPr>
        </p:nvSpPr>
        <p:spPr>
          <a:ln/>
        </p:spPr>
      </p:sp>
      <p:sp>
        <p:nvSpPr>
          <p:cNvPr id="17817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7BB53233-9343-4C62-8968-F34654715427}" type="slidenum">
              <a:rPr lang="pt-BR" smtClean="0">
                <a:solidFill>
                  <a:prstClr val="black"/>
                </a:solidFill>
              </a:rPr>
              <a:pPr>
                <a:defRPr/>
              </a:pPr>
              <a:t>353</a:t>
            </a:fld>
            <a:endParaRPr lang="pt-BR">
              <a:solidFill>
                <a:prstClr val="black"/>
              </a:solidFill>
            </a:endParaRPr>
          </a:p>
        </p:txBody>
      </p:sp>
    </p:spTree>
    <p:extLst>
      <p:ext uri="{BB962C8B-B14F-4D97-AF65-F5344CB8AC3E}">
        <p14:creationId xmlns:p14="http://schemas.microsoft.com/office/powerpoint/2010/main" val="134953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p>
            <a:pPr>
              <a:defRPr/>
            </a:pPr>
            <a:fld id="{81E5817F-BB43-4B39-8CD7-A57718DF72DC}" type="slidenum">
              <a:rPr lang="en-US" smtClean="0">
                <a:latin typeface="Arial" pitchFamily="34" charset="0"/>
              </a:rPr>
              <a:pPr>
                <a:defRPr/>
              </a:pPr>
              <a:t>129</a:t>
            </a:fld>
            <a:endParaRPr lang="en-US" smtClean="0">
              <a:latin typeface="Arial" pitchFamily="34" charset="0"/>
            </a:endParaRPr>
          </a:p>
        </p:txBody>
      </p:sp>
      <p:sp>
        <p:nvSpPr>
          <p:cNvPr id="1271811" name="Rectangle 2"/>
          <p:cNvSpPr>
            <a:spLocks noGrp="1" noRot="1" noChangeAspect="1" noChangeArrowheads="1" noTextEdit="1"/>
          </p:cNvSpPr>
          <p:nvPr>
            <p:ph type="sldImg"/>
          </p:nvPr>
        </p:nvSpPr>
        <p:spPr>
          <a:xfrm>
            <a:off x="952500" y="685800"/>
            <a:ext cx="4953000" cy="3429000"/>
          </a:xfrm>
          <a:ln/>
        </p:spPr>
      </p:sp>
      <p:sp>
        <p:nvSpPr>
          <p:cNvPr id="1271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3457378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7"/>
          <p:cNvSpPr>
            <a:spLocks noGrp="1" noChangeArrowheads="1"/>
          </p:cNvSpPr>
          <p:nvPr>
            <p:ph type="sldNum" sz="quarter" idx="5"/>
          </p:nvPr>
        </p:nvSpPr>
        <p:spPr/>
        <p:txBody>
          <a:bodyPr/>
          <a:lstStyle/>
          <a:p>
            <a:pPr>
              <a:defRPr/>
            </a:pPr>
            <a:fld id="{F23C4384-2DD3-40A3-A217-B0531CA56F37}" type="slidenum">
              <a:rPr lang="pt-BR" smtClean="0">
                <a:latin typeface="Arial" pitchFamily="34" charset="0"/>
              </a:rPr>
              <a:pPr>
                <a:defRPr/>
              </a:pPr>
              <a:t>174</a:t>
            </a:fld>
            <a:endParaRPr lang="pt-BR" smtClean="0">
              <a:latin typeface="Arial" pitchFamily="34" charset="0"/>
            </a:endParaRPr>
          </a:p>
        </p:txBody>
      </p:sp>
      <p:sp>
        <p:nvSpPr>
          <p:cNvPr id="734211" name="Rectangle 2"/>
          <p:cNvSpPr>
            <a:spLocks noGrp="1" noRot="1" noChangeAspect="1" noChangeArrowheads="1" noTextEdit="1"/>
          </p:cNvSpPr>
          <p:nvPr>
            <p:ph type="sldImg"/>
          </p:nvPr>
        </p:nvSpPr>
        <p:spPr>
          <a:xfrm>
            <a:off x="930275" y="693738"/>
            <a:ext cx="5000625" cy="3462337"/>
          </a:xfrm>
          <a:ln/>
        </p:spPr>
      </p:sp>
      <p:sp>
        <p:nvSpPr>
          <p:cNvPr id="734212" name="Rectangle 3"/>
          <p:cNvSpPr>
            <a:spLocks noGrp="1" noChangeArrowheads="1"/>
          </p:cNvSpPr>
          <p:nvPr>
            <p:ph type="body" idx="1"/>
          </p:nvPr>
        </p:nvSpPr>
        <p:spPr>
          <a:xfrm>
            <a:off x="914401" y="4387136"/>
            <a:ext cx="5029200" cy="41562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221296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p>
            <a:pPr>
              <a:defRPr/>
            </a:pPr>
            <a:fld id="{DCB83BCD-90BC-4793-ABCB-EBC8817A7E57}" type="slidenum">
              <a:rPr lang="en-US" smtClean="0">
                <a:latin typeface="Arial" pitchFamily="34" charset="0"/>
              </a:rPr>
              <a:pPr>
                <a:defRPr/>
              </a:pPr>
              <a:t>176</a:t>
            </a:fld>
            <a:endParaRPr lang="en-US" smtClean="0">
              <a:latin typeface="Arial" pitchFamily="34" charset="0"/>
            </a:endParaRPr>
          </a:p>
        </p:txBody>
      </p:sp>
      <p:sp>
        <p:nvSpPr>
          <p:cNvPr id="1270787" name="Rectangle 2"/>
          <p:cNvSpPr>
            <a:spLocks noGrp="1" noRot="1" noChangeAspect="1" noChangeArrowheads="1" noTextEdit="1"/>
          </p:cNvSpPr>
          <p:nvPr>
            <p:ph type="sldImg"/>
          </p:nvPr>
        </p:nvSpPr>
        <p:spPr>
          <a:ln/>
        </p:spPr>
      </p:sp>
      <p:sp>
        <p:nvSpPr>
          <p:cNvPr id="1270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154174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1E5817F-BB43-4B39-8CD7-A57718DF72DC}"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185</a:t>
            </a:fld>
            <a:endPar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endParaRPr>
          </a:p>
        </p:txBody>
      </p:sp>
      <p:sp>
        <p:nvSpPr>
          <p:cNvPr id="1271811" name="Rectangle 2"/>
          <p:cNvSpPr>
            <a:spLocks noGrp="1" noRot="1" noChangeAspect="1" noChangeArrowheads="1" noTextEdit="1"/>
          </p:cNvSpPr>
          <p:nvPr>
            <p:ph type="sldImg"/>
          </p:nvPr>
        </p:nvSpPr>
        <p:spPr>
          <a:ln/>
        </p:spPr>
      </p:sp>
      <p:sp>
        <p:nvSpPr>
          <p:cNvPr id="1271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327884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7"/>
          <p:cNvSpPr>
            <a:spLocks noGrp="1" noChangeArrowheads="1"/>
          </p:cNvSpPr>
          <p:nvPr>
            <p:ph type="sldNum" sz="quarter" idx="5"/>
          </p:nvPr>
        </p:nvSpPr>
        <p:spPr/>
        <p:txBody>
          <a:bodyPr/>
          <a:lstStyle/>
          <a:p>
            <a:pPr>
              <a:defRPr/>
            </a:pPr>
            <a:fld id="{164CEB93-931B-461D-BB1E-2EE38D3FFD70}" type="slidenum">
              <a:rPr lang="pt-BR" smtClean="0">
                <a:latin typeface="Arial" pitchFamily="34" charset="0"/>
              </a:rPr>
              <a:pPr>
                <a:defRPr/>
              </a:pPr>
              <a:t>200</a:t>
            </a:fld>
            <a:endParaRPr lang="pt-BR" smtClean="0">
              <a:latin typeface="Arial" pitchFamily="34" charset="0"/>
            </a:endParaRPr>
          </a:p>
        </p:txBody>
      </p:sp>
      <p:sp>
        <p:nvSpPr>
          <p:cNvPr id="754691" name="Rectangle 2"/>
          <p:cNvSpPr>
            <a:spLocks noGrp="1" noRot="1" noChangeAspect="1" noChangeArrowheads="1" noTextEdit="1"/>
          </p:cNvSpPr>
          <p:nvPr>
            <p:ph type="sldImg"/>
          </p:nvPr>
        </p:nvSpPr>
        <p:spPr>
          <a:xfrm>
            <a:off x="954088" y="685800"/>
            <a:ext cx="4953000" cy="3429000"/>
          </a:xfrm>
          <a:ln/>
        </p:spPr>
      </p:sp>
      <p:sp>
        <p:nvSpPr>
          <p:cNvPr id="7546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1337623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7"/>
          <p:cNvSpPr>
            <a:spLocks noGrp="1" noChangeArrowheads="1"/>
          </p:cNvSpPr>
          <p:nvPr>
            <p:ph type="sldNum" sz="quarter" idx="5"/>
          </p:nvPr>
        </p:nvSpPr>
        <p:spPr/>
        <p:txBody>
          <a:bodyPr/>
          <a:lstStyle/>
          <a:p>
            <a:pPr>
              <a:defRPr/>
            </a:pPr>
            <a:fld id="{9628E8FE-54F1-4F7D-BDEF-D97C71958FEA}" type="slidenum">
              <a:rPr lang="pt-BR" smtClean="0">
                <a:latin typeface="Arial" pitchFamily="34" charset="0"/>
              </a:rPr>
              <a:pPr>
                <a:defRPr/>
              </a:pPr>
              <a:t>203</a:t>
            </a:fld>
            <a:endParaRPr lang="pt-BR" smtClean="0">
              <a:latin typeface="Arial" pitchFamily="34" charset="0"/>
            </a:endParaRPr>
          </a:p>
        </p:txBody>
      </p:sp>
      <p:sp>
        <p:nvSpPr>
          <p:cNvPr id="752643" name="Rectangle 2"/>
          <p:cNvSpPr>
            <a:spLocks noGrp="1" noRot="1" noChangeAspect="1" noChangeArrowheads="1" noTextEdit="1"/>
          </p:cNvSpPr>
          <p:nvPr>
            <p:ph type="sldImg"/>
          </p:nvPr>
        </p:nvSpPr>
        <p:spPr>
          <a:xfrm>
            <a:off x="954088" y="685800"/>
            <a:ext cx="4953000" cy="3429000"/>
          </a:xfrm>
          <a:ln/>
        </p:spPr>
      </p:sp>
      <p:sp>
        <p:nvSpPr>
          <p:cNvPr id="7526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286105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Espaço Reservado para Imagem de Slide 1"/>
          <p:cNvSpPr>
            <a:spLocks noGrp="1" noRot="1" noChangeAspect="1" noTextEdit="1"/>
          </p:cNvSpPr>
          <p:nvPr>
            <p:ph type="sldImg"/>
          </p:nvPr>
        </p:nvSpPr>
        <p:spPr>
          <a:ln/>
        </p:spPr>
      </p:sp>
      <p:sp>
        <p:nvSpPr>
          <p:cNvPr id="17101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2590339D-C65C-41FE-A538-B5F3976CBBC9}" type="slidenum">
              <a:rPr lang="pt-BR" smtClean="0">
                <a:solidFill>
                  <a:prstClr val="black"/>
                </a:solidFill>
              </a:rPr>
              <a:pPr>
                <a:defRPr/>
              </a:pPr>
              <a:t>346</a:t>
            </a:fld>
            <a:endParaRPr lang="pt-BR">
              <a:solidFill>
                <a:prstClr val="black"/>
              </a:solidFill>
            </a:endParaRPr>
          </a:p>
        </p:txBody>
      </p:sp>
    </p:spTree>
    <p:extLst>
      <p:ext uri="{BB962C8B-B14F-4D97-AF65-F5344CB8AC3E}">
        <p14:creationId xmlns:p14="http://schemas.microsoft.com/office/powerpoint/2010/main" val="331204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Espaço Reservado para Imagem de Slide 1"/>
          <p:cNvSpPr>
            <a:spLocks noGrp="1" noRot="1" noChangeAspect="1" noTextEdit="1"/>
          </p:cNvSpPr>
          <p:nvPr>
            <p:ph type="sldImg"/>
          </p:nvPr>
        </p:nvSpPr>
        <p:spPr>
          <a:ln/>
        </p:spPr>
      </p:sp>
      <p:sp>
        <p:nvSpPr>
          <p:cNvPr id="17203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729C9CCB-D3E1-4602-A4CA-128F1CA61079}" type="slidenum">
              <a:rPr lang="pt-BR" smtClean="0">
                <a:solidFill>
                  <a:prstClr val="black"/>
                </a:solidFill>
              </a:rPr>
              <a:pPr>
                <a:defRPr/>
              </a:pPr>
              <a:t>347</a:t>
            </a:fld>
            <a:endParaRPr lang="pt-BR">
              <a:solidFill>
                <a:prstClr val="black"/>
              </a:solidFill>
            </a:endParaRPr>
          </a:p>
        </p:txBody>
      </p:sp>
    </p:spTree>
    <p:extLst>
      <p:ext uri="{BB962C8B-B14F-4D97-AF65-F5344CB8AC3E}">
        <p14:creationId xmlns:p14="http://schemas.microsoft.com/office/powerpoint/2010/main" val="1275223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4" name="Picture 12" descr="Page0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906000" cy="579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Page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0"/>
            <a:ext cx="988536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4"/>
          <p:cNvSpPr>
            <a:spLocks noChangeArrowheads="1"/>
          </p:cNvSpPr>
          <p:nvPr/>
        </p:nvSpPr>
        <p:spPr bwMode="auto">
          <a:xfrm>
            <a:off x="0" y="6623050"/>
            <a:ext cx="9906000" cy="238125"/>
          </a:xfrm>
          <a:prstGeom prst="rect">
            <a:avLst/>
          </a:prstGeom>
          <a:solidFill>
            <a:srgbClr val="006600"/>
          </a:solidFill>
          <a:ln w="9525">
            <a:noFill/>
            <a:miter lim="800000"/>
            <a:headEnd/>
            <a:tailEnd/>
          </a:ln>
          <a:effectLst/>
        </p:spPr>
        <p:txBody>
          <a:bodyPr wrap="none" anchor="ctr"/>
          <a:lstStyle/>
          <a:p>
            <a:pPr>
              <a:defRPr/>
            </a:pPr>
            <a:endParaRPr lang="pt-BR">
              <a:cs typeface="Arial" pitchFamily="34" charset="0"/>
            </a:endParaRPr>
          </a:p>
        </p:txBody>
      </p:sp>
      <p:sp>
        <p:nvSpPr>
          <p:cNvPr id="8" name="Line 16"/>
          <p:cNvSpPr>
            <a:spLocks noChangeShapeType="1"/>
          </p:cNvSpPr>
          <p:nvPr/>
        </p:nvSpPr>
        <p:spPr bwMode="auto">
          <a:xfrm>
            <a:off x="127000" y="504825"/>
            <a:ext cx="5324475" cy="0"/>
          </a:xfrm>
          <a:prstGeom prst="line">
            <a:avLst/>
          </a:prstGeom>
          <a:noFill/>
          <a:ln w="9525">
            <a:solidFill>
              <a:srgbClr val="003300"/>
            </a:solidFill>
            <a:round/>
            <a:headEnd/>
            <a:tailEnd/>
          </a:ln>
          <a:effectLst/>
        </p:spPr>
        <p:txBody>
          <a:bodyPr/>
          <a:lstStyle/>
          <a:p>
            <a:pPr>
              <a:defRPr/>
            </a:pPr>
            <a:endParaRPr lang="pt-BR">
              <a:cs typeface="Arial" pitchFamily="34" charset="0"/>
            </a:endParaRPr>
          </a:p>
        </p:txBody>
      </p:sp>
      <p:sp>
        <p:nvSpPr>
          <p:cNvPr id="9" name="Line 17"/>
          <p:cNvSpPr>
            <a:spLocks noChangeShapeType="1"/>
          </p:cNvSpPr>
          <p:nvPr/>
        </p:nvSpPr>
        <p:spPr bwMode="auto">
          <a:xfrm>
            <a:off x="1055688" y="85725"/>
            <a:ext cx="0" cy="684213"/>
          </a:xfrm>
          <a:prstGeom prst="line">
            <a:avLst/>
          </a:prstGeom>
          <a:noFill/>
          <a:ln w="9525">
            <a:solidFill>
              <a:srgbClr val="003300"/>
            </a:solidFill>
            <a:round/>
            <a:headEnd/>
            <a:tailEnd/>
          </a:ln>
          <a:effectLst/>
        </p:spPr>
        <p:txBody>
          <a:bodyPr/>
          <a:lstStyle/>
          <a:p>
            <a:pPr>
              <a:defRPr/>
            </a:pPr>
            <a:endParaRPr lang="pt-BR">
              <a:cs typeface="Arial" pitchFamily="34" charset="0"/>
            </a:endParaRPr>
          </a:p>
        </p:txBody>
      </p:sp>
      <p:sp>
        <p:nvSpPr>
          <p:cNvPr id="11" name="Text Box 11"/>
          <p:cNvSpPr txBox="1">
            <a:spLocks noChangeArrowheads="1"/>
          </p:cNvSpPr>
          <p:nvPr/>
        </p:nvSpPr>
        <p:spPr bwMode="auto">
          <a:xfrm>
            <a:off x="1598613" y="5373688"/>
            <a:ext cx="6710362" cy="457200"/>
          </a:xfrm>
          <a:prstGeom prst="rect">
            <a:avLst/>
          </a:prstGeom>
          <a:noFill/>
          <a:ln w="9525">
            <a:noFill/>
            <a:miter lim="800000"/>
            <a:headEnd/>
            <a:tailEnd/>
          </a:ln>
          <a:effectLst/>
        </p:spPr>
        <p:txBody>
          <a:bodyPr>
            <a:spAutoFit/>
          </a:bodyPr>
          <a:lstStyle/>
          <a:p>
            <a:pPr>
              <a:spcBef>
                <a:spcPct val="50000"/>
              </a:spcBef>
              <a:defRPr/>
            </a:pPr>
            <a:endParaRPr lang="pt-BR" sz="2400" b="1">
              <a:cs typeface="Arial" pitchFamily="34" charset="0"/>
            </a:endParaRPr>
          </a:p>
        </p:txBody>
      </p:sp>
      <p:sp>
        <p:nvSpPr>
          <p:cNvPr id="92164" name="Rectangle 4"/>
          <p:cNvSpPr>
            <a:spLocks noGrp="1" noChangeArrowheads="1"/>
          </p:cNvSpPr>
          <p:nvPr>
            <p:ph type="ctrTitle" sz="quarter"/>
          </p:nvPr>
        </p:nvSpPr>
        <p:spPr>
          <a:xfrm>
            <a:off x="247650" y="2438400"/>
            <a:ext cx="9410700" cy="1143000"/>
          </a:xfrm>
        </p:spPr>
        <p:txBody>
          <a:bodyPr lIns="91440" rIns="91440"/>
          <a:lstStyle>
            <a:lvl1pPr algn="ctr">
              <a:defRPr sz="4100" b="0">
                <a:solidFill>
                  <a:srgbClr val="000064"/>
                </a:solidFill>
              </a:defRPr>
            </a:lvl1pPr>
          </a:lstStyle>
          <a:p>
            <a:r>
              <a:rPr lang="pt-BR" smtClean="0"/>
              <a:t>Clique para editar o estilo do título mestre</a:t>
            </a:r>
            <a:endParaRPr lang="pt-BR"/>
          </a:p>
        </p:txBody>
      </p:sp>
      <p:sp>
        <p:nvSpPr>
          <p:cNvPr id="92165" name="Rectangle 5"/>
          <p:cNvSpPr>
            <a:spLocks noGrp="1" noChangeArrowheads="1"/>
          </p:cNvSpPr>
          <p:nvPr>
            <p:ph type="subTitle" sz="quarter" idx="1"/>
          </p:nvPr>
        </p:nvSpPr>
        <p:spPr>
          <a:xfrm>
            <a:off x="247650" y="3886200"/>
            <a:ext cx="9410700" cy="1703388"/>
          </a:xfrm>
        </p:spPr>
        <p:txBody>
          <a:bodyPr lIns="91440" rIns="91440"/>
          <a:lstStyle>
            <a:lvl1pPr marL="0" indent="0" algn="ctr">
              <a:buFontTx/>
              <a:buNone/>
              <a:defRPr sz="2400">
                <a:solidFill>
                  <a:srgbClr val="000066"/>
                </a:solidFill>
              </a:defRPr>
            </a:lvl1pPr>
          </a:lstStyle>
          <a:p>
            <a:r>
              <a:rPr lang="pt-BR" smtClean="0"/>
              <a:t>Clique para editar o estilo do subtítulo mestre</a:t>
            </a:r>
            <a:endParaRPr lang="pt-BR"/>
          </a:p>
        </p:txBody>
      </p:sp>
      <p:sp>
        <p:nvSpPr>
          <p:cNvPr id="12" name="Rectangle 3"/>
          <p:cNvSpPr>
            <a:spLocks noGrp="1" noChangeArrowheads="1"/>
          </p:cNvSpPr>
          <p:nvPr>
            <p:ph type="sldNum" sz="quarter" idx="10"/>
          </p:nvPr>
        </p:nvSpPr>
        <p:spPr bwMode="auto">
          <a:xfrm>
            <a:off x="9050338" y="6562725"/>
            <a:ext cx="855662" cy="3968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800">
                <a:solidFill>
                  <a:schemeClr val="bg1"/>
                </a:solidFill>
                <a:cs typeface="Arial" pitchFamily="34" charset="0"/>
              </a:defRPr>
            </a:lvl1pPr>
          </a:lstStyle>
          <a:p>
            <a:pPr>
              <a:defRPr/>
            </a:pPr>
            <a:fld id="{D23EC79C-8BC4-4335-AA3E-3EB1F950C163}" type="slidenum">
              <a:rPr lang="pt-BR"/>
              <a:pPr>
                <a:defRPr/>
              </a:pPr>
              <a:t>‹nº›</a:t>
            </a:fld>
            <a:endParaRPr lang="pt-BR"/>
          </a:p>
        </p:txBody>
      </p:sp>
    </p:spTree>
    <p:extLst>
      <p:ext uri="{BB962C8B-B14F-4D97-AF65-F5344CB8AC3E}">
        <p14:creationId xmlns:p14="http://schemas.microsoft.com/office/powerpoint/2010/main" val="27302996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7858299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293645" y="260350"/>
            <a:ext cx="2340636" cy="6318250"/>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271734" y="260350"/>
            <a:ext cx="6856810" cy="6318250"/>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15272109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1666918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82506" y="4410175"/>
            <a:ext cx="84201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Tree>
    <p:extLst>
      <p:ext uri="{BB962C8B-B14F-4D97-AF65-F5344CB8AC3E}">
        <p14:creationId xmlns:p14="http://schemas.microsoft.com/office/powerpoint/2010/main" val="30196566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294085" y="1196983"/>
            <a:ext cx="4586684" cy="538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045869" y="1196983"/>
            <a:ext cx="4588404" cy="538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8235989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95300" y="274638"/>
            <a:ext cx="8915400" cy="1143000"/>
          </a:xfrm>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42692131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Tree>
    <p:extLst>
      <p:ext uri="{BB962C8B-B14F-4D97-AF65-F5344CB8AC3E}">
        <p14:creationId xmlns:p14="http://schemas.microsoft.com/office/powerpoint/2010/main" val="342497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81979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95300" y="273050"/>
            <a:ext cx="3259006"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872972" y="273867"/>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Tree>
    <p:extLst>
      <p:ext uri="{BB962C8B-B14F-4D97-AF65-F5344CB8AC3E}">
        <p14:creationId xmlns:p14="http://schemas.microsoft.com/office/powerpoint/2010/main" val="30408035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941645" y="4800600"/>
            <a:ext cx="59436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p>
        </p:txBody>
      </p:sp>
      <p:sp>
        <p:nvSpPr>
          <p:cNvPr id="4" name="Espaço Reservado para Texto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Tree>
    <p:extLst>
      <p:ext uri="{BB962C8B-B14F-4D97-AF65-F5344CB8AC3E}">
        <p14:creationId xmlns:p14="http://schemas.microsoft.com/office/powerpoint/2010/main" val="20322257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2770" name="Picture 7" descr="Page013"/>
          <p:cNvPicPr>
            <a:picLocks noChangeAspect="1" noChangeArrowheads="1"/>
          </p:cNvPicPr>
          <p:nvPr/>
        </p:nvPicPr>
        <p:blipFill>
          <a:blip r:embed="rId13">
            <a:lum bright="18000"/>
            <a:extLst>
              <a:ext uri="{28A0092B-C50C-407E-A947-70E740481C1C}">
                <a14:useLocalDpi xmlns:a14="http://schemas.microsoft.com/office/drawing/2010/main" val="0"/>
              </a:ext>
            </a:extLst>
          </a:blip>
          <a:srcRect/>
          <a:stretch>
            <a:fillRect/>
          </a:stretch>
        </p:blipFill>
        <p:spPr bwMode="auto">
          <a:xfrm>
            <a:off x="20638" y="0"/>
            <a:ext cx="988536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4" name="Rectangle 8"/>
          <p:cNvSpPr>
            <a:spLocks noChangeArrowheads="1"/>
          </p:cNvSpPr>
          <p:nvPr/>
        </p:nvSpPr>
        <p:spPr bwMode="auto">
          <a:xfrm>
            <a:off x="0" y="6665913"/>
            <a:ext cx="9906000" cy="241300"/>
          </a:xfrm>
          <a:prstGeom prst="rect">
            <a:avLst/>
          </a:prstGeom>
          <a:solidFill>
            <a:srgbClr val="006600"/>
          </a:solidFill>
          <a:ln w="9525">
            <a:noFill/>
            <a:miter lim="800000"/>
            <a:headEnd/>
            <a:tailEnd/>
          </a:ln>
          <a:effectLst/>
        </p:spPr>
        <p:txBody>
          <a:bodyPr wrap="none" anchor="ctr"/>
          <a:lstStyle/>
          <a:p>
            <a:pPr>
              <a:defRPr/>
            </a:pPr>
            <a:endParaRPr lang="pt-BR">
              <a:cs typeface="Arial" pitchFamily="34" charset="0"/>
            </a:endParaRPr>
          </a:p>
        </p:txBody>
      </p:sp>
      <p:sp>
        <p:nvSpPr>
          <p:cNvPr id="32772" name="Rectangle 9"/>
          <p:cNvSpPr>
            <a:spLocks noGrp="1" noChangeArrowheads="1"/>
          </p:cNvSpPr>
          <p:nvPr>
            <p:ph type="title"/>
          </p:nvPr>
        </p:nvSpPr>
        <p:spPr bwMode="auto">
          <a:xfrm>
            <a:off x="271463" y="260350"/>
            <a:ext cx="93630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6800" tIns="45720" rIns="46800" bIns="45720" numCol="1" anchor="ctr" anchorCtr="0" compatLnSpc="1">
            <a:prstTxWarp prst="textNoShape">
              <a:avLst/>
            </a:prstTxWarp>
          </a:bodyPr>
          <a:lstStyle/>
          <a:p>
            <a:pPr lvl="0"/>
            <a:r>
              <a:rPr lang="pt-BR" smtClean="0"/>
              <a:t>Digite aqui o título do slide</a:t>
            </a:r>
          </a:p>
        </p:txBody>
      </p:sp>
      <p:sp>
        <p:nvSpPr>
          <p:cNvPr id="32773" name="Rectangle 10"/>
          <p:cNvSpPr>
            <a:spLocks noGrp="1" noChangeArrowheads="1"/>
          </p:cNvSpPr>
          <p:nvPr>
            <p:ph type="body" idx="1"/>
          </p:nvPr>
        </p:nvSpPr>
        <p:spPr bwMode="auto">
          <a:xfrm>
            <a:off x="293688" y="1196975"/>
            <a:ext cx="9340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6800" tIns="45720" rIns="46800" bIns="45720" numCol="1" anchor="t" anchorCtr="0" compatLnSpc="1">
            <a:prstTxWarp prst="textNoShape">
              <a:avLst/>
            </a:prstTxWarp>
          </a:bodyPr>
          <a:lstStyle/>
          <a:p>
            <a:pPr lvl="0"/>
            <a:r>
              <a:rPr lang="pt-BR" smtClean="0"/>
              <a:t>Primeiro nível de texto, tamanho 28</a:t>
            </a:r>
          </a:p>
          <a:p>
            <a:pPr lvl="1"/>
            <a:r>
              <a:rPr lang="pt-BR" smtClean="0"/>
              <a:t>Segundo nível de texto, tamanho 24</a:t>
            </a:r>
          </a:p>
          <a:p>
            <a:pPr lvl="2"/>
            <a:r>
              <a:rPr lang="pt-BR" smtClean="0"/>
              <a:t>Terceiro nível de texto, tamanho 20</a:t>
            </a:r>
          </a:p>
          <a:p>
            <a:pPr lvl="2"/>
            <a:endParaRPr lang="pt-BR" smtClean="0"/>
          </a:p>
          <a:p>
            <a:pPr lvl="0"/>
            <a:r>
              <a:rPr lang="pt-BR" smtClean="0"/>
              <a:t>Fonte utilizada: verdana</a:t>
            </a:r>
          </a:p>
          <a:p>
            <a:pPr lvl="1"/>
            <a:r>
              <a:rPr lang="pt-BR" smtClean="0"/>
              <a:t>Código RGB da moldura: 0,50,110</a:t>
            </a:r>
          </a:p>
          <a:p>
            <a:pPr lvl="1"/>
            <a:r>
              <a:rPr lang="pt-BR" smtClean="0"/>
              <a:t>Código RGB da fonte: 0,0,100</a:t>
            </a:r>
          </a:p>
          <a:p>
            <a:pPr lvl="2"/>
            <a:endParaRPr lang="pt-BR" smtClean="0"/>
          </a:p>
          <a:p>
            <a:pPr lvl="1"/>
            <a:endParaRPr lang="pt-BR" smtClean="0"/>
          </a:p>
        </p:txBody>
      </p:sp>
    </p:spTree>
  </p:cSld>
  <p:clrMap bg1="lt1" tx1="dk1" bg2="lt2" tx2="dk2" accent1="accent1" accent2="accent2" accent3="accent3" accent4="accent4" accent5="accent5" accent6="accent6" hlink="hlink" folHlink="folHlink"/>
  <p:sldLayoutIdLst>
    <p:sldLayoutId id="2147485634" r:id="rId1"/>
    <p:sldLayoutId id="2147485624" r:id="rId2"/>
    <p:sldLayoutId id="2147485625" r:id="rId3"/>
    <p:sldLayoutId id="2147485626" r:id="rId4"/>
    <p:sldLayoutId id="2147485627" r:id="rId5"/>
    <p:sldLayoutId id="2147485628" r:id="rId6"/>
    <p:sldLayoutId id="2147485629" r:id="rId7"/>
    <p:sldLayoutId id="2147485630" r:id="rId8"/>
    <p:sldLayoutId id="2147485631" r:id="rId9"/>
    <p:sldLayoutId id="2147485632" r:id="rId10"/>
    <p:sldLayoutId id="2147485633"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rgbClr val="003300"/>
          </a:solidFill>
          <a:latin typeface="+mj-lt"/>
          <a:ea typeface="+mj-ea"/>
          <a:cs typeface="+mj-cs"/>
        </a:defRPr>
      </a:lvl1pPr>
      <a:lvl2pPr algn="l" rtl="0" eaLnBrk="0" fontAlgn="base" hangingPunct="0">
        <a:spcBef>
          <a:spcPct val="0"/>
        </a:spcBef>
        <a:spcAft>
          <a:spcPct val="0"/>
        </a:spcAft>
        <a:defRPr sz="3200" b="1">
          <a:solidFill>
            <a:srgbClr val="003300"/>
          </a:solidFill>
          <a:latin typeface="Verdana" pitchFamily="34" charset="0"/>
        </a:defRPr>
      </a:lvl2pPr>
      <a:lvl3pPr algn="l" rtl="0" eaLnBrk="0" fontAlgn="base" hangingPunct="0">
        <a:spcBef>
          <a:spcPct val="0"/>
        </a:spcBef>
        <a:spcAft>
          <a:spcPct val="0"/>
        </a:spcAft>
        <a:defRPr sz="3200" b="1">
          <a:solidFill>
            <a:srgbClr val="003300"/>
          </a:solidFill>
          <a:latin typeface="Verdana" pitchFamily="34" charset="0"/>
        </a:defRPr>
      </a:lvl3pPr>
      <a:lvl4pPr algn="l" rtl="0" eaLnBrk="0" fontAlgn="base" hangingPunct="0">
        <a:spcBef>
          <a:spcPct val="0"/>
        </a:spcBef>
        <a:spcAft>
          <a:spcPct val="0"/>
        </a:spcAft>
        <a:defRPr sz="3200" b="1">
          <a:solidFill>
            <a:srgbClr val="003300"/>
          </a:solidFill>
          <a:latin typeface="Verdana" pitchFamily="34" charset="0"/>
        </a:defRPr>
      </a:lvl4pPr>
      <a:lvl5pPr algn="l" rtl="0" eaLnBrk="0" fontAlgn="base" hangingPunct="0">
        <a:spcBef>
          <a:spcPct val="0"/>
        </a:spcBef>
        <a:spcAft>
          <a:spcPct val="0"/>
        </a:spcAft>
        <a:defRPr sz="3200" b="1">
          <a:solidFill>
            <a:srgbClr val="003300"/>
          </a:solidFill>
          <a:latin typeface="Verdana" pitchFamily="34" charset="0"/>
        </a:defRPr>
      </a:lvl5pPr>
      <a:lvl6pPr marL="457200" algn="l" rtl="0" eaLnBrk="1" fontAlgn="base" hangingPunct="1">
        <a:spcBef>
          <a:spcPct val="0"/>
        </a:spcBef>
        <a:spcAft>
          <a:spcPct val="0"/>
        </a:spcAft>
        <a:defRPr sz="3200" b="1">
          <a:solidFill>
            <a:srgbClr val="003300"/>
          </a:solidFill>
          <a:latin typeface="Verdana" pitchFamily="34" charset="0"/>
        </a:defRPr>
      </a:lvl6pPr>
      <a:lvl7pPr marL="914400" algn="l" rtl="0" eaLnBrk="1" fontAlgn="base" hangingPunct="1">
        <a:spcBef>
          <a:spcPct val="0"/>
        </a:spcBef>
        <a:spcAft>
          <a:spcPct val="0"/>
        </a:spcAft>
        <a:defRPr sz="3200" b="1">
          <a:solidFill>
            <a:srgbClr val="003300"/>
          </a:solidFill>
          <a:latin typeface="Verdana" pitchFamily="34" charset="0"/>
        </a:defRPr>
      </a:lvl7pPr>
      <a:lvl8pPr marL="1371600" algn="l" rtl="0" eaLnBrk="1" fontAlgn="base" hangingPunct="1">
        <a:spcBef>
          <a:spcPct val="0"/>
        </a:spcBef>
        <a:spcAft>
          <a:spcPct val="0"/>
        </a:spcAft>
        <a:defRPr sz="3200" b="1">
          <a:solidFill>
            <a:srgbClr val="003300"/>
          </a:solidFill>
          <a:latin typeface="Verdana" pitchFamily="34" charset="0"/>
        </a:defRPr>
      </a:lvl8pPr>
      <a:lvl9pPr marL="1828800" algn="l" rtl="0" eaLnBrk="1" fontAlgn="base" hangingPunct="1">
        <a:spcBef>
          <a:spcPct val="0"/>
        </a:spcBef>
        <a:spcAft>
          <a:spcPct val="0"/>
        </a:spcAft>
        <a:defRPr sz="3200" b="1">
          <a:solidFill>
            <a:srgbClr val="003300"/>
          </a:solidFill>
          <a:latin typeface="Verdana" pitchFamily="34" charset="0"/>
        </a:defRPr>
      </a:lvl9pPr>
    </p:titleStyle>
    <p:body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a:solidFill>
            <a:srgbClr val="4D4D4D"/>
          </a:solidFill>
          <a:latin typeface="Tahoma" pitchFamily="34" charset="0"/>
        </a:defRPr>
      </a:lvl4pPr>
      <a:lvl5pPr marL="2057400" indent="-228600" algn="l" rtl="0" eaLnBrk="0" fontAlgn="base" hangingPunct="0">
        <a:spcBef>
          <a:spcPct val="20000"/>
        </a:spcBef>
        <a:spcAft>
          <a:spcPct val="0"/>
        </a:spcAft>
        <a:buChar char="»"/>
        <a:defRPr>
          <a:solidFill>
            <a:srgbClr val="4D4D4D"/>
          </a:solidFill>
          <a:latin typeface="Tahoma" pitchFamily="34" charset="0"/>
        </a:defRPr>
      </a:lvl5pPr>
      <a:lvl6pPr marL="2514600" indent="-228600" algn="l" rtl="0" eaLnBrk="1" fontAlgn="base" hangingPunct="1">
        <a:spcBef>
          <a:spcPct val="20000"/>
        </a:spcBef>
        <a:spcAft>
          <a:spcPct val="0"/>
        </a:spcAft>
        <a:buChar char="»"/>
        <a:defRPr>
          <a:solidFill>
            <a:srgbClr val="4D4D4D"/>
          </a:solidFill>
          <a:latin typeface="Tahoma" pitchFamily="34" charset="0"/>
        </a:defRPr>
      </a:lvl6pPr>
      <a:lvl7pPr marL="2971800" indent="-228600" algn="l" rtl="0" eaLnBrk="1" fontAlgn="base" hangingPunct="1">
        <a:spcBef>
          <a:spcPct val="20000"/>
        </a:spcBef>
        <a:spcAft>
          <a:spcPct val="0"/>
        </a:spcAft>
        <a:buChar char="»"/>
        <a:defRPr>
          <a:solidFill>
            <a:srgbClr val="4D4D4D"/>
          </a:solidFill>
          <a:latin typeface="Tahoma" pitchFamily="34" charset="0"/>
        </a:defRPr>
      </a:lvl7pPr>
      <a:lvl8pPr marL="3429000" indent="-228600" algn="l" rtl="0" eaLnBrk="1" fontAlgn="base" hangingPunct="1">
        <a:spcBef>
          <a:spcPct val="20000"/>
        </a:spcBef>
        <a:spcAft>
          <a:spcPct val="0"/>
        </a:spcAft>
        <a:buChar char="»"/>
        <a:defRPr>
          <a:solidFill>
            <a:srgbClr val="4D4D4D"/>
          </a:solidFill>
          <a:latin typeface="Tahoma" pitchFamily="34" charset="0"/>
        </a:defRPr>
      </a:lvl8pPr>
      <a:lvl9pPr marL="3886200" indent="-228600" algn="l" rtl="0" eaLnBrk="1" fontAlgn="base" hangingPunct="1">
        <a:spcBef>
          <a:spcPct val="20000"/>
        </a:spcBef>
        <a:spcAft>
          <a:spcPct val="0"/>
        </a:spcAft>
        <a:buChar char="»"/>
        <a:defRPr>
          <a:solidFill>
            <a:srgbClr val="4D4D4D"/>
          </a:solidFill>
          <a:latin typeface="Tahoma" pitchFamily="34"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30.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s>
</file>

<file path=ppt/slides/_rels/slide10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png"/><Relationship Id="rId7" Type="http://schemas.openxmlformats.org/officeDocument/2006/relationships/image" Target="../media/image630.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s>
</file>

<file path=ppt/slides/_rels/slide10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30.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 Id="rId9" Type="http://schemas.openxmlformats.org/officeDocument/2006/relationships/image" Target="../media/image67.png"/></Relationships>
</file>

<file path=ppt/slides/_rels/slide10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30.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10" Type="http://schemas.openxmlformats.org/officeDocument/2006/relationships/image" Target="../media/image68.png"/><Relationship Id="rId4" Type="http://schemas.openxmlformats.org/officeDocument/2006/relationships/image" Target="../media/image600.png"/><Relationship Id="rId9" Type="http://schemas.openxmlformats.org/officeDocument/2006/relationships/image" Target="../media/image67.png"/></Relationships>
</file>

<file path=ppt/slides/_rels/slide10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30.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20.png"/><Relationship Id="rId11" Type="http://schemas.openxmlformats.org/officeDocument/2006/relationships/image" Target="../media/image69.png"/><Relationship Id="rId5" Type="http://schemas.openxmlformats.org/officeDocument/2006/relationships/image" Target="../media/image610.png"/><Relationship Id="rId10" Type="http://schemas.openxmlformats.org/officeDocument/2006/relationships/image" Target="../media/image68.png"/><Relationship Id="rId4" Type="http://schemas.openxmlformats.org/officeDocument/2006/relationships/image" Target="../media/image600.png"/><Relationship Id="rId9" Type="http://schemas.openxmlformats.org/officeDocument/2006/relationships/image" Target="../media/image67.png"/></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package" Target="../embeddings/Planilha_do_Microsoft_Excel.xlsx"/><Relationship Id="rId2" Type="http://schemas.openxmlformats.org/officeDocument/2006/relationships/slideLayout" Target="../slideLayouts/slideLayout6.xml"/><Relationship Id="rId1" Type="http://schemas.openxmlformats.org/officeDocument/2006/relationships/vmlDrawing" Target="../drawings/vmlDrawing35.vml"/><Relationship Id="rId4" Type="http://schemas.openxmlformats.org/officeDocument/2006/relationships/image" Target="../media/image82.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1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10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108.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6.xml"/><Relationship Id="rId1" Type="http://schemas.openxmlformats.org/officeDocument/2006/relationships/vmlDrawing" Target="../drawings/vmlDrawing38.vml"/><Relationship Id="rId4" Type="http://schemas.openxmlformats.org/officeDocument/2006/relationships/image" Target="../media/image109.emf"/></Relationships>
</file>

<file path=ppt/slides/_rels/slide187.xml.rels><?xml version="1.0" encoding="UTF-8" standalone="yes"?>
<Relationships xmlns="http://schemas.openxmlformats.org/package/2006/relationships"><Relationship Id="rId3" Type="http://schemas.openxmlformats.org/officeDocument/2006/relationships/package" Target="../embeddings/Planilha_do_Microsoft_Excel1.xlsx"/><Relationship Id="rId2" Type="http://schemas.openxmlformats.org/officeDocument/2006/relationships/slideLayout" Target="../slideLayouts/slideLayout6.xml"/><Relationship Id="rId1" Type="http://schemas.openxmlformats.org/officeDocument/2006/relationships/vmlDrawing" Target="../drawings/vmlDrawing39.vml"/><Relationship Id="rId4" Type="http://schemas.openxmlformats.org/officeDocument/2006/relationships/image" Target="../media/image110.emf"/></Relationships>
</file>

<file path=ppt/slides/_rels/slide188.xml.rels><?xml version="1.0" encoding="UTF-8" standalone="yes"?>
<Relationships xmlns="http://schemas.openxmlformats.org/package/2006/relationships"><Relationship Id="rId3" Type="http://schemas.openxmlformats.org/officeDocument/2006/relationships/package" Target="../embeddings/Planilha_do_Microsoft_Excel2.xlsx"/><Relationship Id="rId2" Type="http://schemas.openxmlformats.org/officeDocument/2006/relationships/slideLayout" Target="../slideLayouts/slideLayout6.xml"/><Relationship Id="rId1" Type="http://schemas.openxmlformats.org/officeDocument/2006/relationships/vmlDrawing" Target="../drawings/vmlDrawing40.vml"/><Relationship Id="rId4" Type="http://schemas.openxmlformats.org/officeDocument/2006/relationships/image" Target="../media/image111.emf"/></Relationships>
</file>

<file path=ppt/slides/_rels/slide189.xml.rels><?xml version="1.0" encoding="UTF-8" standalone="yes"?>
<Relationships xmlns="http://schemas.openxmlformats.org/package/2006/relationships"><Relationship Id="rId3" Type="http://schemas.openxmlformats.org/officeDocument/2006/relationships/package" Target="../embeddings/Planilha_do_Microsoft_Excel3.xlsx"/><Relationship Id="rId2" Type="http://schemas.openxmlformats.org/officeDocument/2006/relationships/slideLayout" Target="../slideLayouts/slideLayout6.xml"/><Relationship Id="rId1" Type="http://schemas.openxmlformats.org/officeDocument/2006/relationships/vmlDrawing" Target="../drawings/vmlDrawing41.vml"/><Relationship Id="rId4" Type="http://schemas.openxmlformats.org/officeDocument/2006/relationships/image" Target="../media/image1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package" Target="../embeddings/Planilha_do_Microsoft_Excel4.xlsx"/><Relationship Id="rId2" Type="http://schemas.openxmlformats.org/officeDocument/2006/relationships/slideLayout" Target="../slideLayouts/slideLayout6.xml"/><Relationship Id="rId1" Type="http://schemas.openxmlformats.org/officeDocument/2006/relationships/vmlDrawing" Target="../drawings/vmlDrawing42.vml"/><Relationship Id="rId4" Type="http://schemas.openxmlformats.org/officeDocument/2006/relationships/image" Target="../media/image110.emf"/></Relationships>
</file>

<file path=ppt/slides/_rels/slide191.xml.rels><?xml version="1.0" encoding="UTF-8" standalone="yes"?>
<Relationships xmlns="http://schemas.openxmlformats.org/package/2006/relationships"><Relationship Id="rId3" Type="http://schemas.openxmlformats.org/officeDocument/2006/relationships/package" Target="../embeddings/Planilha_do_Microsoft_Excel5.xlsx"/><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113.emf"/><Relationship Id="rId5" Type="http://schemas.openxmlformats.org/officeDocument/2006/relationships/package" Target="../embeddings/Planilha_do_Microsoft_Excel6.xlsx"/><Relationship Id="rId4" Type="http://schemas.openxmlformats.org/officeDocument/2006/relationships/image" Target="../media/image112.emf"/></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44.vml"/><Relationship Id="rId4" Type="http://schemas.openxmlformats.org/officeDocument/2006/relationships/image" Target="../media/image114.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45.vml"/><Relationship Id="rId4" Type="http://schemas.openxmlformats.org/officeDocument/2006/relationships/image" Target="../media/image114.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114.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6.xml"/><Relationship Id="rId1" Type="http://schemas.openxmlformats.org/officeDocument/2006/relationships/vmlDrawing" Target="../drawings/vmlDrawing47.vml"/><Relationship Id="rId4" Type="http://schemas.openxmlformats.org/officeDocument/2006/relationships/image" Target="../media/image115.em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116.em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117.emf"/></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0.emf"/></Relationships>
</file>

<file path=ppt/slides/_rels/slide2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119.emf"/></Relationships>
</file>

<file path=ppt/slides/_rels/slide2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122.em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1.emf"/></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image" Target="../media/image123.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2.emf"/></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124.emf"/></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125.emf"/></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image" Target="../media/image126.emf"/></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127.e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128.emf"/></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129.e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130.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131.png"/><Relationship Id="rId4" Type="http://schemas.openxmlformats.org/officeDocument/2006/relationships/image" Target="../media/image130.e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132.e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62.vml"/><Relationship Id="rId4" Type="http://schemas.openxmlformats.org/officeDocument/2006/relationships/image" Target="../media/image133.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3.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image" Target="../media/image136.emf"/></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139.emf"/></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6.xml"/><Relationship Id="rId1" Type="http://schemas.openxmlformats.org/officeDocument/2006/relationships/vmlDrawing" Target="../drawings/vmlDrawing65.vml"/><Relationship Id="rId4" Type="http://schemas.openxmlformats.org/officeDocument/2006/relationships/image" Target="../media/image140.emf"/></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66.vml"/><Relationship Id="rId4" Type="http://schemas.openxmlformats.org/officeDocument/2006/relationships/image" Target="../media/image14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142.emf"/></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6.xml"/><Relationship Id="rId1" Type="http://schemas.openxmlformats.org/officeDocument/2006/relationships/vmlDrawing" Target="../drawings/vmlDrawing68.vml"/><Relationship Id="rId4" Type="http://schemas.openxmlformats.org/officeDocument/2006/relationships/image" Target="../media/image143.emf"/></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4.emf"/></Relationships>
</file>

<file path=ppt/slides/_rels/slide27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5.emf"/></Relationships>
</file>

<file path=ppt/slides/_rels/slide28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162.wmf"/><Relationship Id="rId5" Type="http://schemas.openxmlformats.org/officeDocument/2006/relationships/oleObject" Target="../embeddings/oleObject73.bin"/><Relationship Id="rId4" Type="http://schemas.openxmlformats.org/officeDocument/2006/relationships/image" Target="../media/image161.wmf"/></Relationships>
</file>

<file path=ppt/slides/_rels/slide28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6.emf"/></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6.xml"/><Relationship Id="rId1" Type="http://schemas.openxmlformats.org/officeDocument/2006/relationships/vmlDrawing" Target="../drawings/vmlDrawing70.vml"/><Relationship Id="rId4" Type="http://schemas.openxmlformats.org/officeDocument/2006/relationships/image" Target="../media/image167.emf"/></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71.vml"/><Relationship Id="rId4" Type="http://schemas.openxmlformats.org/officeDocument/2006/relationships/image" Target="../media/image168.emf"/></Relationships>
</file>

<file path=ppt/slides/_rels/slide294.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169.wmf"/></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73.vml"/><Relationship Id="rId4" Type="http://schemas.openxmlformats.org/officeDocument/2006/relationships/image" Target="../media/image170.emf"/></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7.emf"/></Relationships>
</file>

<file path=ppt/slides/_rels/slide30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7.emf"/></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74.vml"/><Relationship Id="rId4" Type="http://schemas.openxmlformats.org/officeDocument/2006/relationships/image" Target="../media/image184.emf"/></Relationships>
</file>

<file path=ppt/slides/_rels/slide312.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75.vml"/><Relationship Id="rId4" Type="http://schemas.openxmlformats.org/officeDocument/2006/relationships/image" Target="../media/image185.emf"/></Relationships>
</file>

<file path=ppt/slides/_rels/slide31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187.emf"/><Relationship Id="rId5" Type="http://schemas.openxmlformats.org/officeDocument/2006/relationships/oleObject" Target="../embeddings/oleObject81.bin"/><Relationship Id="rId4" Type="http://schemas.openxmlformats.org/officeDocument/2006/relationships/image" Target="../media/image186.emf"/></Relationships>
</file>

<file path=ppt/slides/_rels/slide314.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189.emf"/><Relationship Id="rId5" Type="http://schemas.openxmlformats.org/officeDocument/2006/relationships/oleObject" Target="../embeddings/oleObject83.bin"/><Relationship Id="rId4" Type="http://schemas.openxmlformats.org/officeDocument/2006/relationships/image" Target="../media/image188.emf"/></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78.vml"/><Relationship Id="rId4" Type="http://schemas.openxmlformats.org/officeDocument/2006/relationships/image" Target="../media/image190.emf"/></Relationships>
</file>

<file path=ppt/slides/_rels/slide318.xml.rels><?xml version="1.0" encoding="UTF-8" standalone="yes"?>
<Relationships xmlns="http://schemas.openxmlformats.org/package/2006/relationships"><Relationship Id="rId8" Type="http://schemas.openxmlformats.org/officeDocument/2006/relationships/image" Target="../media/image193.e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6.xml"/><Relationship Id="rId1" Type="http://schemas.openxmlformats.org/officeDocument/2006/relationships/vmlDrawing" Target="../drawings/vmlDrawing79.vml"/><Relationship Id="rId6" Type="http://schemas.openxmlformats.org/officeDocument/2006/relationships/image" Target="../media/image192.emf"/><Relationship Id="rId5" Type="http://schemas.openxmlformats.org/officeDocument/2006/relationships/oleObject" Target="../embeddings/oleObject86.bin"/><Relationship Id="rId4" Type="http://schemas.openxmlformats.org/officeDocument/2006/relationships/image" Target="../media/image191.emf"/></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8.emf"/></Relationships>
</file>

<file path=ppt/slides/_rels/slide320.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195.emf"/><Relationship Id="rId5" Type="http://schemas.openxmlformats.org/officeDocument/2006/relationships/oleObject" Target="../embeddings/oleObject89.bin"/><Relationship Id="rId4" Type="http://schemas.openxmlformats.org/officeDocument/2006/relationships/image" Target="../media/image194.emf"/></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81.vml"/><Relationship Id="rId4" Type="http://schemas.openxmlformats.org/officeDocument/2006/relationships/image" Target="../media/image196.emf"/></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198.emf"/><Relationship Id="rId5" Type="http://schemas.openxmlformats.org/officeDocument/2006/relationships/oleObject" Target="../embeddings/oleObject92.bin"/><Relationship Id="rId4" Type="http://schemas.openxmlformats.org/officeDocument/2006/relationships/image" Target="../media/image197.emf"/></Relationships>
</file>

<file path=ppt/slides/_rels/slide32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83.vml"/><Relationship Id="rId4" Type="http://schemas.openxmlformats.org/officeDocument/2006/relationships/image" Target="../media/image199.emf"/></Relationships>
</file>

<file path=ppt/slides/_rels/slide32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201.emf"/><Relationship Id="rId5" Type="http://schemas.openxmlformats.org/officeDocument/2006/relationships/oleObject" Target="../embeddings/oleObject95.bin"/><Relationship Id="rId4" Type="http://schemas.openxmlformats.org/officeDocument/2006/relationships/image" Target="../media/image200.emf"/></Relationships>
</file>

<file path=ppt/slides/_rels/slide329.xml.rels><?xml version="1.0" encoding="UTF-8" standalone="yes"?>
<Relationships xmlns="http://schemas.openxmlformats.org/package/2006/relationships"><Relationship Id="rId8" Type="http://schemas.openxmlformats.org/officeDocument/2006/relationships/image" Target="../media/image204.wmf"/><Relationship Id="rId13" Type="http://schemas.openxmlformats.org/officeDocument/2006/relationships/oleObject" Target="../embeddings/oleObject101.bin"/><Relationship Id="rId18" Type="http://schemas.openxmlformats.org/officeDocument/2006/relationships/image" Target="../media/image209.wmf"/><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206.wmf"/><Relationship Id="rId17" Type="http://schemas.openxmlformats.org/officeDocument/2006/relationships/oleObject" Target="../embeddings/oleObject103.bin"/><Relationship Id="rId2" Type="http://schemas.openxmlformats.org/officeDocument/2006/relationships/slideLayout" Target="../slideLayouts/slideLayout2.xml"/><Relationship Id="rId16" Type="http://schemas.openxmlformats.org/officeDocument/2006/relationships/image" Target="../media/image208.wmf"/><Relationship Id="rId1" Type="http://schemas.openxmlformats.org/officeDocument/2006/relationships/vmlDrawing" Target="../drawings/vmlDrawing85.vml"/><Relationship Id="rId6" Type="http://schemas.openxmlformats.org/officeDocument/2006/relationships/image" Target="../media/image203.wmf"/><Relationship Id="rId11" Type="http://schemas.openxmlformats.org/officeDocument/2006/relationships/oleObject" Target="../embeddings/oleObject100.bin"/><Relationship Id="rId5" Type="http://schemas.openxmlformats.org/officeDocument/2006/relationships/oleObject" Target="../embeddings/oleObject97.bin"/><Relationship Id="rId15" Type="http://schemas.openxmlformats.org/officeDocument/2006/relationships/oleObject" Target="../embeddings/oleObject102.bin"/><Relationship Id="rId10" Type="http://schemas.openxmlformats.org/officeDocument/2006/relationships/image" Target="../media/image205.wmf"/><Relationship Id="rId4" Type="http://schemas.openxmlformats.org/officeDocument/2006/relationships/image" Target="../media/image202.wmf"/><Relationship Id="rId9" Type="http://schemas.openxmlformats.org/officeDocument/2006/relationships/oleObject" Target="../embeddings/oleObject99.bin"/><Relationship Id="rId14" Type="http://schemas.openxmlformats.org/officeDocument/2006/relationships/image" Target="../media/image207.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0.emf"/><Relationship Id="rId5" Type="http://schemas.openxmlformats.org/officeDocument/2006/relationships/oleObject" Target="../embeddings/oleObject17.bin"/><Relationship Id="rId4" Type="http://schemas.openxmlformats.org/officeDocument/2006/relationships/image" Target="../media/image19.emf"/></Relationships>
</file>

<file path=ppt/slides/_rels/slide330.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214.wmf"/><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image" Target="../media/image211.w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213.wmf"/><Relationship Id="rId4" Type="http://schemas.openxmlformats.org/officeDocument/2006/relationships/image" Target="../media/image210.wmf"/><Relationship Id="rId9" Type="http://schemas.openxmlformats.org/officeDocument/2006/relationships/oleObject" Target="../embeddings/oleObject107.bin"/></Relationships>
</file>

<file path=ppt/slides/_rels/slide331.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87.vml"/><Relationship Id="rId4" Type="http://schemas.openxmlformats.org/officeDocument/2006/relationships/image" Target="../media/image215.wmf"/></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88.vml"/><Relationship Id="rId4" Type="http://schemas.openxmlformats.org/officeDocument/2006/relationships/image" Target="../media/image216.emf"/></Relationships>
</file>

<file path=ppt/slides/_rels/slide33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89.vml"/><Relationship Id="rId4" Type="http://schemas.openxmlformats.org/officeDocument/2006/relationships/image" Target="../media/image218.emf"/></Relationships>
</file>

<file path=ppt/slides/_rels/slide33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90.vml"/><Relationship Id="rId4" Type="http://schemas.openxmlformats.org/officeDocument/2006/relationships/image" Target="../media/image220.emf"/></Relationships>
</file>

<file path=ppt/slides/_rels/slide33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8" Type="http://schemas.openxmlformats.org/officeDocument/2006/relationships/image" Target="../media/image229.wmf"/><Relationship Id="rId3" Type="http://schemas.openxmlformats.org/officeDocument/2006/relationships/oleObject" Target="../embeddings/oleObject113.bin"/><Relationship Id="rId7" Type="http://schemas.openxmlformats.org/officeDocument/2006/relationships/oleObject" Target="../embeddings/oleObject115.bin"/><Relationship Id="rId12" Type="http://schemas.openxmlformats.org/officeDocument/2006/relationships/image" Target="../media/image231.wmf"/><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image" Target="../media/image228.wmf"/><Relationship Id="rId11" Type="http://schemas.openxmlformats.org/officeDocument/2006/relationships/oleObject" Target="../embeddings/oleObject117.bin"/><Relationship Id="rId5" Type="http://schemas.openxmlformats.org/officeDocument/2006/relationships/oleObject" Target="../embeddings/oleObject114.bin"/><Relationship Id="rId10" Type="http://schemas.openxmlformats.org/officeDocument/2006/relationships/image" Target="../media/image230.wmf"/><Relationship Id="rId4" Type="http://schemas.openxmlformats.org/officeDocument/2006/relationships/image" Target="../media/image227.wmf"/><Relationship Id="rId9" Type="http://schemas.openxmlformats.org/officeDocument/2006/relationships/oleObject" Target="../embeddings/oleObject116.bin"/></Relationships>
</file>

<file path=ppt/slides/_rels/slide345.xml.rels><?xml version="1.0" encoding="UTF-8" standalone="yes"?>
<Relationships xmlns="http://schemas.openxmlformats.org/package/2006/relationships"><Relationship Id="rId8" Type="http://schemas.openxmlformats.org/officeDocument/2006/relationships/image" Target="../media/image234.wmf"/><Relationship Id="rId3" Type="http://schemas.openxmlformats.org/officeDocument/2006/relationships/oleObject" Target="../embeddings/oleObject118.bin"/><Relationship Id="rId7"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233.wmf"/><Relationship Id="rId5" Type="http://schemas.openxmlformats.org/officeDocument/2006/relationships/oleObject" Target="../embeddings/oleObject119.bin"/><Relationship Id="rId4" Type="http://schemas.openxmlformats.org/officeDocument/2006/relationships/image" Target="../media/image232.wmf"/></Relationships>
</file>

<file path=ppt/slides/_rels/slide346.xml.rels><?xml version="1.0" encoding="UTF-8" standalone="yes"?>
<Relationships xmlns="http://schemas.openxmlformats.org/package/2006/relationships"><Relationship Id="rId8" Type="http://schemas.openxmlformats.org/officeDocument/2006/relationships/oleObject" Target="../embeddings/oleObject123.bin"/><Relationship Id="rId13" Type="http://schemas.openxmlformats.org/officeDocument/2006/relationships/image" Target="../media/image239.wmf"/><Relationship Id="rId18" Type="http://schemas.openxmlformats.org/officeDocument/2006/relationships/oleObject" Target="../embeddings/oleObject128.bin"/><Relationship Id="rId3" Type="http://schemas.openxmlformats.org/officeDocument/2006/relationships/notesSlide" Target="../notesSlides/notesSlide8.xml"/><Relationship Id="rId7" Type="http://schemas.openxmlformats.org/officeDocument/2006/relationships/image" Target="../media/image236.wmf"/><Relationship Id="rId12" Type="http://schemas.openxmlformats.org/officeDocument/2006/relationships/oleObject" Target="../embeddings/oleObject125.bin"/><Relationship Id="rId17" Type="http://schemas.openxmlformats.org/officeDocument/2006/relationships/image" Target="../media/image241.wmf"/><Relationship Id="rId2" Type="http://schemas.openxmlformats.org/officeDocument/2006/relationships/slideLayout" Target="../slideLayouts/slideLayout2.xml"/><Relationship Id="rId16" Type="http://schemas.openxmlformats.org/officeDocument/2006/relationships/oleObject" Target="../embeddings/oleObject127.bin"/><Relationship Id="rId1" Type="http://schemas.openxmlformats.org/officeDocument/2006/relationships/vmlDrawing" Target="../drawings/vmlDrawing93.vml"/><Relationship Id="rId6" Type="http://schemas.openxmlformats.org/officeDocument/2006/relationships/oleObject" Target="../embeddings/oleObject122.bin"/><Relationship Id="rId11" Type="http://schemas.openxmlformats.org/officeDocument/2006/relationships/image" Target="../media/image238.wmf"/><Relationship Id="rId5" Type="http://schemas.openxmlformats.org/officeDocument/2006/relationships/image" Target="../media/image235.wmf"/><Relationship Id="rId15" Type="http://schemas.openxmlformats.org/officeDocument/2006/relationships/image" Target="../media/image240.wmf"/><Relationship Id="rId10" Type="http://schemas.openxmlformats.org/officeDocument/2006/relationships/oleObject" Target="../embeddings/oleObject124.bin"/><Relationship Id="rId19" Type="http://schemas.openxmlformats.org/officeDocument/2006/relationships/image" Target="../media/image242.wmf"/><Relationship Id="rId4" Type="http://schemas.openxmlformats.org/officeDocument/2006/relationships/oleObject" Target="../embeddings/oleObject121.bin"/><Relationship Id="rId9" Type="http://schemas.openxmlformats.org/officeDocument/2006/relationships/image" Target="../media/image237.wmf"/><Relationship Id="rId14" Type="http://schemas.openxmlformats.org/officeDocument/2006/relationships/oleObject" Target="../embeddings/oleObject126.bin"/></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43.wmf"/><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oleObject" Target="../embeddings/oleObject130.bin"/><Relationship Id="rId5" Type="http://schemas.openxmlformats.org/officeDocument/2006/relationships/image" Target="../media/image235.wmf"/><Relationship Id="rId4" Type="http://schemas.openxmlformats.org/officeDocument/2006/relationships/oleObject" Target="../embeddings/oleObject129.bin"/></Relationships>
</file>

<file path=ppt/slides/_rels/slide348.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notesSlide" Target="../notesSlides/notesSlide10.xml"/><Relationship Id="rId7" Type="http://schemas.openxmlformats.org/officeDocument/2006/relationships/image" Target="../media/image245.wmf"/><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oleObject" Target="../embeddings/oleObject132.bin"/><Relationship Id="rId11" Type="http://schemas.openxmlformats.org/officeDocument/2006/relationships/image" Target="../media/image247.wmf"/><Relationship Id="rId5" Type="http://schemas.openxmlformats.org/officeDocument/2006/relationships/image" Target="../media/image244.wmf"/><Relationship Id="rId10" Type="http://schemas.openxmlformats.org/officeDocument/2006/relationships/oleObject" Target="../embeddings/oleObject134.bin"/><Relationship Id="rId4" Type="http://schemas.openxmlformats.org/officeDocument/2006/relationships/oleObject" Target="../embeddings/oleObject131.bin"/><Relationship Id="rId9" Type="http://schemas.openxmlformats.org/officeDocument/2006/relationships/image" Target="../media/image246.wmf"/></Relationships>
</file>

<file path=ppt/slides/_rels/slide349.xml.rels><?xml version="1.0" encoding="UTF-8" standalone="yes"?>
<Relationships xmlns="http://schemas.openxmlformats.org/package/2006/relationships"><Relationship Id="rId8" Type="http://schemas.openxmlformats.org/officeDocument/2006/relationships/oleObject" Target="../embeddings/oleObject137.bin"/><Relationship Id="rId13" Type="http://schemas.openxmlformats.org/officeDocument/2006/relationships/image" Target="../media/image252.wmf"/><Relationship Id="rId3" Type="http://schemas.openxmlformats.org/officeDocument/2006/relationships/notesSlide" Target="../notesSlides/notesSlide11.xml"/><Relationship Id="rId7" Type="http://schemas.openxmlformats.org/officeDocument/2006/relationships/image" Target="../media/image249.wmf"/><Relationship Id="rId12"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oleObject" Target="../embeddings/oleObject136.bin"/><Relationship Id="rId11" Type="http://schemas.openxmlformats.org/officeDocument/2006/relationships/image" Target="../media/image251.wmf"/><Relationship Id="rId5" Type="http://schemas.openxmlformats.org/officeDocument/2006/relationships/image" Target="../media/image248.wmf"/><Relationship Id="rId10" Type="http://schemas.openxmlformats.org/officeDocument/2006/relationships/oleObject" Target="../embeddings/oleObject138.bin"/><Relationship Id="rId4" Type="http://schemas.openxmlformats.org/officeDocument/2006/relationships/oleObject" Target="../embeddings/oleObject135.bin"/><Relationship Id="rId9" Type="http://schemas.openxmlformats.org/officeDocument/2006/relationships/image" Target="../media/image250.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1.emf"/></Relationships>
</file>

<file path=ppt/slides/_rels/slide350.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notesSlide" Target="../notesSlides/notesSlide12.xml"/><Relationship Id="rId7" Type="http://schemas.openxmlformats.org/officeDocument/2006/relationships/image" Target="../media/image254.wmf"/><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oleObject" Target="../embeddings/oleObject141.bin"/><Relationship Id="rId11" Type="http://schemas.openxmlformats.org/officeDocument/2006/relationships/image" Target="../media/image256.wmf"/><Relationship Id="rId5" Type="http://schemas.openxmlformats.org/officeDocument/2006/relationships/image" Target="../media/image253.wmf"/><Relationship Id="rId10" Type="http://schemas.openxmlformats.org/officeDocument/2006/relationships/oleObject" Target="../embeddings/oleObject143.bin"/><Relationship Id="rId4" Type="http://schemas.openxmlformats.org/officeDocument/2006/relationships/oleObject" Target="../embeddings/oleObject140.bin"/><Relationship Id="rId9" Type="http://schemas.openxmlformats.org/officeDocument/2006/relationships/image" Target="../media/image255.wmf"/></Relationships>
</file>

<file path=ppt/slides/_rels/slide351.xml.rels><?xml version="1.0" encoding="UTF-8" standalone="yes"?>
<Relationships xmlns="http://schemas.openxmlformats.org/package/2006/relationships"><Relationship Id="rId8" Type="http://schemas.openxmlformats.org/officeDocument/2006/relationships/oleObject" Target="../embeddings/oleObject146.bin"/><Relationship Id="rId3" Type="http://schemas.openxmlformats.org/officeDocument/2006/relationships/notesSlide" Target="../notesSlides/notesSlide13.xml"/><Relationship Id="rId7" Type="http://schemas.openxmlformats.org/officeDocument/2006/relationships/image" Target="../media/image258.wmf"/><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oleObject" Target="../embeddings/oleObject145.bin"/><Relationship Id="rId11" Type="http://schemas.openxmlformats.org/officeDocument/2006/relationships/image" Target="../media/image260.wmf"/><Relationship Id="rId5" Type="http://schemas.openxmlformats.org/officeDocument/2006/relationships/image" Target="../media/image257.wmf"/><Relationship Id="rId10" Type="http://schemas.openxmlformats.org/officeDocument/2006/relationships/oleObject" Target="../embeddings/oleObject147.bin"/><Relationship Id="rId4" Type="http://schemas.openxmlformats.org/officeDocument/2006/relationships/oleObject" Target="../embeddings/oleObject144.bin"/><Relationship Id="rId9" Type="http://schemas.openxmlformats.org/officeDocument/2006/relationships/image" Target="../media/image259.wmf"/></Relationships>
</file>

<file path=ppt/slides/_rels/slide352.xml.rels><?xml version="1.0" encoding="UTF-8" standalone="yes"?>
<Relationships xmlns="http://schemas.openxmlformats.org/package/2006/relationships"><Relationship Id="rId8" Type="http://schemas.openxmlformats.org/officeDocument/2006/relationships/oleObject" Target="../embeddings/oleObject150.bin"/><Relationship Id="rId3" Type="http://schemas.openxmlformats.org/officeDocument/2006/relationships/notesSlide" Target="../notesSlides/notesSlide14.xml"/><Relationship Id="rId7" Type="http://schemas.openxmlformats.org/officeDocument/2006/relationships/image" Target="../media/image259.wmf"/><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oleObject" Target="../embeddings/oleObject149.bin"/><Relationship Id="rId5" Type="http://schemas.openxmlformats.org/officeDocument/2006/relationships/image" Target="../media/image257.wmf"/><Relationship Id="rId4" Type="http://schemas.openxmlformats.org/officeDocument/2006/relationships/oleObject" Target="../embeddings/oleObject148.bin"/><Relationship Id="rId9" Type="http://schemas.openxmlformats.org/officeDocument/2006/relationships/image" Target="../media/image261.wmf"/></Relationships>
</file>

<file path=ppt/slides/_rels/slide353.xml.rels><?xml version="1.0" encoding="UTF-8" standalone="yes"?>
<Relationships xmlns="http://schemas.openxmlformats.org/package/2006/relationships"><Relationship Id="rId8" Type="http://schemas.openxmlformats.org/officeDocument/2006/relationships/oleObject" Target="../embeddings/oleObject153.bin"/><Relationship Id="rId13" Type="http://schemas.openxmlformats.org/officeDocument/2006/relationships/image" Target="../media/image263.wmf"/><Relationship Id="rId3" Type="http://schemas.openxmlformats.org/officeDocument/2006/relationships/notesSlide" Target="../notesSlides/notesSlide15.xml"/><Relationship Id="rId7" Type="http://schemas.openxmlformats.org/officeDocument/2006/relationships/image" Target="../media/image261.wmf"/><Relationship Id="rId12"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oleObject" Target="../embeddings/oleObject152.bin"/><Relationship Id="rId11" Type="http://schemas.openxmlformats.org/officeDocument/2006/relationships/image" Target="../media/image231.wmf"/><Relationship Id="rId5" Type="http://schemas.openxmlformats.org/officeDocument/2006/relationships/image" Target="../media/image257.wmf"/><Relationship Id="rId15" Type="http://schemas.openxmlformats.org/officeDocument/2006/relationships/image" Target="../media/image264.wmf"/><Relationship Id="rId10" Type="http://schemas.openxmlformats.org/officeDocument/2006/relationships/oleObject" Target="../embeddings/oleObject154.bin"/><Relationship Id="rId4" Type="http://schemas.openxmlformats.org/officeDocument/2006/relationships/oleObject" Target="../embeddings/oleObject151.bin"/><Relationship Id="rId9" Type="http://schemas.openxmlformats.org/officeDocument/2006/relationships/image" Target="../media/image262.wmf"/><Relationship Id="rId14" Type="http://schemas.openxmlformats.org/officeDocument/2006/relationships/oleObject" Target="../embeddings/oleObject156.bin"/></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vmlDrawing" Target="../drawings/vmlDrawing101.vml"/><Relationship Id="rId4" Type="http://schemas.openxmlformats.org/officeDocument/2006/relationships/image" Target="../media/image265.wmf"/></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 Id="rId4" Type="http://schemas.openxmlformats.org/officeDocument/2006/relationships/image" Target="../media/image268.png"/></Relationships>
</file>

<file path=ppt/slides/_rels/slide364.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vmlDrawing" Target="../drawings/vmlDrawing102.vml"/><Relationship Id="rId4" Type="http://schemas.openxmlformats.org/officeDocument/2006/relationships/image" Target="../media/image269.emf"/></Relationships>
</file>

<file path=ppt/slides/_rels/slide365.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103.vml"/><Relationship Id="rId4" Type="http://schemas.openxmlformats.org/officeDocument/2006/relationships/image" Target="../media/image270.emf"/></Relationships>
</file>

<file path=ppt/slides/_rels/slide366.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vmlDrawing" Target="../drawings/vmlDrawing104.vml"/><Relationship Id="rId4" Type="http://schemas.openxmlformats.org/officeDocument/2006/relationships/image" Target="../media/image271.emf"/></Relationships>
</file>

<file path=ppt/slides/_rels/slide367.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vmlDrawing" Target="../drawings/vmlDrawing105.vml"/><Relationship Id="rId4" Type="http://schemas.openxmlformats.org/officeDocument/2006/relationships/image" Target="../media/image272.emf"/></Relationships>
</file>

<file path=ppt/slides/_rels/slide368.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vmlDrawing" Target="../drawings/vmlDrawing106.vml"/><Relationship Id="rId4" Type="http://schemas.openxmlformats.org/officeDocument/2006/relationships/image" Target="../media/image273.emf"/></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vmlDrawing" Target="../drawings/vmlDrawing107.vml"/><Relationship Id="rId4" Type="http://schemas.openxmlformats.org/officeDocument/2006/relationships/image" Target="../media/image27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vmlDrawing" Target="../drawings/vmlDrawing108.vml"/><Relationship Id="rId4" Type="http://schemas.openxmlformats.org/officeDocument/2006/relationships/image" Target="../media/image275.emf"/></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8" Type="http://schemas.openxmlformats.org/officeDocument/2006/relationships/image" Target="../media/image278.wmf"/><Relationship Id="rId3" Type="http://schemas.openxmlformats.org/officeDocument/2006/relationships/oleObject" Target="../embeddings/oleObject165.bin"/><Relationship Id="rId7"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vmlDrawing" Target="../drawings/vmlDrawing109.vml"/><Relationship Id="rId6" Type="http://schemas.openxmlformats.org/officeDocument/2006/relationships/image" Target="../media/image277.wmf"/><Relationship Id="rId5" Type="http://schemas.openxmlformats.org/officeDocument/2006/relationships/oleObject" Target="../embeddings/oleObject166.bin"/><Relationship Id="rId4" Type="http://schemas.openxmlformats.org/officeDocument/2006/relationships/image" Target="../media/image276.wmf"/></Relationships>
</file>

<file path=ppt/slides/_rels/slide375.xml.rels><?xml version="1.0" encoding="UTF-8" standalone="yes"?>
<Relationships xmlns="http://schemas.openxmlformats.org/package/2006/relationships"><Relationship Id="rId8" Type="http://schemas.openxmlformats.org/officeDocument/2006/relationships/image" Target="../media/image278.wmf"/><Relationship Id="rId3" Type="http://schemas.openxmlformats.org/officeDocument/2006/relationships/oleObject" Target="../embeddings/oleObject168.bin"/><Relationship Id="rId7"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vmlDrawing" Target="../drawings/vmlDrawing110.vml"/><Relationship Id="rId6" Type="http://schemas.openxmlformats.org/officeDocument/2006/relationships/image" Target="../media/image277.wmf"/><Relationship Id="rId5" Type="http://schemas.openxmlformats.org/officeDocument/2006/relationships/oleObject" Target="../embeddings/oleObject169.bin"/><Relationship Id="rId10" Type="http://schemas.openxmlformats.org/officeDocument/2006/relationships/image" Target="../media/image280.wmf"/><Relationship Id="rId4" Type="http://schemas.openxmlformats.org/officeDocument/2006/relationships/image" Target="../media/image279.wmf"/><Relationship Id="rId9" Type="http://schemas.openxmlformats.org/officeDocument/2006/relationships/oleObject" Target="../embeddings/oleObject171.bin"/></Relationships>
</file>

<file path=ppt/slides/_rels/slide376.xml.rels><?xml version="1.0" encoding="UTF-8" standalone="yes"?>
<Relationships xmlns="http://schemas.openxmlformats.org/package/2006/relationships"><Relationship Id="rId8" Type="http://schemas.openxmlformats.org/officeDocument/2006/relationships/image" Target="../media/image278.wmf"/><Relationship Id="rId3" Type="http://schemas.openxmlformats.org/officeDocument/2006/relationships/oleObject" Target="../embeddings/oleObject172.bin"/><Relationship Id="rId7" Type="http://schemas.openxmlformats.org/officeDocument/2006/relationships/oleObject" Target="../embeddings/oleObject174.bin"/><Relationship Id="rId12" Type="http://schemas.openxmlformats.org/officeDocument/2006/relationships/image" Target="../media/image283.wmf"/><Relationship Id="rId2" Type="http://schemas.openxmlformats.org/officeDocument/2006/relationships/slideLayout" Target="../slideLayouts/slideLayout2.xml"/><Relationship Id="rId1" Type="http://schemas.openxmlformats.org/officeDocument/2006/relationships/vmlDrawing" Target="../drawings/vmlDrawing111.vml"/><Relationship Id="rId6" Type="http://schemas.openxmlformats.org/officeDocument/2006/relationships/image" Target="../media/image277.wmf"/><Relationship Id="rId11" Type="http://schemas.openxmlformats.org/officeDocument/2006/relationships/oleObject" Target="../embeddings/oleObject176.bin"/><Relationship Id="rId5" Type="http://schemas.openxmlformats.org/officeDocument/2006/relationships/oleObject" Target="../embeddings/oleObject173.bin"/><Relationship Id="rId10" Type="http://schemas.openxmlformats.org/officeDocument/2006/relationships/image" Target="../media/image282.wmf"/><Relationship Id="rId4" Type="http://schemas.openxmlformats.org/officeDocument/2006/relationships/image" Target="../media/image281.wmf"/><Relationship Id="rId9" Type="http://schemas.openxmlformats.org/officeDocument/2006/relationships/oleObject" Target="../embeddings/oleObject175.bin"/></Relationships>
</file>

<file path=ppt/slides/_rels/slide377.xml.rels><?xml version="1.0" encoding="UTF-8" standalone="yes"?>
<Relationships xmlns="http://schemas.openxmlformats.org/package/2006/relationships"><Relationship Id="rId8" Type="http://schemas.openxmlformats.org/officeDocument/2006/relationships/image" Target="../media/image286.wmf"/><Relationship Id="rId3" Type="http://schemas.openxmlformats.org/officeDocument/2006/relationships/oleObject" Target="../embeddings/oleObject177.bin"/><Relationship Id="rId7"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112.vml"/><Relationship Id="rId6" Type="http://schemas.openxmlformats.org/officeDocument/2006/relationships/image" Target="../media/image285.wmf"/><Relationship Id="rId5" Type="http://schemas.openxmlformats.org/officeDocument/2006/relationships/oleObject" Target="../embeddings/oleObject178.bin"/><Relationship Id="rId10" Type="http://schemas.openxmlformats.org/officeDocument/2006/relationships/image" Target="../media/image287.wmf"/><Relationship Id="rId4" Type="http://schemas.openxmlformats.org/officeDocument/2006/relationships/image" Target="../media/image284.wmf"/><Relationship Id="rId9" Type="http://schemas.openxmlformats.org/officeDocument/2006/relationships/oleObject" Target="../embeddings/oleObject180.bin"/></Relationships>
</file>

<file path=ppt/slides/_rels/slide378.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vmlDrawing" Target="../drawings/vmlDrawing113.vml"/><Relationship Id="rId4" Type="http://schemas.openxmlformats.org/officeDocument/2006/relationships/image" Target="../media/image288.emf"/></Relationships>
</file>

<file path=ppt/slides/_rels/slide379.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vmlDrawing" Target="../drawings/vmlDrawing114.vml"/><Relationship Id="rId4" Type="http://schemas.openxmlformats.org/officeDocument/2006/relationships/image" Target="../media/image28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vmlDrawing" Target="../drawings/vmlDrawing115.vml"/><Relationship Id="rId4" Type="http://schemas.openxmlformats.org/officeDocument/2006/relationships/image" Target="../media/image290.emf"/></Relationships>
</file>

<file path=ppt/slides/_rels/slide381.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vmlDrawing" Target="../drawings/vmlDrawing116.vml"/><Relationship Id="rId4" Type="http://schemas.openxmlformats.org/officeDocument/2006/relationships/image" Target="../media/image291.emf"/></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vmlDrawing" Target="../drawings/vmlDrawing117.vml"/><Relationship Id="rId4" Type="http://schemas.openxmlformats.org/officeDocument/2006/relationships/image" Target="../media/image293.emf"/></Relationships>
</file>

<file path=ppt/slides/_rels/slide387.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vmlDrawing" Target="../drawings/vmlDrawing118.vml"/><Relationship Id="rId4" Type="http://schemas.openxmlformats.org/officeDocument/2006/relationships/image" Target="../media/image294.emf"/></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3.wmf"/><Relationship Id="rId5" Type="http://schemas.openxmlformats.org/officeDocument/2006/relationships/oleObject" Target="../embeddings/oleObject20.bin"/><Relationship Id="rId4" Type="http://schemas.openxmlformats.org/officeDocument/2006/relationships/image" Target="../media/image22.wmf"/></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vmlDrawing" Target="../drawings/vmlDrawing119.vml"/><Relationship Id="rId4" Type="http://schemas.openxmlformats.org/officeDocument/2006/relationships/image" Target="../media/image295.wmf"/></Relationships>
</file>

<file path=ppt/slides/_rels/slide393.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vmlDrawing" Target="../drawings/vmlDrawing120.vml"/><Relationship Id="rId4" Type="http://schemas.openxmlformats.org/officeDocument/2006/relationships/image" Target="../media/image296.emf"/></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vmlDrawing" Target="../drawings/vmlDrawing121.vml"/><Relationship Id="rId6" Type="http://schemas.openxmlformats.org/officeDocument/2006/relationships/image" Target="../media/image298.emf"/><Relationship Id="rId5" Type="http://schemas.openxmlformats.org/officeDocument/2006/relationships/oleObject" Target="../embeddings/oleObject190.bin"/><Relationship Id="rId4" Type="http://schemas.openxmlformats.org/officeDocument/2006/relationships/image" Target="../media/image297.emf"/></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6.xml"/></Relationships>
</file>

<file path=ppt/slides/_rels/slide402.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6.xml"/></Relationships>
</file>

<file path=ppt/slides/_rels/slide406.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vmlDrawing" Target="../drawings/vmlDrawing122.vml"/><Relationship Id="rId4" Type="http://schemas.openxmlformats.org/officeDocument/2006/relationships/image" Target="../media/image314.emf"/></Relationships>
</file>

<file path=ppt/slides/_rels/slide411.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413.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vmlDrawing" Target="../drawings/vmlDrawing123.vml"/><Relationship Id="rId4" Type="http://schemas.openxmlformats.org/officeDocument/2006/relationships/image" Target="../media/image321.emf"/></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5.wmf"/><Relationship Id="rId5" Type="http://schemas.openxmlformats.org/officeDocument/2006/relationships/oleObject" Target="../embeddings/oleObject22.bin"/><Relationship Id="rId4" Type="http://schemas.openxmlformats.org/officeDocument/2006/relationships/image" Target="../media/image24.wmf"/></Relationships>
</file>

<file path=ppt/slides/_rels/slide420.xml.rels><?xml version="1.0" encoding="UTF-8" standalone="yes"?>
<Relationships xmlns="http://schemas.openxmlformats.org/package/2006/relationships"><Relationship Id="rId2" Type="http://schemas.openxmlformats.org/officeDocument/2006/relationships/image" Target="../media/image322.wmf"/><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vmlDrawing" Target="../drawings/vmlDrawing124.vml"/><Relationship Id="rId4" Type="http://schemas.openxmlformats.org/officeDocument/2006/relationships/image" Target="../media/image323.emf"/></Relationships>
</file>

<file path=ppt/slides/_rels/slide42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vmlDrawing" Target="../drawings/vmlDrawing125.vml"/><Relationship Id="rId4" Type="http://schemas.openxmlformats.org/officeDocument/2006/relationships/image" Target="../media/image325.emf"/></Relationships>
</file>

<file path=ppt/slides/_rels/slide426.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4.xml"/><Relationship Id="rId1" Type="http://schemas.openxmlformats.org/officeDocument/2006/relationships/vmlDrawing" Target="../drawings/vmlDrawing126.vml"/><Relationship Id="rId4" Type="http://schemas.openxmlformats.org/officeDocument/2006/relationships/image" Target="../media/image327.emf"/></Relationships>
</file>

<file path=ppt/slides/_rels/slide428.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26.wmf"/></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vmlDrawing" Target="../drawings/vmlDrawing127.vml"/><Relationship Id="rId4" Type="http://schemas.openxmlformats.org/officeDocument/2006/relationships/image" Target="../media/image329.emf"/></Relationships>
</file>

<file path=ppt/slides/_rels/slide432.xml.rels><?xml version="1.0" encoding="UTF-8" standalone="yes"?>
<Relationships xmlns="http://schemas.openxmlformats.org/package/2006/relationships"><Relationship Id="rId2" Type="http://schemas.openxmlformats.org/officeDocument/2006/relationships/image" Target="../media/image330.jpe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8" Type="http://schemas.openxmlformats.org/officeDocument/2006/relationships/image" Target="../media/image333.wmf"/><Relationship Id="rId13" Type="http://schemas.openxmlformats.org/officeDocument/2006/relationships/oleObject" Target="../embeddings/oleObject202.bin"/><Relationship Id="rId3" Type="http://schemas.openxmlformats.org/officeDocument/2006/relationships/oleObject" Target="../embeddings/oleObject197.bin"/><Relationship Id="rId7" Type="http://schemas.openxmlformats.org/officeDocument/2006/relationships/oleObject" Target="../embeddings/oleObject199.bin"/><Relationship Id="rId12" Type="http://schemas.openxmlformats.org/officeDocument/2006/relationships/image" Target="../media/image335.wmf"/><Relationship Id="rId2" Type="http://schemas.openxmlformats.org/officeDocument/2006/relationships/slideLayout" Target="../slideLayouts/slideLayout2.xml"/><Relationship Id="rId1" Type="http://schemas.openxmlformats.org/officeDocument/2006/relationships/vmlDrawing" Target="../drawings/vmlDrawing128.vml"/><Relationship Id="rId6" Type="http://schemas.openxmlformats.org/officeDocument/2006/relationships/image" Target="../media/image332.wmf"/><Relationship Id="rId11" Type="http://schemas.openxmlformats.org/officeDocument/2006/relationships/oleObject" Target="../embeddings/oleObject201.bin"/><Relationship Id="rId5" Type="http://schemas.openxmlformats.org/officeDocument/2006/relationships/oleObject" Target="../embeddings/oleObject198.bin"/><Relationship Id="rId10" Type="http://schemas.openxmlformats.org/officeDocument/2006/relationships/image" Target="../media/image334.wmf"/><Relationship Id="rId4" Type="http://schemas.openxmlformats.org/officeDocument/2006/relationships/image" Target="../media/image331.wmf"/><Relationship Id="rId9" Type="http://schemas.openxmlformats.org/officeDocument/2006/relationships/oleObject" Target="../embeddings/oleObject200.bin"/><Relationship Id="rId14" Type="http://schemas.openxmlformats.org/officeDocument/2006/relationships/image" Target="../media/image336.wmf"/></Relationships>
</file>

<file path=ppt/slides/_rels/slide434.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vmlDrawing" Target="../drawings/vmlDrawing129.vml"/><Relationship Id="rId4" Type="http://schemas.openxmlformats.org/officeDocument/2006/relationships/image" Target="../media/image337.emf"/></Relationships>
</file>

<file path=ppt/slides/_rels/slide435.xml.rels><?xml version="1.0" encoding="UTF-8" standalone="yes"?>
<Relationships xmlns="http://schemas.openxmlformats.org/package/2006/relationships"><Relationship Id="rId2" Type="http://schemas.openxmlformats.org/officeDocument/2006/relationships/image" Target="../media/image338.jpe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vmlDrawing" Target="../drawings/vmlDrawing130.vml"/><Relationship Id="rId4" Type="http://schemas.openxmlformats.org/officeDocument/2006/relationships/image" Target="../media/image339.emf"/></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131.vml"/><Relationship Id="rId4" Type="http://schemas.openxmlformats.org/officeDocument/2006/relationships/image" Target="../media/image340.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27.emf"/></Relationships>
</file>

<file path=ppt/slides/_rels/slide440.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vmlDrawing" Target="../drawings/vmlDrawing132.vml"/><Relationship Id="rId4" Type="http://schemas.openxmlformats.org/officeDocument/2006/relationships/image" Target="../media/image341.emf"/></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vmlDrawing" Target="../drawings/vmlDrawing133.vml"/><Relationship Id="rId4" Type="http://schemas.openxmlformats.org/officeDocument/2006/relationships/image" Target="../media/image342.emf"/></Relationships>
</file>

<file path=ppt/slides/_rels/slide445.xml.rels><?xml version="1.0" encoding="UTF-8" standalone="yes"?>
<Relationships xmlns="http://schemas.openxmlformats.org/package/2006/relationships"><Relationship Id="rId3" Type="http://schemas.openxmlformats.org/officeDocument/2006/relationships/oleObject" Target="../embeddings/oleObject208.bin"/><Relationship Id="rId2" Type="http://schemas.openxmlformats.org/officeDocument/2006/relationships/slideLayout" Target="../slideLayouts/slideLayout2.xml"/><Relationship Id="rId1" Type="http://schemas.openxmlformats.org/officeDocument/2006/relationships/vmlDrawing" Target="../drawings/vmlDrawing134.vml"/><Relationship Id="rId4" Type="http://schemas.openxmlformats.org/officeDocument/2006/relationships/image" Target="../media/image343.emf"/></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vmlDrawing" Target="../drawings/vmlDrawing135.vml"/><Relationship Id="rId4" Type="http://schemas.openxmlformats.org/officeDocument/2006/relationships/image" Target="../media/image344.emf"/></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28.emf"/></Relationships>
</file>

<file path=ppt/slides/_rels/slide450.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vmlDrawing" Target="../drawings/vmlDrawing136.vml"/><Relationship Id="rId4" Type="http://schemas.openxmlformats.org/officeDocument/2006/relationships/image" Target="../media/image345.emf"/></Relationships>
</file>

<file path=ppt/slides/_rels/slide451.xml.rels><?xml version="1.0" encoding="UTF-8" standalone="yes"?>
<Relationships xmlns="http://schemas.openxmlformats.org/package/2006/relationships"><Relationship Id="rId3" Type="http://schemas.openxmlformats.org/officeDocument/2006/relationships/oleObject" Target="../embeddings/oleObject211.bin"/><Relationship Id="rId2" Type="http://schemas.openxmlformats.org/officeDocument/2006/relationships/slideLayout" Target="../slideLayouts/slideLayout2.xml"/><Relationship Id="rId1" Type="http://schemas.openxmlformats.org/officeDocument/2006/relationships/vmlDrawing" Target="../drawings/vmlDrawing137.vml"/><Relationship Id="rId4" Type="http://schemas.openxmlformats.org/officeDocument/2006/relationships/image" Target="../media/image346.emf"/></Relationships>
</file>

<file path=ppt/slides/_rels/slide452.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vmlDrawing" Target="../drawings/vmlDrawing138.vml"/><Relationship Id="rId4" Type="http://schemas.openxmlformats.org/officeDocument/2006/relationships/image" Target="../media/image347.emf"/></Relationships>
</file>

<file path=ppt/slides/_rels/slide453.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2.xml"/><Relationship Id="rId1" Type="http://schemas.openxmlformats.org/officeDocument/2006/relationships/vmlDrawing" Target="../drawings/vmlDrawing139.vml"/><Relationship Id="rId4" Type="http://schemas.openxmlformats.org/officeDocument/2006/relationships/image" Target="../media/image348.emf"/></Relationships>
</file>

<file path=ppt/slides/_rels/slide454.xml.rels><?xml version="1.0" encoding="UTF-8" standalone="yes"?>
<Relationships xmlns="http://schemas.openxmlformats.org/package/2006/relationships"><Relationship Id="rId3" Type="http://schemas.openxmlformats.org/officeDocument/2006/relationships/oleObject" Target="../embeddings/oleObject214.bin"/><Relationship Id="rId2" Type="http://schemas.openxmlformats.org/officeDocument/2006/relationships/slideLayout" Target="../slideLayouts/slideLayout2.xml"/><Relationship Id="rId1" Type="http://schemas.openxmlformats.org/officeDocument/2006/relationships/vmlDrawing" Target="../drawings/vmlDrawing140.vml"/><Relationship Id="rId4" Type="http://schemas.openxmlformats.org/officeDocument/2006/relationships/image" Target="../media/image349.emf"/></Relationships>
</file>

<file path=ppt/slides/_rels/slide455.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vmlDrawing" Target="../drawings/vmlDrawing141.vml"/><Relationship Id="rId4" Type="http://schemas.openxmlformats.org/officeDocument/2006/relationships/image" Target="../media/image350.emf"/></Relationships>
</file>

<file path=ppt/slides/_rels/slide456.xml.rels><?xml version="1.0" encoding="UTF-8" standalone="yes"?>
<Relationships xmlns="http://schemas.openxmlformats.org/package/2006/relationships"><Relationship Id="rId3"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vmlDrawing" Target="../drawings/vmlDrawing142.vml"/><Relationship Id="rId4" Type="http://schemas.openxmlformats.org/officeDocument/2006/relationships/image" Target="../media/image351.emf"/></Relationships>
</file>

<file path=ppt/slides/_rels/slide457.xml.rels><?xml version="1.0" encoding="UTF-8" standalone="yes"?>
<Relationships xmlns="http://schemas.openxmlformats.org/package/2006/relationships"><Relationship Id="rId3" Type="http://schemas.openxmlformats.org/officeDocument/2006/relationships/oleObject" Target="../embeddings/oleObject217.bin"/><Relationship Id="rId2" Type="http://schemas.openxmlformats.org/officeDocument/2006/relationships/slideLayout" Target="../slideLayouts/slideLayout2.xml"/><Relationship Id="rId1" Type="http://schemas.openxmlformats.org/officeDocument/2006/relationships/vmlDrawing" Target="../drawings/vmlDrawing143.vml"/><Relationship Id="rId4" Type="http://schemas.openxmlformats.org/officeDocument/2006/relationships/image" Target="../media/image352.emf"/></Relationships>
</file>

<file path=ppt/slides/_rels/slide458.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vmlDrawing" Target="../drawings/vmlDrawing144.vml"/><Relationship Id="rId4" Type="http://schemas.openxmlformats.org/officeDocument/2006/relationships/image" Target="../media/image353.emf"/></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29.emf"/></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2.xml"/><Relationship Id="rId1" Type="http://schemas.openxmlformats.org/officeDocument/2006/relationships/vmlDrawing" Target="../drawings/vmlDrawing145.vml"/><Relationship Id="rId4" Type="http://schemas.openxmlformats.org/officeDocument/2006/relationships/image" Target="../media/image354.emf"/></Relationships>
</file>

<file path=ppt/slides/_rels/slide463.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146.vml"/><Relationship Id="rId4" Type="http://schemas.openxmlformats.org/officeDocument/2006/relationships/image" Target="../media/image355.emf"/></Relationships>
</file>

<file path=ppt/slides/_rels/slide464.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2.xml"/><Relationship Id="rId1" Type="http://schemas.openxmlformats.org/officeDocument/2006/relationships/vmlDrawing" Target="../drawings/vmlDrawing147.vml"/><Relationship Id="rId4" Type="http://schemas.openxmlformats.org/officeDocument/2006/relationships/image" Target="../media/image356.emf"/></Relationships>
</file>

<file path=ppt/slides/_rels/slide465.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vmlDrawing" Target="../drawings/vmlDrawing148.vml"/><Relationship Id="rId4" Type="http://schemas.openxmlformats.org/officeDocument/2006/relationships/image" Target="../media/image357.emf"/></Relationships>
</file>

<file path=ppt/slides/_rels/slide466.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2.xml"/><Relationship Id="rId1" Type="http://schemas.openxmlformats.org/officeDocument/2006/relationships/vmlDrawing" Target="../drawings/vmlDrawing149.vml"/><Relationship Id="rId4" Type="http://schemas.openxmlformats.org/officeDocument/2006/relationships/image" Target="../media/image358.emf"/></Relationships>
</file>

<file path=ppt/slides/_rels/slide46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Layout" Target="../slideLayouts/slideLayout2.xml"/><Relationship Id="rId1" Type="http://schemas.openxmlformats.org/officeDocument/2006/relationships/vmlDrawing" Target="../drawings/vmlDrawing150.vml"/><Relationship Id="rId4" Type="http://schemas.openxmlformats.org/officeDocument/2006/relationships/image" Target="../media/image359.emf"/></Relationships>
</file>

<file path=ppt/slides/_rels/slide468.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Layout" Target="../slideLayouts/slideLayout2.xml"/><Relationship Id="rId1" Type="http://schemas.openxmlformats.org/officeDocument/2006/relationships/vmlDrawing" Target="../drawings/vmlDrawing151.vml"/><Relationship Id="rId4" Type="http://schemas.openxmlformats.org/officeDocument/2006/relationships/image" Target="../media/image360.emf"/></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3" Type="http://schemas.openxmlformats.org/officeDocument/2006/relationships/oleObject" Target="../embeddings/oleObject226.bin"/><Relationship Id="rId2" Type="http://schemas.openxmlformats.org/officeDocument/2006/relationships/slideLayout" Target="../slideLayouts/slideLayout2.xml"/><Relationship Id="rId1" Type="http://schemas.openxmlformats.org/officeDocument/2006/relationships/vmlDrawing" Target="../drawings/vmlDrawing152.vml"/><Relationship Id="rId4" Type="http://schemas.openxmlformats.org/officeDocument/2006/relationships/image" Target="../media/image361.emf"/></Relationships>
</file>

<file path=ppt/slides/_rels/slide471.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2.xml"/><Relationship Id="rId1" Type="http://schemas.openxmlformats.org/officeDocument/2006/relationships/vmlDrawing" Target="../drawings/vmlDrawing153.vml"/><Relationship Id="rId4" Type="http://schemas.openxmlformats.org/officeDocument/2006/relationships/image" Target="../media/image362.emf"/></Relationships>
</file>

<file path=ppt/slides/_rels/slide472.xml.rels><?xml version="1.0" encoding="UTF-8" standalone="yes"?>
<Relationships xmlns="http://schemas.openxmlformats.org/package/2006/relationships"><Relationship Id="rId3" Type="http://schemas.openxmlformats.org/officeDocument/2006/relationships/oleObject" Target="../embeddings/oleObject228.bin"/><Relationship Id="rId2" Type="http://schemas.openxmlformats.org/officeDocument/2006/relationships/slideLayout" Target="../slideLayouts/slideLayout2.xml"/><Relationship Id="rId1" Type="http://schemas.openxmlformats.org/officeDocument/2006/relationships/vmlDrawing" Target="../drawings/vmlDrawing154.vml"/><Relationship Id="rId4" Type="http://schemas.openxmlformats.org/officeDocument/2006/relationships/image" Target="../media/image363.emf"/></Relationships>
</file>

<file path=ppt/slides/_rels/slide473.xml.rels><?xml version="1.0" encoding="UTF-8" standalone="yes"?>
<Relationships xmlns="http://schemas.openxmlformats.org/package/2006/relationships"><Relationship Id="rId3" Type="http://schemas.openxmlformats.org/officeDocument/2006/relationships/oleObject" Target="../embeddings/oleObject229.bin"/><Relationship Id="rId2" Type="http://schemas.openxmlformats.org/officeDocument/2006/relationships/slideLayout" Target="../slideLayouts/slideLayout2.xml"/><Relationship Id="rId1" Type="http://schemas.openxmlformats.org/officeDocument/2006/relationships/vmlDrawing" Target="../drawings/vmlDrawing155.vml"/><Relationship Id="rId4" Type="http://schemas.openxmlformats.org/officeDocument/2006/relationships/image" Target="../media/image364.emf"/></Relationships>
</file>

<file path=ppt/slides/_rels/slide474.xml.rels><?xml version="1.0" encoding="UTF-8" standalone="yes"?>
<Relationships xmlns="http://schemas.openxmlformats.org/package/2006/relationships"><Relationship Id="rId3" Type="http://schemas.openxmlformats.org/officeDocument/2006/relationships/oleObject" Target="../embeddings/oleObject230.bin"/><Relationship Id="rId2" Type="http://schemas.openxmlformats.org/officeDocument/2006/relationships/slideLayout" Target="../slideLayouts/slideLayout2.xml"/><Relationship Id="rId1" Type="http://schemas.openxmlformats.org/officeDocument/2006/relationships/vmlDrawing" Target="../drawings/vmlDrawing156.vml"/><Relationship Id="rId4" Type="http://schemas.openxmlformats.org/officeDocument/2006/relationships/image" Target="../media/image365.emf"/></Relationships>
</file>

<file path=ppt/slides/_rels/slide475.xml.rels><?xml version="1.0" encoding="UTF-8" standalone="yes"?>
<Relationships xmlns="http://schemas.openxmlformats.org/package/2006/relationships"><Relationship Id="rId3" Type="http://schemas.openxmlformats.org/officeDocument/2006/relationships/oleObject" Target="../embeddings/oleObject231.bin"/><Relationship Id="rId2" Type="http://schemas.openxmlformats.org/officeDocument/2006/relationships/slideLayout" Target="../slideLayouts/slideLayout2.xml"/><Relationship Id="rId1" Type="http://schemas.openxmlformats.org/officeDocument/2006/relationships/vmlDrawing" Target="../drawings/vmlDrawing157.vml"/><Relationship Id="rId4" Type="http://schemas.openxmlformats.org/officeDocument/2006/relationships/image" Target="../media/image366.emf"/></Relationships>
</file>

<file path=ppt/slides/_rels/slide476.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2.xml"/><Relationship Id="rId1" Type="http://schemas.openxmlformats.org/officeDocument/2006/relationships/vmlDrawing" Target="../drawings/vmlDrawing158.vml"/><Relationship Id="rId4" Type="http://schemas.openxmlformats.org/officeDocument/2006/relationships/image" Target="../media/image367.emf"/></Relationships>
</file>

<file path=ppt/slides/_rels/slide477.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2.xml"/><Relationship Id="rId1" Type="http://schemas.openxmlformats.org/officeDocument/2006/relationships/vmlDrawing" Target="../drawings/vmlDrawing159.vml"/><Relationship Id="rId4" Type="http://schemas.openxmlformats.org/officeDocument/2006/relationships/image" Target="../media/image368.emf"/></Relationships>
</file>

<file path=ppt/slides/_rels/slide478.xml.rels><?xml version="1.0" encoding="UTF-8" standalone="yes"?>
<Relationships xmlns="http://schemas.openxmlformats.org/package/2006/relationships"><Relationship Id="rId3" Type="http://schemas.openxmlformats.org/officeDocument/2006/relationships/oleObject" Target="../embeddings/oleObject234.bin"/><Relationship Id="rId2" Type="http://schemas.openxmlformats.org/officeDocument/2006/relationships/slideLayout" Target="../slideLayouts/slideLayout2.xml"/><Relationship Id="rId1" Type="http://schemas.openxmlformats.org/officeDocument/2006/relationships/vmlDrawing" Target="../drawings/vmlDrawing160.vml"/><Relationship Id="rId4" Type="http://schemas.openxmlformats.org/officeDocument/2006/relationships/image" Target="../media/image369.emf"/></Relationships>
</file>

<file path=ppt/slides/_rels/slide479.xml.rels><?xml version="1.0" encoding="UTF-8" standalone="yes"?>
<Relationships xmlns="http://schemas.openxmlformats.org/package/2006/relationships"><Relationship Id="rId3" Type="http://schemas.openxmlformats.org/officeDocument/2006/relationships/oleObject" Target="../embeddings/oleObject235.bin"/><Relationship Id="rId2" Type="http://schemas.openxmlformats.org/officeDocument/2006/relationships/slideLayout" Target="../slideLayouts/slideLayout2.xml"/><Relationship Id="rId1" Type="http://schemas.openxmlformats.org/officeDocument/2006/relationships/vmlDrawing" Target="../drawings/vmlDrawing161.vml"/><Relationship Id="rId4" Type="http://schemas.openxmlformats.org/officeDocument/2006/relationships/image" Target="../media/image37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0.xml.rels><?xml version="1.0" encoding="UTF-8" standalone="yes"?>
<Relationships xmlns="http://schemas.openxmlformats.org/package/2006/relationships"><Relationship Id="rId3" Type="http://schemas.openxmlformats.org/officeDocument/2006/relationships/oleObject" Target="../embeddings/oleObject236.bin"/><Relationship Id="rId2" Type="http://schemas.openxmlformats.org/officeDocument/2006/relationships/slideLayout" Target="../slideLayouts/slideLayout2.xml"/><Relationship Id="rId1" Type="http://schemas.openxmlformats.org/officeDocument/2006/relationships/vmlDrawing" Target="../drawings/vmlDrawing162.vml"/><Relationship Id="rId4" Type="http://schemas.openxmlformats.org/officeDocument/2006/relationships/image" Target="../media/image371.emf"/></Relationships>
</file>

<file path=ppt/slides/_rels/slide481.xml.rels><?xml version="1.0" encoding="UTF-8" standalone="yes"?>
<Relationships xmlns="http://schemas.openxmlformats.org/package/2006/relationships"><Relationship Id="rId3" Type="http://schemas.openxmlformats.org/officeDocument/2006/relationships/oleObject" Target="../embeddings/oleObject237.bin"/><Relationship Id="rId2" Type="http://schemas.openxmlformats.org/officeDocument/2006/relationships/slideLayout" Target="../slideLayouts/slideLayout2.xml"/><Relationship Id="rId1" Type="http://schemas.openxmlformats.org/officeDocument/2006/relationships/vmlDrawing" Target="../drawings/vmlDrawing163.vml"/><Relationship Id="rId4" Type="http://schemas.openxmlformats.org/officeDocument/2006/relationships/image" Target="../media/image372.emf"/></Relationships>
</file>

<file path=ppt/slides/_rels/slide482.xml.rels><?xml version="1.0" encoding="UTF-8" standalone="yes"?>
<Relationships xmlns="http://schemas.openxmlformats.org/package/2006/relationships"><Relationship Id="rId3" Type="http://schemas.openxmlformats.org/officeDocument/2006/relationships/oleObject" Target="../embeddings/oleObject238.bin"/><Relationship Id="rId2" Type="http://schemas.openxmlformats.org/officeDocument/2006/relationships/slideLayout" Target="../slideLayouts/slideLayout2.xml"/><Relationship Id="rId1" Type="http://schemas.openxmlformats.org/officeDocument/2006/relationships/vmlDrawing" Target="../drawings/vmlDrawing164.vml"/><Relationship Id="rId4" Type="http://schemas.openxmlformats.org/officeDocument/2006/relationships/image" Target="../media/image373.emf"/></Relationships>
</file>

<file path=ppt/slides/_rels/slide483.xml.rels><?xml version="1.0" encoding="UTF-8" standalone="yes"?>
<Relationships xmlns="http://schemas.openxmlformats.org/package/2006/relationships"><Relationship Id="rId3" Type="http://schemas.openxmlformats.org/officeDocument/2006/relationships/oleObject" Target="../embeddings/oleObject239.bin"/><Relationship Id="rId2" Type="http://schemas.openxmlformats.org/officeDocument/2006/relationships/slideLayout" Target="../slideLayouts/slideLayout2.xml"/><Relationship Id="rId1" Type="http://schemas.openxmlformats.org/officeDocument/2006/relationships/vmlDrawing" Target="../drawings/vmlDrawing165.vml"/><Relationship Id="rId4" Type="http://schemas.openxmlformats.org/officeDocument/2006/relationships/image" Target="../media/image374.emf"/></Relationships>
</file>

<file path=ppt/slides/_rels/slide484.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166.vml"/><Relationship Id="rId4" Type="http://schemas.openxmlformats.org/officeDocument/2006/relationships/image" Target="../media/image375.emf"/></Relationships>
</file>

<file path=ppt/slides/_rels/slide485.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Layout" Target="../slideLayouts/slideLayout2.xml"/><Relationship Id="rId1" Type="http://schemas.openxmlformats.org/officeDocument/2006/relationships/vmlDrawing" Target="../drawings/vmlDrawing167.vml"/><Relationship Id="rId4" Type="http://schemas.openxmlformats.org/officeDocument/2006/relationships/image" Target="../media/image377.emf"/></Relationships>
</file>

<file path=ppt/slides/_rels/slide486.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Layout" Target="../slideLayouts/slideLayout2.xml"/><Relationship Id="rId1" Type="http://schemas.openxmlformats.org/officeDocument/2006/relationships/vmlDrawing" Target="../drawings/vmlDrawing168.vml"/><Relationship Id="rId4" Type="http://schemas.openxmlformats.org/officeDocument/2006/relationships/image" Target="../media/image378.emf"/></Relationships>
</file>

<file path=ppt/slides/_rels/slide487.xml.rels><?xml version="1.0" encoding="UTF-8" standalone="yes"?>
<Relationships xmlns="http://schemas.openxmlformats.org/package/2006/relationships"><Relationship Id="rId3" Type="http://schemas.openxmlformats.org/officeDocument/2006/relationships/oleObject" Target="../embeddings/oleObject243.bin"/><Relationship Id="rId2" Type="http://schemas.openxmlformats.org/officeDocument/2006/relationships/slideLayout" Target="../slideLayouts/slideLayout2.xml"/><Relationship Id="rId1" Type="http://schemas.openxmlformats.org/officeDocument/2006/relationships/vmlDrawing" Target="../drawings/vmlDrawing169.vml"/><Relationship Id="rId4" Type="http://schemas.openxmlformats.org/officeDocument/2006/relationships/image" Target="../media/image379.emf"/></Relationships>
</file>

<file path=ppt/slides/_rels/slide488.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slideLayout" Target="../slideLayouts/slideLayout2.xml"/><Relationship Id="rId1" Type="http://schemas.openxmlformats.org/officeDocument/2006/relationships/vmlDrawing" Target="../drawings/vmlDrawing170.vml"/><Relationship Id="rId4" Type="http://schemas.openxmlformats.org/officeDocument/2006/relationships/image" Target="../media/image380.emf"/></Relationships>
</file>

<file path=ppt/slides/_rels/slide489.xml.rels><?xml version="1.0" encoding="UTF-8" standalone="yes"?>
<Relationships xmlns="http://schemas.openxmlformats.org/package/2006/relationships"><Relationship Id="rId3" Type="http://schemas.openxmlformats.org/officeDocument/2006/relationships/oleObject" Target="../embeddings/oleObject245.bin"/><Relationship Id="rId2" Type="http://schemas.openxmlformats.org/officeDocument/2006/relationships/slideLayout" Target="../slideLayouts/slideLayout2.xml"/><Relationship Id="rId1" Type="http://schemas.openxmlformats.org/officeDocument/2006/relationships/vmlDrawing" Target="../drawings/vmlDrawing171.vml"/><Relationship Id="rId4" Type="http://schemas.openxmlformats.org/officeDocument/2006/relationships/image" Target="../media/image38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30.wmf"/></Relationships>
</file>

<file path=ppt/slides/_rels/slide490.xml.rels><?xml version="1.0" encoding="UTF-8" standalone="yes"?>
<Relationships xmlns="http://schemas.openxmlformats.org/package/2006/relationships"><Relationship Id="rId3" Type="http://schemas.openxmlformats.org/officeDocument/2006/relationships/oleObject" Target="../embeddings/oleObject246.bin"/><Relationship Id="rId2" Type="http://schemas.openxmlformats.org/officeDocument/2006/relationships/slideLayout" Target="../slideLayouts/slideLayout2.xml"/><Relationship Id="rId1" Type="http://schemas.openxmlformats.org/officeDocument/2006/relationships/vmlDrawing" Target="../drawings/vmlDrawing172.vml"/><Relationship Id="rId4" Type="http://schemas.openxmlformats.org/officeDocument/2006/relationships/image" Target="../media/image382.emf"/></Relationships>
</file>

<file path=ppt/slides/_rels/slide491.xml.rels><?xml version="1.0" encoding="UTF-8" standalone="yes"?>
<Relationships xmlns="http://schemas.openxmlformats.org/package/2006/relationships"><Relationship Id="rId3" Type="http://schemas.openxmlformats.org/officeDocument/2006/relationships/oleObject" Target="../embeddings/oleObject247.bin"/><Relationship Id="rId2" Type="http://schemas.openxmlformats.org/officeDocument/2006/relationships/slideLayout" Target="../slideLayouts/slideLayout2.xml"/><Relationship Id="rId1" Type="http://schemas.openxmlformats.org/officeDocument/2006/relationships/vmlDrawing" Target="../drawings/vmlDrawing173.vml"/><Relationship Id="rId4" Type="http://schemas.openxmlformats.org/officeDocument/2006/relationships/image" Target="../media/image383.emf"/></Relationships>
</file>

<file path=ppt/slides/_rels/slide492.xml.rels><?xml version="1.0" encoding="UTF-8" standalone="yes"?>
<Relationships xmlns="http://schemas.openxmlformats.org/package/2006/relationships"><Relationship Id="rId3" Type="http://schemas.openxmlformats.org/officeDocument/2006/relationships/oleObject" Target="../embeddings/oleObject248.bin"/><Relationship Id="rId2" Type="http://schemas.openxmlformats.org/officeDocument/2006/relationships/slideLayout" Target="../slideLayouts/slideLayout2.xml"/><Relationship Id="rId1" Type="http://schemas.openxmlformats.org/officeDocument/2006/relationships/vmlDrawing" Target="../drawings/vmlDrawing174.vml"/><Relationship Id="rId4" Type="http://schemas.openxmlformats.org/officeDocument/2006/relationships/image" Target="../media/image384.emf"/></Relationships>
</file>

<file path=ppt/slides/_rels/slide493.xml.rels><?xml version="1.0" encoding="UTF-8" standalone="yes"?>
<Relationships xmlns="http://schemas.openxmlformats.org/package/2006/relationships"><Relationship Id="rId3" Type="http://schemas.openxmlformats.org/officeDocument/2006/relationships/oleObject" Target="../embeddings/oleObject249.bin"/><Relationship Id="rId2" Type="http://schemas.openxmlformats.org/officeDocument/2006/relationships/slideLayout" Target="../slideLayouts/slideLayout2.xml"/><Relationship Id="rId1" Type="http://schemas.openxmlformats.org/officeDocument/2006/relationships/vmlDrawing" Target="../drawings/vmlDrawing175.vml"/><Relationship Id="rId4" Type="http://schemas.openxmlformats.org/officeDocument/2006/relationships/image" Target="../media/image385.emf"/></Relationships>
</file>

<file path=ppt/slides/_rels/slide494.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Layout" Target="../slideLayouts/slideLayout2.xml"/><Relationship Id="rId1" Type="http://schemas.openxmlformats.org/officeDocument/2006/relationships/vmlDrawing" Target="../drawings/vmlDrawing176.vml"/><Relationship Id="rId4" Type="http://schemas.openxmlformats.org/officeDocument/2006/relationships/image" Target="../media/image386.emf"/></Relationships>
</file>

<file path=ppt/slides/_rels/slide495.xml.rels><?xml version="1.0" encoding="UTF-8" standalone="yes"?>
<Relationships xmlns="http://schemas.openxmlformats.org/package/2006/relationships"><Relationship Id="rId3" Type="http://schemas.openxmlformats.org/officeDocument/2006/relationships/oleObject" Target="../embeddings/oleObject251.bin"/><Relationship Id="rId2" Type="http://schemas.openxmlformats.org/officeDocument/2006/relationships/slideLayout" Target="../slideLayouts/slideLayout2.xml"/><Relationship Id="rId1" Type="http://schemas.openxmlformats.org/officeDocument/2006/relationships/vmlDrawing" Target="../drawings/vmlDrawing177.vml"/><Relationship Id="rId4" Type="http://schemas.openxmlformats.org/officeDocument/2006/relationships/image" Target="../media/image387.emf"/></Relationships>
</file>

<file path=ppt/slides/_rels/slide496.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Layout" Target="../slideLayouts/slideLayout2.xml"/><Relationship Id="rId1" Type="http://schemas.openxmlformats.org/officeDocument/2006/relationships/vmlDrawing" Target="../drawings/vmlDrawing178.vml"/><Relationship Id="rId4" Type="http://schemas.openxmlformats.org/officeDocument/2006/relationships/image" Target="../media/image388.emf"/></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9.xml.rels><?xml version="1.0" encoding="UTF-8" standalone="yes"?>
<Relationships xmlns="http://schemas.openxmlformats.org/package/2006/relationships"><Relationship Id="rId3" Type="http://schemas.openxmlformats.org/officeDocument/2006/relationships/oleObject" Target="../embeddings/oleObject253.bin"/><Relationship Id="rId2" Type="http://schemas.openxmlformats.org/officeDocument/2006/relationships/slideLayout" Target="../slideLayouts/slideLayout2.xml"/><Relationship Id="rId1" Type="http://schemas.openxmlformats.org/officeDocument/2006/relationships/vmlDrawing" Target="../drawings/vmlDrawing179.vml"/><Relationship Id="rId4" Type="http://schemas.openxmlformats.org/officeDocument/2006/relationships/image" Target="../media/image389.wmf"/></Relationships>
</file>

<file path=ppt/slides/_rels/slide5.xml.rels><?xml version="1.0" encoding="UTF-8" standalone="yes"?>
<Relationships xmlns="http://schemas.openxmlformats.org/package/2006/relationships"><Relationship Id="rId2" Type="http://schemas.openxmlformats.org/officeDocument/2006/relationships/hyperlink" Target="mailto:Gustavo.mirapalheta@gmail.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8" Type="http://schemas.openxmlformats.org/officeDocument/2006/relationships/image" Target="../media/image392.wmf"/><Relationship Id="rId3" Type="http://schemas.openxmlformats.org/officeDocument/2006/relationships/oleObject" Target="../embeddings/oleObject254.bin"/><Relationship Id="rId7" Type="http://schemas.openxmlformats.org/officeDocument/2006/relationships/oleObject" Target="../embeddings/oleObject256.bin"/><Relationship Id="rId2" Type="http://schemas.openxmlformats.org/officeDocument/2006/relationships/slideLayout" Target="../slideLayouts/slideLayout2.xml"/><Relationship Id="rId1" Type="http://schemas.openxmlformats.org/officeDocument/2006/relationships/vmlDrawing" Target="../drawings/vmlDrawing180.vml"/><Relationship Id="rId6" Type="http://schemas.openxmlformats.org/officeDocument/2006/relationships/image" Target="../media/image391.wmf"/><Relationship Id="rId5" Type="http://schemas.openxmlformats.org/officeDocument/2006/relationships/oleObject" Target="../embeddings/oleObject255.bin"/><Relationship Id="rId10" Type="http://schemas.openxmlformats.org/officeDocument/2006/relationships/image" Target="../media/image393.wmf"/><Relationship Id="rId4" Type="http://schemas.openxmlformats.org/officeDocument/2006/relationships/image" Target="../media/image390.wmf"/><Relationship Id="rId9" Type="http://schemas.openxmlformats.org/officeDocument/2006/relationships/oleObject" Target="../embeddings/oleObject257.bin"/></Relationships>
</file>

<file path=ppt/slides/_rels/slide501.xml.rels><?xml version="1.0" encoding="UTF-8" standalone="yes"?>
<Relationships xmlns="http://schemas.openxmlformats.org/package/2006/relationships"><Relationship Id="rId8" Type="http://schemas.openxmlformats.org/officeDocument/2006/relationships/image" Target="../media/image396.wmf"/><Relationship Id="rId13" Type="http://schemas.openxmlformats.org/officeDocument/2006/relationships/oleObject" Target="../embeddings/oleObject263.bin"/><Relationship Id="rId3" Type="http://schemas.openxmlformats.org/officeDocument/2006/relationships/oleObject" Target="../embeddings/oleObject258.bin"/><Relationship Id="rId7" Type="http://schemas.openxmlformats.org/officeDocument/2006/relationships/oleObject" Target="../embeddings/oleObject260.bin"/><Relationship Id="rId12" Type="http://schemas.openxmlformats.org/officeDocument/2006/relationships/image" Target="../media/image398.wmf"/><Relationship Id="rId2" Type="http://schemas.openxmlformats.org/officeDocument/2006/relationships/slideLayout" Target="../slideLayouts/slideLayout2.xml"/><Relationship Id="rId1" Type="http://schemas.openxmlformats.org/officeDocument/2006/relationships/vmlDrawing" Target="../drawings/vmlDrawing181.vml"/><Relationship Id="rId6" Type="http://schemas.openxmlformats.org/officeDocument/2006/relationships/image" Target="../media/image395.wmf"/><Relationship Id="rId11" Type="http://schemas.openxmlformats.org/officeDocument/2006/relationships/oleObject" Target="../embeddings/oleObject262.bin"/><Relationship Id="rId5" Type="http://schemas.openxmlformats.org/officeDocument/2006/relationships/oleObject" Target="../embeddings/oleObject259.bin"/><Relationship Id="rId10" Type="http://schemas.openxmlformats.org/officeDocument/2006/relationships/image" Target="../media/image397.wmf"/><Relationship Id="rId4" Type="http://schemas.openxmlformats.org/officeDocument/2006/relationships/image" Target="../media/image394.wmf"/><Relationship Id="rId9" Type="http://schemas.openxmlformats.org/officeDocument/2006/relationships/oleObject" Target="../embeddings/oleObject261.bin"/><Relationship Id="rId14" Type="http://schemas.openxmlformats.org/officeDocument/2006/relationships/image" Target="../media/image399.wmf"/></Relationships>
</file>

<file path=ppt/slides/_rels/slide502.xml.rels><?xml version="1.0" encoding="UTF-8" standalone="yes"?>
<Relationships xmlns="http://schemas.openxmlformats.org/package/2006/relationships"><Relationship Id="rId8" Type="http://schemas.openxmlformats.org/officeDocument/2006/relationships/image" Target="../media/image401.wmf"/><Relationship Id="rId3" Type="http://schemas.openxmlformats.org/officeDocument/2006/relationships/oleObject" Target="../embeddings/oleObject264.bin"/><Relationship Id="rId7" Type="http://schemas.openxmlformats.org/officeDocument/2006/relationships/oleObject" Target="../embeddings/oleObject266.bin"/><Relationship Id="rId2" Type="http://schemas.openxmlformats.org/officeDocument/2006/relationships/slideLayout" Target="../slideLayouts/slideLayout2.xml"/><Relationship Id="rId1" Type="http://schemas.openxmlformats.org/officeDocument/2006/relationships/vmlDrawing" Target="../drawings/vmlDrawing182.vml"/><Relationship Id="rId6" Type="http://schemas.openxmlformats.org/officeDocument/2006/relationships/image" Target="../media/image400.wmf"/><Relationship Id="rId5" Type="http://schemas.openxmlformats.org/officeDocument/2006/relationships/oleObject" Target="../embeddings/oleObject265.bin"/><Relationship Id="rId4" Type="http://schemas.openxmlformats.org/officeDocument/2006/relationships/image" Target="../media/image399.wmf"/></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oleObject" Target="../embeddings/oleObject267.bin"/><Relationship Id="rId2" Type="http://schemas.openxmlformats.org/officeDocument/2006/relationships/slideLayout" Target="../slideLayouts/slideLayout2.xml"/><Relationship Id="rId1" Type="http://schemas.openxmlformats.org/officeDocument/2006/relationships/vmlDrawing" Target="../drawings/vmlDrawing183.vml"/><Relationship Id="rId4" Type="http://schemas.openxmlformats.org/officeDocument/2006/relationships/image" Target="../media/image402.emf"/></Relationships>
</file>

<file path=ppt/slides/_rels/slide505.xml.rels><?xml version="1.0" encoding="UTF-8" standalone="yes"?>
<Relationships xmlns="http://schemas.openxmlformats.org/package/2006/relationships"><Relationship Id="rId3" Type="http://schemas.openxmlformats.org/officeDocument/2006/relationships/oleObject" Target="../embeddings/oleObject268.bin"/><Relationship Id="rId2" Type="http://schemas.openxmlformats.org/officeDocument/2006/relationships/slideLayout" Target="../slideLayouts/slideLayout2.xml"/><Relationship Id="rId1" Type="http://schemas.openxmlformats.org/officeDocument/2006/relationships/vmlDrawing" Target="../drawings/vmlDrawing184.vml"/><Relationship Id="rId4" Type="http://schemas.openxmlformats.org/officeDocument/2006/relationships/image" Target="../media/image403.emf"/></Relationships>
</file>

<file path=ppt/slides/_rels/slide506.xml.rels><?xml version="1.0" encoding="UTF-8" standalone="yes"?>
<Relationships xmlns="http://schemas.openxmlformats.org/package/2006/relationships"><Relationship Id="rId3" Type="http://schemas.openxmlformats.org/officeDocument/2006/relationships/oleObject" Target="../embeddings/oleObject269.bin"/><Relationship Id="rId2" Type="http://schemas.openxmlformats.org/officeDocument/2006/relationships/slideLayout" Target="../slideLayouts/slideLayout2.xml"/><Relationship Id="rId1" Type="http://schemas.openxmlformats.org/officeDocument/2006/relationships/vmlDrawing" Target="../drawings/vmlDrawing185.vml"/><Relationship Id="rId4" Type="http://schemas.openxmlformats.org/officeDocument/2006/relationships/image" Target="../media/image404.emf"/></Relationships>
</file>

<file path=ppt/slides/_rels/slide507.xml.rels><?xml version="1.0" encoding="UTF-8" standalone="yes"?>
<Relationships xmlns="http://schemas.openxmlformats.org/package/2006/relationships"><Relationship Id="rId3" Type="http://schemas.openxmlformats.org/officeDocument/2006/relationships/oleObject" Target="../embeddings/oleObject270.bin"/><Relationship Id="rId2" Type="http://schemas.openxmlformats.org/officeDocument/2006/relationships/slideLayout" Target="../slideLayouts/slideLayout2.xml"/><Relationship Id="rId1" Type="http://schemas.openxmlformats.org/officeDocument/2006/relationships/vmlDrawing" Target="../drawings/vmlDrawing186.vml"/><Relationship Id="rId4" Type="http://schemas.openxmlformats.org/officeDocument/2006/relationships/image" Target="../media/image405.emf"/></Relationships>
</file>

<file path=ppt/slides/_rels/slide508.xml.rels><?xml version="1.0" encoding="UTF-8" standalone="yes"?>
<Relationships xmlns="http://schemas.openxmlformats.org/package/2006/relationships"><Relationship Id="rId3" Type="http://schemas.openxmlformats.org/officeDocument/2006/relationships/oleObject" Target="../embeddings/oleObject271.bin"/><Relationship Id="rId2" Type="http://schemas.openxmlformats.org/officeDocument/2006/relationships/slideLayout" Target="../slideLayouts/slideLayout2.xml"/><Relationship Id="rId1" Type="http://schemas.openxmlformats.org/officeDocument/2006/relationships/vmlDrawing" Target="../drawings/vmlDrawing187.vml"/><Relationship Id="rId4" Type="http://schemas.openxmlformats.org/officeDocument/2006/relationships/image" Target="../media/image406.emf"/></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31.emf"/></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1.xml.rels><?xml version="1.0" encoding="UTF-8" standalone="yes"?>
<Relationships xmlns="http://schemas.openxmlformats.org/package/2006/relationships"><Relationship Id="rId3" Type="http://schemas.openxmlformats.org/officeDocument/2006/relationships/oleObject" Target="../embeddings/oleObject272.bin"/><Relationship Id="rId2" Type="http://schemas.openxmlformats.org/officeDocument/2006/relationships/slideLayout" Target="../slideLayouts/slideLayout2.xml"/><Relationship Id="rId1" Type="http://schemas.openxmlformats.org/officeDocument/2006/relationships/vmlDrawing" Target="../drawings/vmlDrawing188.vml"/><Relationship Id="rId4" Type="http://schemas.openxmlformats.org/officeDocument/2006/relationships/image" Target="../media/image407.wmf"/></Relationships>
</file>

<file path=ppt/slides/_rels/slide512.xml.rels><?xml version="1.0" encoding="UTF-8" standalone="yes"?>
<Relationships xmlns="http://schemas.openxmlformats.org/package/2006/relationships"><Relationship Id="rId8" Type="http://schemas.openxmlformats.org/officeDocument/2006/relationships/image" Target="../media/image410.wmf"/><Relationship Id="rId3" Type="http://schemas.openxmlformats.org/officeDocument/2006/relationships/oleObject" Target="../embeddings/oleObject273.bin"/><Relationship Id="rId7" Type="http://schemas.openxmlformats.org/officeDocument/2006/relationships/oleObject" Target="../embeddings/oleObject275.bin"/><Relationship Id="rId2" Type="http://schemas.openxmlformats.org/officeDocument/2006/relationships/slideLayout" Target="../slideLayouts/slideLayout2.xml"/><Relationship Id="rId1" Type="http://schemas.openxmlformats.org/officeDocument/2006/relationships/vmlDrawing" Target="../drawings/vmlDrawing189.vml"/><Relationship Id="rId6" Type="http://schemas.openxmlformats.org/officeDocument/2006/relationships/image" Target="../media/image409.wmf"/><Relationship Id="rId5" Type="http://schemas.openxmlformats.org/officeDocument/2006/relationships/oleObject" Target="../embeddings/oleObject274.bin"/><Relationship Id="rId10" Type="http://schemas.openxmlformats.org/officeDocument/2006/relationships/image" Target="../media/image411.wmf"/><Relationship Id="rId4" Type="http://schemas.openxmlformats.org/officeDocument/2006/relationships/image" Target="../media/image408.wmf"/><Relationship Id="rId9" Type="http://schemas.openxmlformats.org/officeDocument/2006/relationships/oleObject" Target="../embeddings/oleObject276.bin"/></Relationships>
</file>

<file path=ppt/slides/_rels/slide513.xml.rels><?xml version="1.0" encoding="UTF-8" standalone="yes"?>
<Relationships xmlns="http://schemas.openxmlformats.org/package/2006/relationships"><Relationship Id="rId2" Type="http://schemas.openxmlformats.org/officeDocument/2006/relationships/image" Target="../media/image2990.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oleObject" Target="../embeddings/oleObject277.bin"/><Relationship Id="rId2" Type="http://schemas.openxmlformats.org/officeDocument/2006/relationships/slideLayout" Target="../slideLayouts/slideLayout2.xml"/><Relationship Id="rId1" Type="http://schemas.openxmlformats.org/officeDocument/2006/relationships/vmlDrawing" Target="../drawings/vmlDrawing190.vml"/><Relationship Id="rId4" Type="http://schemas.openxmlformats.org/officeDocument/2006/relationships/image" Target="../media/image412.emf"/></Relationships>
</file>

<file path=ppt/slides/_rels/slide516.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32.emf"/></Relationships>
</file>

<file path=ppt/slides/_rels/slide520.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8" Type="http://schemas.openxmlformats.org/officeDocument/2006/relationships/image" Target="../media/image423.wmf"/><Relationship Id="rId3" Type="http://schemas.openxmlformats.org/officeDocument/2006/relationships/oleObject" Target="../embeddings/oleObject278.bin"/><Relationship Id="rId7" Type="http://schemas.openxmlformats.org/officeDocument/2006/relationships/oleObject" Target="../embeddings/oleObject280.bin"/><Relationship Id="rId2" Type="http://schemas.openxmlformats.org/officeDocument/2006/relationships/slideLayout" Target="../slideLayouts/slideLayout2.xml"/><Relationship Id="rId1" Type="http://schemas.openxmlformats.org/officeDocument/2006/relationships/vmlDrawing" Target="../drawings/vmlDrawing191.vml"/><Relationship Id="rId6" Type="http://schemas.openxmlformats.org/officeDocument/2006/relationships/image" Target="../media/image422.wmf"/><Relationship Id="rId5" Type="http://schemas.openxmlformats.org/officeDocument/2006/relationships/oleObject" Target="../embeddings/oleObject279.bin"/><Relationship Id="rId4" Type="http://schemas.openxmlformats.org/officeDocument/2006/relationships/image" Target="../media/image421.wmf"/></Relationships>
</file>

<file path=ppt/slides/_rels/slide526.xml.rels><?xml version="1.0" encoding="UTF-8" standalone="yes"?>
<Relationships xmlns="http://schemas.openxmlformats.org/package/2006/relationships"><Relationship Id="rId8" Type="http://schemas.openxmlformats.org/officeDocument/2006/relationships/image" Target="../media/image426.wmf"/><Relationship Id="rId3" Type="http://schemas.openxmlformats.org/officeDocument/2006/relationships/oleObject" Target="../embeddings/oleObject281.bin"/><Relationship Id="rId7" Type="http://schemas.openxmlformats.org/officeDocument/2006/relationships/oleObject" Target="../embeddings/oleObject283.bin"/><Relationship Id="rId12" Type="http://schemas.openxmlformats.org/officeDocument/2006/relationships/image" Target="../media/image428.wmf"/><Relationship Id="rId2" Type="http://schemas.openxmlformats.org/officeDocument/2006/relationships/slideLayout" Target="../slideLayouts/slideLayout2.xml"/><Relationship Id="rId1" Type="http://schemas.openxmlformats.org/officeDocument/2006/relationships/vmlDrawing" Target="../drawings/vmlDrawing192.vml"/><Relationship Id="rId6" Type="http://schemas.openxmlformats.org/officeDocument/2006/relationships/image" Target="../media/image425.wmf"/><Relationship Id="rId11" Type="http://schemas.openxmlformats.org/officeDocument/2006/relationships/oleObject" Target="../embeddings/oleObject285.bin"/><Relationship Id="rId5" Type="http://schemas.openxmlformats.org/officeDocument/2006/relationships/oleObject" Target="../embeddings/oleObject282.bin"/><Relationship Id="rId10" Type="http://schemas.openxmlformats.org/officeDocument/2006/relationships/image" Target="../media/image427.wmf"/><Relationship Id="rId4" Type="http://schemas.openxmlformats.org/officeDocument/2006/relationships/image" Target="../media/image424.wmf"/><Relationship Id="rId9" Type="http://schemas.openxmlformats.org/officeDocument/2006/relationships/oleObject" Target="../embeddings/oleObject284.bin"/></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3" Type="http://schemas.openxmlformats.org/officeDocument/2006/relationships/oleObject" Target="../embeddings/oleObject286.bin"/><Relationship Id="rId2" Type="http://schemas.openxmlformats.org/officeDocument/2006/relationships/slideLayout" Target="../slideLayouts/slideLayout2.xml"/><Relationship Id="rId1" Type="http://schemas.openxmlformats.org/officeDocument/2006/relationships/vmlDrawing" Target="../drawings/vmlDrawing193.vml"/><Relationship Id="rId4" Type="http://schemas.openxmlformats.org/officeDocument/2006/relationships/image" Target="../media/image42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oleObject" Target="../embeddings/oleObject287.bin"/><Relationship Id="rId2" Type="http://schemas.openxmlformats.org/officeDocument/2006/relationships/slideLayout" Target="../slideLayouts/slideLayout2.xml"/><Relationship Id="rId1" Type="http://schemas.openxmlformats.org/officeDocument/2006/relationships/vmlDrawing" Target="../drawings/vmlDrawing194.vml"/><Relationship Id="rId4" Type="http://schemas.openxmlformats.org/officeDocument/2006/relationships/image" Target="../media/image430.emf"/></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3" Type="http://schemas.openxmlformats.org/officeDocument/2006/relationships/oleObject" Target="../embeddings/oleObject288.bin"/><Relationship Id="rId2" Type="http://schemas.openxmlformats.org/officeDocument/2006/relationships/slideLayout" Target="../slideLayouts/slideLayout2.xml"/><Relationship Id="rId1" Type="http://schemas.openxmlformats.org/officeDocument/2006/relationships/vmlDrawing" Target="../drawings/vmlDrawing195.vml"/><Relationship Id="rId4" Type="http://schemas.openxmlformats.org/officeDocument/2006/relationships/image" Target="../media/image431.wmf"/></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oleObject" Target="../embeddings/oleObject289.bin"/><Relationship Id="rId2" Type="http://schemas.openxmlformats.org/officeDocument/2006/relationships/slideLayout" Target="../slideLayouts/slideLayout2.xml"/><Relationship Id="rId1" Type="http://schemas.openxmlformats.org/officeDocument/2006/relationships/vmlDrawing" Target="../drawings/vmlDrawing196.vml"/><Relationship Id="rId4" Type="http://schemas.openxmlformats.org/officeDocument/2006/relationships/image" Target="../media/image432.wmf"/></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8" Type="http://schemas.openxmlformats.org/officeDocument/2006/relationships/image" Target="../media/image434.wmf"/><Relationship Id="rId3" Type="http://schemas.openxmlformats.org/officeDocument/2006/relationships/oleObject" Target="../embeddings/oleObject290.bin"/><Relationship Id="rId7" Type="http://schemas.openxmlformats.org/officeDocument/2006/relationships/oleObject" Target="../embeddings/oleObject292.bin"/><Relationship Id="rId12" Type="http://schemas.openxmlformats.org/officeDocument/2006/relationships/image" Target="../media/image436.wmf"/><Relationship Id="rId2" Type="http://schemas.openxmlformats.org/officeDocument/2006/relationships/slideLayout" Target="../slideLayouts/slideLayout2.xml"/><Relationship Id="rId1" Type="http://schemas.openxmlformats.org/officeDocument/2006/relationships/vmlDrawing" Target="../drawings/vmlDrawing197.vml"/><Relationship Id="rId6" Type="http://schemas.openxmlformats.org/officeDocument/2006/relationships/image" Target="../media/image433.wmf"/><Relationship Id="rId11" Type="http://schemas.openxmlformats.org/officeDocument/2006/relationships/oleObject" Target="../embeddings/oleObject294.bin"/><Relationship Id="rId5" Type="http://schemas.openxmlformats.org/officeDocument/2006/relationships/oleObject" Target="../embeddings/oleObject291.bin"/><Relationship Id="rId10" Type="http://schemas.openxmlformats.org/officeDocument/2006/relationships/image" Target="../media/image435.wmf"/><Relationship Id="rId4" Type="http://schemas.openxmlformats.org/officeDocument/2006/relationships/image" Target="../media/image432.wmf"/><Relationship Id="rId9" Type="http://schemas.openxmlformats.org/officeDocument/2006/relationships/oleObject" Target="../embeddings/oleObject293.bin"/></Relationships>
</file>

<file path=ppt/slides/_rels/slide538.xml.rels><?xml version="1.0" encoding="UTF-8" standalone="yes"?>
<Relationships xmlns="http://schemas.openxmlformats.org/package/2006/relationships"><Relationship Id="rId8" Type="http://schemas.openxmlformats.org/officeDocument/2006/relationships/image" Target="../media/image432.wmf"/><Relationship Id="rId3" Type="http://schemas.openxmlformats.org/officeDocument/2006/relationships/oleObject" Target="../embeddings/oleObject295.bin"/><Relationship Id="rId7" Type="http://schemas.openxmlformats.org/officeDocument/2006/relationships/oleObject" Target="../embeddings/oleObject297.bin"/><Relationship Id="rId2" Type="http://schemas.openxmlformats.org/officeDocument/2006/relationships/slideLayout" Target="../slideLayouts/slideLayout2.xml"/><Relationship Id="rId1" Type="http://schemas.openxmlformats.org/officeDocument/2006/relationships/vmlDrawing" Target="../drawings/vmlDrawing198.vml"/><Relationship Id="rId6" Type="http://schemas.openxmlformats.org/officeDocument/2006/relationships/image" Target="../media/image436.wmf"/><Relationship Id="rId5" Type="http://schemas.openxmlformats.org/officeDocument/2006/relationships/oleObject" Target="../embeddings/oleObject296.bin"/><Relationship Id="rId4" Type="http://schemas.openxmlformats.org/officeDocument/2006/relationships/image" Target="../media/image437.wmf"/></Relationships>
</file>

<file path=ppt/slides/_rels/slide539.xml.rels><?xml version="1.0" encoding="UTF-8" standalone="yes"?>
<Relationships xmlns="http://schemas.openxmlformats.org/package/2006/relationships"><Relationship Id="rId3" Type="http://schemas.openxmlformats.org/officeDocument/2006/relationships/oleObject" Target="../embeddings/oleObject298.bin"/><Relationship Id="rId2" Type="http://schemas.openxmlformats.org/officeDocument/2006/relationships/slideLayout" Target="../slideLayouts/slideLayout2.xml"/><Relationship Id="rId1" Type="http://schemas.openxmlformats.org/officeDocument/2006/relationships/vmlDrawing" Target="../drawings/vmlDrawing199.vml"/><Relationship Id="rId4" Type="http://schemas.openxmlformats.org/officeDocument/2006/relationships/image" Target="../media/image4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3" Type="http://schemas.openxmlformats.org/officeDocument/2006/relationships/oleObject" Target="../embeddings/oleObject299.bin"/><Relationship Id="rId2" Type="http://schemas.openxmlformats.org/officeDocument/2006/relationships/slideLayout" Target="../slideLayouts/slideLayout2.xml"/><Relationship Id="rId1" Type="http://schemas.openxmlformats.org/officeDocument/2006/relationships/vmlDrawing" Target="../drawings/vmlDrawing200.vml"/><Relationship Id="rId4" Type="http://schemas.openxmlformats.org/officeDocument/2006/relationships/image" Target="../media/image440.emf"/></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33.emf"/></Relationships>
</file>

<file path=ppt/slides/_rels/slide550.xml.rels><?xml version="1.0" encoding="UTF-8" standalone="yes"?>
<Relationships xmlns="http://schemas.openxmlformats.org/package/2006/relationships"><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oleObject" Target="../embeddings/oleObject300.bin"/><Relationship Id="rId2" Type="http://schemas.openxmlformats.org/officeDocument/2006/relationships/slideLayout" Target="../slideLayouts/slideLayout2.xml"/><Relationship Id="rId1" Type="http://schemas.openxmlformats.org/officeDocument/2006/relationships/vmlDrawing" Target="../drawings/vmlDrawing201.vml"/><Relationship Id="rId4" Type="http://schemas.openxmlformats.org/officeDocument/2006/relationships/image" Target="../media/image448.emf"/></Relationships>
</file>

<file path=ppt/slides/_rels/slide555.xml.rels><?xml version="1.0" encoding="UTF-8" standalone="yes"?>
<Relationships xmlns="http://schemas.openxmlformats.org/package/2006/relationships"><Relationship Id="rId3" Type="http://schemas.openxmlformats.org/officeDocument/2006/relationships/oleObject" Target="../embeddings/oleObject301.bin"/><Relationship Id="rId2" Type="http://schemas.openxmlformats.org/officeDocument/2006/relationships/slideLayout" Target="../slideLayouts/slideLayout2.xml"/><Relationship Id="rId1" Type="http://schemas.openxmlformats.org/officeDocument/2006/relationships/vmlDrawing" Target="../drawings/vmlDrawing202.vml"/><Relationship Id="rId4" Type="http://schemas.openxmlformats.org/officeDocument/2006/relationships/image" Target="../media/image449.emf"/></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7.xml.rels><?xml version="1.0" encoding="UTF-8" standalone="yes"?>
<Relationships xmlns="http://schemas.openxmlformats.org/package/2006/relationships"><Relationship Id="rId2" Type="http://schemas.openxmlformats.org/officeDocument/2006/relationships/image" Target="../media/image3800.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3810.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38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34.emf"/></Relationships>
</file>

<file path=ppt/slides/_rels/slide560.xml.rels><?xml version="1.0" encoding="UTF-8" standalone="yes"?>
<Relationships xmlns="http://schemas.openxmlformats.org/package/2006/relationships"><Relationship Id="rId2" Type="http://schemas.openxmlformats.org/officeDocument/2006/relationships/image" Target="../media/image3830.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450.jpe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xml.rels><?xml version="1.0" encoding="UTF-8" standalone="yes"?>
<Relationships xmlns="http://schemas.openxmlformats.org/package/2006/relationships"><Relationship Id="rId2" Type="http://schemas.openxmlformats.org/officeDocument/2006/relationships/image" Target="../media/image45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452.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slideLayout" Target="../slideLayouts/slideLayout2.xml"/><Relationship Id="rId1" Type="http://schemas.openxmlformats.org/officeDocument/2006/relationships/vmlDrawing" Target="../drawings/vmlDrawing203.vml"/><Relationship Id="rId4" Type="http://schemas.openxmlformats.org/officeDocument/2006/relationships/image" Target="../media/image453.emf"/></Relationships>
</file>

<file path=ppt/slides/_rels/slide578.xml.rels><?xml version="1.0" encoding="UTF-8" standalone="yes"?>
<Relationships xmlns="http://schemas.openxmlformats.org/package/2006/relationships"><Relationship Id="rId3" Type="http://schemas.openxmlformats.org/officeDocument/2006/relationships/image" Target="../media/image3790.png"/><Relationship Id="rId2" Type="http://schemas.openxmlformats.org/officeDocument/2006/relationships/slideLayout" Target="../slideLayouts/slideLayout2.xml"/><Relationship Id="rId1" Type="http://schemas.openxmlformats.org/officeDocument/2006/relationships/vmlDrawing" Target="../drawings/vmlDrawing204.vml"/><Relationship Id="rId5" Type="http://schemas.openxmlformats.org/officeDocument/2006/relationships/image" Target="../media/image454.emf"/><Relationship Id="rId4" Type="http://schemas.openxmlformats.org/officeDocument/2006/relationships/oleObject" Target="../embeddings/oleObject303.bin"/></Relationships>
</file>

<file path=ppt/slides/_rels/slide579.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oleObject" Target="../embeddings/oleObject304.bin"/><Relationship Id="rId2" Type="http://schemas.openxmlformats.org/officeDocument/2006/relationships/slideLayout" Target="../slideLayouts/slideLayout2.xml"/><Relationship Id="rId1" Type="http://schemas.openxmlformats.org/officeDocument/2006/relationships/vmlDrawing" Target="../drawings/vmlDrawing205.vml"/><Relationship Id="rId4" Type="http://schemas.openxmlformats.org/officeDocument/2006/relationships/image" Target="../media/image455.emf"/></Relationships>
</file>

<file path=ppt/slides/_rels/slide585.xml.rels><?xml version="1.0" encoding="UTF-8" standalone="yes"?>
<Relationships xmlns="http://schemas.openxmlformats.org/package/2006/relationships"><Relationship Id="rId2" Type="http://schemas.openxmlformats.org/officeDocument/2006/relationships/image" Target="../media/image450.jpe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xml.rels><?xml version="1.0" encoding="UTF-8" standalone="yes"?>
<Relationships xmlns="http://schemas.openxmlformats.org/package/2006/relationships"><Relationship Id="rId2" Type="http://schemas.openxmlformats.org/officeDocument/2006/relationships/image" Target="../media/image4101.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4111.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8.xml.rels><?xml version="1.0" encoding="UTF-8" standalone="yes"?>
<Relationships xmlns="http://schemas.openxmlformats.org/package/2006/relationships"><Relationship Id="rId2" Type="http://schemas.openxmlformats.org/officeDocument/2006/relationships/image" Target="../media/image3951.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3" Type="http://schemas.openxmlformats.org/officeDocument/2006/relationships/image" Target="../media/image4141.png"/><Relationship Id="rId2" Type="http://schemas.openxmlformats.org/officeDocument/2006/relationships/image" Target="../media/image3960.png"/><Relationship Id="rId1" Type="http://schemas.openxmlformats.org/officeDocument/2006/relationships/slideLayout" Target="../slideLayouts/slideLayout2.xml"/><Relationship Id="rId4" Type="http://schemas.openxmlformats.org/officeDocument/2006/relationships/image" Target="../media/image456.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image" Target="../media/image4171.png"/><Relationship Id="rId2" Type="http://schemas.openxmlformats.org/officeDocument/2006/relationships/image" Target="../media/image4161.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4181.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4191.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4201.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39.emf"/></Relationships>
</file>

<file path=ppt/slides/_rels/slide610.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151.png"/><Relationship Id="rId1" Type="http://schemas.openxmlformats.org/officeDocument/2006/relationships/slideLayout" Target="../slideLayouts/slideLayout6.xml"/></Relationships>
</file>

<file path=ppt/slides/_rels/slide614.xml.rels><?xml version="1.0" encoding="UTF-8" standalone="yes"?>
<Relationships xmlns="http://schemas.openxmlformats.org/package/2006/relationships"><Relationship Id="rId2" Type="http://schemas.openxmlformats.org/officeDocument/2006/relationships/image" Target="../media/image3992.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0.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439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4410.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image" Target="../media/image4420.png"/><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4440.png"/><Relationship Id="rId2" Type="http://schemas.openxmlformats.org/officeDocument/2006/relationships/slideLayout" Target="../slideLayouts/slideLayout2.xml"/><Relationship Id="rId1" Type="http://schemas.openxmlformats.org/officeDocument/2006/relationships/vmlDrawing" Target="../drawings/vmlDrawing206.vml"/><Relationship Id="rId5" Type="http://schemas.openxmlformats.org/officeDocument/2006/relationships/image" Target="../media/image457.emf"/><Relationship Id="rId4" Type="http://schemas.openxmlformats.org/officeDocument/2006/relationships/oleObject" Target="../embeddings/oleObject305.bin"/></Relationships>
</file>

<file path=ppt/slides/_rels/slide625.xml.rels><?xml version="1.0" encoding="UTF-8" standalone="yes"?>
<Relationships xmlns="http://schemas.openxmlformats.org/package/2006/relationships"><Relationship Id="rId2" Type="http://schemas.openxmlformats.org/officeDocument/2006/relationships/image" Target="../media/image458.emf"/><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7.xml.rels><?xml version="1.0" encoding="UTF-8" standalone="yes"?>
<Relationships xmlns="http://schemas.openxmlformats.org/package/2006/relationships"><Relationship Id="rId2" Type="http://schemas.openxmlformats.org/officeDocument/2006/relationships/image" Target="../media/image3950.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2" Type="http://schemas.openxmlformats.org/officeDocument/2006/relationships/image" Target="../media/image39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0.xml.rels><?xml version="1.0" encoding="UTF-8" standalone="yes"?>
<Relationships xmlns="http://schemas.openxmlformats.org/package/2006/relationships"><Relationship Id="rId2" Type="http://schemas.openxmlformats.org/officeDocument/2006/relationships/image" Target="../media/image3991.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3" Type="http://schemas.openxmlformats.org/officeDocument/2006/relationships/image" Target="../media/image401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image" Target="../media/image4030.png"/><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image" Target="../media/image4051.png"/><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3" Type="http://schemas.openxmlformats.org/officeDocument/2006/relationships/image" Target="../media/image4071.png"/><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3" Type="http://schemas.openxmlformats.org/officeDocument/2006/relationships/image" Target="../media/image4091.png"/><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image" Target="../media/image4112.png"/><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9.xml.rels><?xml version="1.0" encoding="UTF-8" standalone="yes"?>
<Relationships xmlns="http://schemas.openxmlformats.org/package/2006/relationships"><Relationship Id="rId2" Type="http://schemas.openxmlformats.org/officeDocument/2006/relationships/image" Target="../media/image46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468.jpe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7.xml.rels><?xml version="1.0" encoding="UTF-8" standalone="yes"?>
<Relationships xmlns="http://schemas.openxmlformats.org/package/2006/relationships"><Relationship Id="rId2" Type="http://schemas.openxmlformats.org/officeDocument/2006/relationships/image" Target="../media/image3910.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image" Target="../media/image3920.png"/><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image" Target="../media/image39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4000.png"/><Relationship Id="rId2" Type="http://schemas.openxmlformats.org/officeDocument/2006/relationships/image" Target="../media/image3990.png"/><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4011.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3.xml.rels><?xml version="1.0" encoding="UTF-8" standalone="yes"?>
<Relationships xmlns="http://schemas.openxmlformats.org/package/2006/relationships"><Relationship Id="rId2" Type="http://schemas.openxmlformats.org/officeDocument/2006/relationships/image" Target="../media/image4010.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4020.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6.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57.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58.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3" Type="http://schemas.openxmlformats.org/officeDocument/2006/relationships/image" Target="../media/image4040.png"/><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40.emf"/></Relationships>
</file>

<file path=ppt/slides/_rels/slide660.xml.rels><?xml version="1.0" encoding="UTF-8" standalone="yes"?>
<Relationships xmlns="http://schemas.openxmlformats.org/package/2006/relationships"><Relationship Id="rId3" Type="http://schemas.openxmlformats.org/officeDocument/2006/relationships/image" Target="../media/image4050.png"/><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61.xml.rels><?xml version="1.0" encoding="UTF-8" standalone="yes"?>
<Relationships xmlns="http://schemas.openxmlformats.org/package/2006/relationships"><Relationship Id="rId3" Type="http://schemas.openxmlformats.org/officeDocument/2006/relationships/image" Target="../media/image4060.png"/><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62.xml.rels><?xml version="1.0" encoding="UTF-8" standalone="yes"?>
<Relationships xmlns="http://schemas.openxmlformats.org/package/2006/relationships"><Relationship Id="rId3" Type="http://schemas.openxmlformats.org/officeDocument/2006/relationships/image" Target="../media/image4070.png"/><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63.xml.rels><?xml version="1.0" encoding="UTF-8" standalone="yes"?>
<Relationships xmlns="http://schemas.openxmlformats.org/package/2006/relationships"><Relationship Id="rId3" Type="http://schemas.openxmlformats.org/officeDocument/2006/relationships/image" Target="../media/image4080.png"/><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64.xml.rels><?xml version="1.0" encoding="UTF-8" standalone="yes"?>
<Relationships xmlns="http://schemas.openxmlformats.org/package/2006/relationships"><Relationship Id="rId3" Type="http://schemas.openxmlformats.org/officeDocument/2006/relationships/image" Target="../media/image4090.png"/><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65.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66.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67.xml.rels><?xml version="1.0" encoding="UTF-8" standalone="yes"?>
<Relationships xmlns="http://schemas.openxmlformats.org/package/2006/relationships"><Relationship Id="rId3" Type="http://schemas.openxmlformats.org/officeDocument/2006/relationships/image" Target="../media/image4120.png"/><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68.xml.rels><?xml version="1.0" encoding="UTF-8" standalone="yes"?>
<Relationships xmlns="http://schemas.openxmlformats.org/package/2006/relationships"><Relationship Id="rId3" Type="http://schemas.openxmlformats.org/officeDocument/2006/relationships/image" Target="../media/image4130.png"/><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69.xml.rels><?xml version="1.0" encoding="UTF-8" standalone="yes"?>
<Relationships xmlns="http://schemas.openxmlformats.org/package/2006/relationships"><Relationship Id="rId2" Type="http://schemas.openxmlformats.org/officeDocument/2006/relationships/image" Target="../media/image41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4150.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4160.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4170.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4180.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image" Target="../media/image4190.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4200.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4210.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4.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41.emf"/></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4.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slideLayout" Target="../slideLayouts/slideLayout2.xml"/><Relationship Id="rId1" Type="http://schemas.openxmlformats.org/officeDocument/2006/relationships/vmlDrawing" Target="../drawings/vmlDrawing207.vml"/><Relationship Id="rId5" Type="http://schemas.openxmlformats.org/officeDocument/2006/relationships/image" Target="../media/image470.emf"/><Relationship Id="rId4" Type="http://schemas.openxmlformats.org/officeDocument/2006/relationships/oleObject" Target="../embeddings/oleObject306.bin"/></Relationships>
</file>

<file path=ppt/slides/_rels/slide685.xml.rels><?xml version="1.0" encoding="UTF-8" standalone="yes"?>
<Relationships xmlns="http://schemas.openxmlformats.org/package/2006/relationships"><Relationship Id="rId3" Type="http://schemas.openxmlformats.org/officeDocument/2006/relationships/oleObject" Target="../embeddings/oleObject307.bin"/><Relationship Id="rId7" Type="http://schemas.openxmlformats.org/officeDocument/2006/relationships/image" Target="../media/image470.emf"/><Relationship Id="rId2" Type="http://schemas.openxmlformats.org/officeDocument/2006/relationships/slideLayout" Target="../slideLayouts/slideLayout2.xml"/><Relationship Id="rId1" Type="http://schemas.openxmlformats.org/officeDocument/2006/relationships/vmlDrawing" Target="../drawings/vmlDrawing208.vml"/><Relationship Id="rId6" Type="http://schemas.openxmlformats.org/officeDocument/2006/relationships/oleObject" Target="../embeddings/oleObject308.bin"/><Relationship Id="rId5" Type="http://schemas.openxmlformats.org/officeDocument/2006/relationships/image" Target="../media/image471.png"/><Relationship Id="rId4" Type="http://schemas.openxmlformats.org/officeDocument/2006/relationships/image" Target="../media/image472.emf"/></Relationships>
</file>

<file path=ppt/slides/_rels/slide686.xml.rels><?xml version="1.0" encoding="UTF-8" standalone="yes"?>
<Relationships xmlns="http://schemas.openxmlformats.org/package/2006/relationships"><Relationship Id="rId3" Type="http://schemas.openxmlformats.org/officeDocument/2006/relationships/oleObject" Target="../embeddings/oleObject309.bin"/><Relationship Id="rId7" Type="http://schemas.openxmlformats.org/officeDocument/2006/relationships/image" Target="../media/image470.emf"/><Relationship Id="rId2" Type="http://schemas.openxmlformats.org/officeDocument/2006/relationships/slideLayout" Target="../slideLayouts/slideLayout2.xml"/><Relationship Id="rId1" Type="http://schemas.openxmlformats.org/officeDocument/2006/relationships/vmlDrawing" Target="../drawings/vmlDrawing209.vml"/><Relationship Id="rId6" Type="http://schemas.openxmlformats.org/officeDocument/2006/relationships/oleObject" Target="../embeddings/oleObject310.bin"/><Relationship Id="rId5" Type="http://schemas.openxmlformats.org/officeDocument/2006/relationships/image" Target="../media/image471.png"/><Relationship Id="rId4" Type="http://schemas.openxmlformats.org/officeDocument/2006/relationships/image" Target="../media/image473.emf"/></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slideLayout" Target="../slideLayouts/slideLayout6.xml"/><Relationship Id="rId1" Type="http://schemas.openxmlformats.org/officeDocument/2006/relationships/vmlDrawing" Target="../drawings/vmlDrawing210.vml"/><Relationship Id="rId5" Type="http://schemas.openxmlformats.org/officeDocument/2006/relationships/image" Target="../media/image475.emf"/><Relationship Id="rId4" Type="http://schemas.openxmlformats.org/officeDocument/2006/relationships/oleObject" Target="../embeddings/oleObject311.bin"/></Relationships>
</file>

<file path=ppt/slides/_rels/slide694.xml.rels><?xml version="1.0" encoding="UTF-8" standalone="yes"?>
<Relationships xmlns="http://schemas.openxmlformats.org/package/2006/relationships"><Relationship Id="rId3" Type="http://schemas.openxmlformats.org/officeDocument/2006/relationships/oleObject" Target="../embeddings/oleObject312.bin"/><Relationship Id="rId2" Type="http://schemas.openxmlformats.org/officeDocument/2006/relationships/slideLayout" Target="../slideLayouts/slideLayout6.xml"/><Relationship Id="rId1" Type="http://schemas.openxmlformats.org/officeDocument/2006/relationships/vmlDrawing" Target="../drawings/vmlDrawing211.vml"/><Relationship Id="rId4" Type="http://schemas.openxmlformats.org/officeDocument/2006/relationships/image" Target="../media/image476.emf"/></Relationships>
</file>

<file path=ppt/slides/_rels/slide695.xml.rels><?xml version="1.0" encoding="UTF-8" standalone="yes"?>
<Relationships xmlns="http://schemas.openxmlformats.org/package/2006/relationships"><Relationship Id="rId3" Type="http://schemas.openxmlformats.org/officeDocument/2006/relationships/oleObject" Target="../embeddings/oleObject313.bin"/><Relationship Id="rId2" Type="http://schemas.openxmlformats.org/officeDocument/2006/relationships/slideLayout" Target="../slideLayouts/slideLayout2.xml"/><Relationship Id="rId1" Type="http://schemas.openxmlformats.org/officeDocument/2006/relationships/vmlDrawing" Target="../drawings/vmlDrawing212.vml"/><Relationship Id="rId4" Type="http://schemas.openxmlformats.org/officeDocument/2006/relationships/image" Target="../media/image477.emf"/></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7.xml.rels><?xml version="1.0" encoding="UTF-8" standalone="yes"?>
<Relationships xmlns="http://schemas.openxmlformats.org/package/2006/relationships"><Relationship Id="rId2" Type="http://schemas.openxmlformats.org/officeDocument/2006/relationships/image" Target="../media/image4290.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3" Type="http://schemas.openxmlformats.org/officeDocument/2006/relationships/image" Target="../media/image4470.png"/><Relationship Id="rId2" Type="http://schemas.openxmlformats.org/officeDocument/2006/relationships/image" Target="../media/image4300.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image" Target="../media/image4330.png"/><Relationship Id="rId2" Type="http://schemas.openxmlformats.org/officeDocument/2006/relationships/image" Target="../media/image43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image" Target="../media/image4350.png"/><Relationship Id="rId2" Type="http://schemas.openxmlformats.org/officeDocument/2006/relationships/image" Target="../media/image434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4360.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image" Target="../media/image4430.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oleObject" Target="../embeddings/oleObject314.bin"/><Relationship Id="rId2" Type="http://schemas.openxmlformats.org/officeDocument/2006/relationships/slideLayout" Target="../slideLayouts/slideLayout2.xml"/><Relationship Id="rId1" Type="http://schemas.openxmlformats.org/officeDocument/2006/relationships/vmlDrawing" Target="../drawings/vmlDrawing213.vml"/><Relationship Id="rId4" Type="http://schemas.openxmlformats.org/officeDocument/2006/relationships/image" Target="../media/image478.emf"/></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3" Type="http://schemas.openxmlformats.org/officeDocument/2006/relationships/oleObject" Target="../embeddings/oleObject315.bin"/><Relationship Id="rId2" Type="http://schemas.openxmlformats.org/officeDocument/2006/relationships/slideLayout" Target="../slideLayouts/slideLayout6.xml"/><Relationship Id="rId1" Type="http://schemas.openxmlformats.org/officeDocument/2006/relationships/vmlDrawing" Target="../drawings/vmlDrawing214.vml"/><Relationship Id="rId4" Type="http://schemas.openxmlformats.org/officeDocument/2006/relationships/image" Target="../media/image479.emf"/></Relationships>
</file>

<file path=ppt/slides/_rels/slide706.xml.rels><?xml version="1.0" encoding="UTF-8" standalone="yes"?>
<Relationships xmlns="http://schemas.openxmlformats.org/package/2006/relationships"><Relationship Id="rId3" Type="http://schemas.openxmlformats.org/officeDocument/2006/relationships/oleObject" Target="../embeddings/oleObject316.bin"/><Relationship Id="rId2" Type="http://schemas.openxmlformats.org/officeDocument/2006/relationships/slideLayout" Target="../slideLayouts/slideLayout6.xml"/><Relationship Id="rId1" Type="http://schemas.openxmlformats.org/officeDocument/2006/relationships/vmlDrawing" Target="../drawings/vmlDrawing215.vml"/><Relationship Id="rId4" Type="http://schemas.openxmlformats.org/officeDocument/2006/relationships/image" Target="../media/image480.emf"/></Relationships>
</file>

<file path=ppt/slides/_rels/slide707.xml.rels><?xml version="1.0" encoding="UTF-8" standalone="yes"?>
<Relationships xmlns="http://schemas.openxmlformats.org/package/2006/relationships"><Relationship Id="rId3" Type="http://schemas.openxmlformats.org/officeDocument/2006/relationships/oleObject" Target="../embeddings/oleObject317.bin"/><Relationship Id="rId2" Type="http://schemas.openxmlformats.org/officeDocument/2006/relationships/slideLayout" Target="../slideLayouts/slideLayout6.xml"/><Relationship Id="rId1" Type="http://schemas.openxmlformats.org/officeDocument/2006/relationships/vmlDrawing" Target="../drawings/vmlDrawing216.vml"/><Relationship Id="rId4" Type="http://schemas.openxmlformats.org/officeDocument/2006/relationships/image" Target="../media/image481.emf"/></Relationships>
</file>

<file path=ppt/slides/_rels/slide708.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slideLayout" Target="../slideLayouts/slideLayout6.xml"/><Relationship Id="rId1" Type="http://schemas.openxmlformats.org/officeDocument/2006/relationships/vmlDrawing" Target="../drawings/vmlDrawing217.vml"/><Relationship Id="rId4" Type="http://schemas.openxmlformats.org/officeDocument/2006/relationships/image" Target="../media/image482.emf"/></Relationships>
</file>

<file path=ppt/slides/_rels/slide709.xml.rels><?xml version="1.0" encoding="UTF-8" standalone="yes"?>
<Relationships xmlns="http://schemas.openxmlformats.org/package/2006/relationships"><Relationship Id="rId3" Type="http://schemas.openxmlformats.org/officeDocument/2006/relationships/oleObject" Target="../embeddings/oleObject319.bin"/><Relationship Id="rId2" Type="http://schemas.openxmlformats.org/officeDocument/2006/relationships/slideLayout" Target="../slideLayouts/slideLayout6.xml"/><Relationship Id="rId1" Type="http://schemas.openxmlformats.org/officeDocument/2006/relationships/vmlDrawing" Target="../drawings/vmlDrawing218.vml"/><Relationship Id="rId4" Type="http://schemas.openxmlformats.org/officeDocument/2006/relationships/image" Target="../media/image483.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44.emf"/><Relationship Id="rId5" Type="http://schemas.openxmlformats.org/officeDocument/2006/relationships/oleObject" Target="../embeddings/oleObject36.bin"/><Relationship Id="rId4" Type="http://schemas.openxmlformats.org/officeDocument/2006/relationships/image" Target="../media/image43.emf"/></Relationships>
</file>

<file path=ppt/slides/_rels/slide710.xml.rels><?xml version="1.0" encoding="UTF-8" standalone="yes"?>
<Relationships xmlns="http://schemas.openxmlformats.org/package/2006/relationships"><Relationship Id="rId3" Type="http://schemas.openxmlformats.org/officeDocument/2006/relationships/oleObject" Target="../embeddings/oleObject320.bin"/><Relationship Id="rId2" Type="http://schemas.openxmlformats.org/officeDocument/2006/relationships/slideLayout" Target="../slideLayouts/slideLayout6.xml"/><Relationship Id="rId1" Type="http://schemas.openxmlformats.org/officeDocument/2006/relationships/vmlDrawing" Target="../drawings/vmlDrawing219.vml"/><Relationship Id="rId4" Type="http://schemas.openxmlformats.org/officeDocument/2006/relationships/image" Target="../media/image484.emf"/></Relationships>
</file>

<file path=ppt/slides/_rels/slide711.xml.rels><?xml version="1.0" encoding="UTF-8" standalone="yes"?>
<Relationships xmlns="http://schemas.openxmlformats.org/package/2006/relationships"><Relationship Id="rId3" Type="http://schemas.openxmlformats.org/officeDocument/2006/relationships/oleObject" Target="../embeddings/oleObject321.bin"/><Relationship Id="rId2" Type="http://schemas.openxmlformats.org/officeDocument/2006/relationships/slideLayout" Target="../slideLayouts/slideLayout6.xml"/><Relationship Id="rId1" Type="http://schemas.openxmlformats.org/officeDocument/2006/relationships/vmlDrawing" Target="../drawings/vmlDrawing220.vml"/><Relationship Id="rId4" Type="http://schemas.openxmlformats.org/officeDocument/2006/relationships/image" Target="../media/image485.emf"/></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6.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slideLayout" Target="../slideLayouts/slideLayout2.xml"/><Relationship Id="rId1" Type="http://schemas.openxmlformats.org/officeDocument/2006/relationships/vmlDrawing" Target="../drawings/vmlDrawing221.vml"/><Relationship Id="rId4" Type="http://schemas.openxmlformats.org/officeDocument/2006/relationships/image" Target="../media/image486.emf"/></Relationships>
</file>

<file path=ppt/slides/_rels/slide717.xml.rels><?xml version="1.0" encoding="UTF-8" standalone="yes"?>
<Relationships xmlns="http://schemas.openxmlformats.org/package/2006/relationships"><Relationship Id="rId3" Type="http://schemas.openxmlformats.org/officeDocument/2006/relationships/oleObject" Target="../embeddings/oleObject323.bin"/><Relationship Id="rId2" Type="http://schemas.openxmlformats.org/officeDocument/2006/relationships/slideLayout" Target="../slideLayouts/slideLayout2.xml"/><Relationship Id="rId1" Type="http://schemas.openxmlformats.org/officeDocument/2006/relationships/vmlDrawing" Target="../drawings/vmlDrawing222.vml"/><Relationship Id="rId4" Type="http://schemas.openxmlformats.org/officeDocument/2006/relationships/image" Target="../media/image487.emf"/></Relationships>
</file>

<file path=ppt/slides/_rels/slide718.xml.rels><?xml version="1.0" encoding="UTF-8" standalone="yes"?>
<Relationships xmlns="http://schemas.openxmlformats.org/package/2006/relationships"><Relationship Id="rId3" Type="http://schemas.openxmlformats.org/officeDocument/2006/relationships/oleObject" Target="../embeddings/oleObject324.bin"/><Relationship Id="rId2" Type="http://schemas.openxmlformats.org/officeDocument/2006/relationships/slideLayout" Target="../slideLayouts/slideLayout2.xml"/><Relationship Id="rId1" Type="http://schemas.openxmlformats.org/officeDocument/2006/relationships/vmlDrawing" Target="../drawings/vmlDrawing223.vml"/><Relationship Id="rId4" Type="http://schemas.openxmlformats.org/officeDocument/2006/relationships/image" Target="../media/image488.emf"/></Relationships>
</file>

<file path=ppt/slides/_rels/slide719.xml.rels><?xml version="1.0" encoding="UTF-8" standalone="yes"?>
<Relationships xmlns="http://schemas.openxmlformats.org/package/2006/relationships"><Relationship Id="rId3" Type="http://schemas.openxmlformats.org/officeDocument/2006/relationships/oleObject" Target="../embeddings/oleObject325.bin"/><Relationship Id="rId2" Type="http://schemas.openxmlformats.org/officeDocument/2006/relationships/slideLayout" Target="../slideLayouts/slideLayout2.xml"/><Relationship Id="rId1" Type="http://schemas.openxmlformats.org/officeDocument/2006/relationships/vmlDrawing" Target="../drawings/vmlDrawing224.vml"/><Relationship Id="rId4" Type="http://schemas.openxmlformats.org/officeDocument/2006/relationships/image" Target="../media/image489.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0.xml.rels><?xml version="1.0" encoding="UTF-8" standalone="yes"?>
<Relationships xmlns="http://schemas.openxmlformats.org/package/2006/relationships"><Relationship Id="rId3" Type="http://schemas.openxmlformats.org/officeDocument/2006/relationships/oleObject" Target="../embeddings/oleObject326.bin"/><Relationship Id="rId2" Type="http://schemas.openxmlformats.org/officeDocument/2006/relationships/slideLayout" Target="../slideLayouts/slideLayout2.xml"/><Relationship Id="rId1" Type="http://schemas.openxmlformats.org/officeDocument/2006/relationships/vmlDrawing" Target="../drawings/vmlDrawing225.vml"/><Relationship Id="rId4" Type="http://schemas.openxmlformats.org/officeDocument/2006/relationships/image" Target="../media/image490.emf"/></Relationships>
</file>

<file path=ppt/slides/_rels/slide721.xml.rels><?xml version="1.0" encoding="UTF-8" standalone="yes"?>
<Relationships xmlns="http://schemas.openxmlformats.org/package/2006/relationships"><Relationship Id="rId3" Type="http://schemas.openxmlformats.org/officeDocument/2006/relationships/oleObject" Target="../embeddings/oleObject327.bin"/><Relationship Id="rId2" Type="http://schemas.openxmlformats.org/officeDocument/2006/relationships/slideLayout" Target="../slideLayouts/slideLayout2.xml"/><Relationship Id="rId1" Type="http://schemas.openxmlformats.org/officeDocument/2006/relationships/vmlDrawing" Target="../drawings/vmlDrawing226.vml"/><Relationship Id="rId4" Type="http://schemas.openxmlformats.org/officeDocument/2006/relationships/image" Target="../media/image491.emf"/></Relationships>
</file>

<file path=ppt/slides/_rels/slide722.xml.rels><?xml version="1.0" encoding="UTF-8" standalone="yes"?>
<Relationships xmlns="http://schemas.openxmlformats.org/package/2006/relationships"><Relationship Id="rId3" Type="http://schemas.openxmlformats.org/officeDocument/2006/relationships/oleObject" Target="../embeddings/oleObject328.bin"/><Relationship Id="rId2" Type="http://schemas.openxmlformats.org/officeDocument/2006/relationships/slideLayout" Target="../slideLayouts/slideLayout2.xml"/><Relationship Id="rId1" Type="http://schemas.openxmlformats.org/officeDocument/2006/relationships/vmlDrawing" Target="../drawings/vmlDrawing227.vml"/><Relationship Id="rId4" Type="http://schemas.openxmlformats.org/officeDocument/2006/relationships/image" Target="../media/image492.emf"/></Relationships>
</file>

<file path=ppt/slides/_rels/slide723.xml.rels><?xml version="1.0" encoding="UTF-8" standalone="yes"?>
<Relationships xmlns="http://schemas.openxmlformats.org/package/2006/relationships"><Relationship Id="rId3" Type="http://schemas.openxmlformats.org/officeDocument/2006/relationships/oleObject" Target="../embeddings/oleObject329.bin"/><Relationship Id="rId2" Type="http://schemas.openxmlformats.org/officeDocument/2006/relationships/slideLayout" Target="../slideLayouts/slideLayout2.xml"/><Relationship Id="rId1" Type="http://schemas.openxmlformats.org/officeDocument/2006/relationships/vmlDrawing" Target="../drawings/vmlDrawing228.vml"/><Relationship Id="rId4" Type="http://schemas.openxmlformats.org/officeDocument/2006/relationships/image" Target="../media/image493.emf"/></Relationships>
</file>

<file path=ppt/slides/_rels/slide724.xml.rels><?xml version="1.0" encoding="UTF-8" standalone="yes"?>
<Relationships xmlns="http://schemas.openxmlformats.org/package/2006/relationships"><Relationship Id="rId3" Type="http://schemas.openxmlformats.org/officeDocument/2006/relationships/oleObject" Target="../embeddings/oleObject330.bin"/><Relationship Id="rId2" Type="http://schemas.openxmlformats.org/officeDocument/2006/relationships/slideLayout" Target="../slideLayouts/slideLayout2.xml"/><Relationship Id="rId1" Type="http://schemas.openxmlformats.org/officeDocument/2006/relationships/vmlDrawing" Target="../drawings/vmlDrawing229.vml"/><Relationship Id="rId4" Type="http://schemas.openxmlformats.org/officeDocument/2006/relationships/image" Target="../media/image494.emf"/></Relationships>
</file>

<file path=ppt/slides/_rels/slide725.xml.rels><?xml version="1.0" encoding="UTF-8" standalone="yes"?>
<Relationships xmlns="http://schemas.openxmlformats.org/package/2006/relationships"><Relationship Id="rId3" Type="http://schemas.openxmlformats.org/officeDocument/2006/relationships/oleObject" Target="../embeddings/oleObject331.bin"/><Relationship Id="rId2" Type="http://schemas.openxmlformats.org/officeDocument/2006/relationships/slideLayout" Target="../slideLayouts/slideLayout2.xml"/><Relationship Id="rId1" Type="http://schemas.openxmlformats.org/officeDocument/2006/relationships/vmlDrawing" Target="../drawings/vmlDrawing230.vml"/><Relationship Id="rId4" Type="http://schemas.openxmlformats.org/officeDocument/2006/relationships/image" Target="../media/image495.emf"/></Relationships>
</file>

<file path=ppt/slides/_rels/slide726.xml.rels><?xml version="1.0" encoding="UTF-8" standalone="yes"?>
<Relationships xmlns="http://schemas.openxmlformats.org/package/2006/relationships"><Relationship Id="rId3" Type="http://schemas.openxmlformats.org/officeDocument/2006/relationships/oleObject" Target="../embeddings/oleObject332.bin"/><Relationship Id="rId2" Type="http://schemas.openxmlformats.org/officeDocument/2006/relationships/slideLayout" Target="../slideLayouts/slideLayout2.xml"/><Relationship Id="rId1" Type="http://schemas.openxmlformats.org/officeDocument/2006/relationships/vmlDrawing" Target="../drawings/vmlDrawing231.vml"/><Relationship Id="rId4" Type="http://schemas.openxmlformats.org/officeDocument/2006/relationships/image" Target="../media/image496.emf"/></Relationships>
</file>

<file path=ppt/slides/_rels/slide727.xml.rels><?xml version="1.0" encoding="UTF-8" standalone="yes"?>
<Relationships xmlns="http://schemas.openxmlformats.org/package/2006/relationships"><Relationship Id="rId3" Type="http://schemas.openxmlformats.org/officeDocument/2006/relationships/oleObject" Target="../embeddings/oleObject333.bin"/><Relationship Id="rId2" Type="http://schemas.openxmlformats.org/officeDocument/2006/relationships/slideLayout" Target="../slideLayouts/slideLayout2.xml"/><Relationship Id="rId1" Type="http://schemas.openxmlformats.org/officeDocument/2006/relationships/vmlDrawing" Target="../drawings/vmlDrawing232.vml"/><Relationship Id="rId4" Type="http://schemas.openxmlformats.org/officeDocument/2006/relationships/image" Target="../media/image497.emf"/></Relationships>
</file>

<file path=ppt/slides/_rels/slide728.xml.rels><?xml version="1.0" encoding="UTF-8" standalone="yes"?>
<Relationships xmlns="http://schemas.openxmlformats.org/package/2006/relationships"><Relationship Id="rId3" Type="http://schemas.openxmlformats.org/officeDocument/2006/relationships/oleObject" Target="../embeddings/oleObject334.bin"/><Relationship Id="rId2" Type="http://schemas.openxmlformats.org/officeDocument/2006/relationships/slideLayout" Target="../slideLayouts/slideLayout2.xml"/><Relationship Id="rId1" Type="http://schemas.openxmlformats.org/officeDocument/2006/relationships/vmlDrawing" Target="../drawings/vmlDrawing233.vml"/><Relationship Id="rId4" Type="http://schemas.openxmlformats.org/officeDocument/2006/relationships/image" Target="../media/image498.emf"/></Relationships>
</file>

<file path=ppt/slides/_rels/slide729.xml.rels><?xml version="1.0" encoding="UTF-8" standalone="yes"?>
<Relationships xmlns="http://schemas.openxmlformats.org/package/2006/relationships"><Relationship Id="rId3" Type="http://schemas.openxmlformats.org/officeDocument/2006/relationships/oleObject" Target="../embeddings/oleObject335.bin"/><Relationship Id="rId2" Type="http://schemas.openxmlformats.org/officeDocument/2006/relationships/slideLayout" Target="../slideLayouts/slideLayout2.xml"/><Relationship Id="rId1" Type="http://schemas.openxmlformats.org/officeDocument/2006/relationships/vmlDrawing" Target="../drawings/vmlDrawing234.vml"/><Relationship Id="rId4" Type="http://schemas.openxmlformats.org/officeDocument/2006/relationships/image" Target="../media/image49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oleObject" Target="../embeddings/oleObject336.bin"/><Relationship Id="rId2" Type="http://schemas.openxmlformats.org/officeDocument/2006/relationships/slideLayout" Target="../slideLayouts/slideLayout2.xml"/><Relationship Id="rId1" Type="http://schemas.openxmlformats.org/officeDocument/2006/relationships/vmlDrawing" Target="../drawings/vmlDrawing235.vml"/><Relationship Id="rId4" Type="http://schemas.openxmlformats.org/officeDocument/2006/relationships/image" Target="../media/image500.emf"/></Relationships>
</file>

<file path=ppt/slides/_rels/slide731.xml.rels><?xml version="1.0" encoding="UTF-8" standalone="yes"?>
<Relationships xmlns="http://schemas.openxmlformats.org/package/2006/relationships"><Relationship Id="rId3" Type="http://schemas.openxmlformats.org/officeDocument/2006/relationships/oleObject" Target="../embeddings/oleObject337.bin"/><Relationship Id="rId2" Type="http://schemas.openxmlformats.org/officeDocument/2006/relationships/slideLayout" Target="../slideLayouts/slideLayout2.xml"/><Relationship Id="rId1" Type="http://schemas.openxmlformats.org/officeDocument/2006/relationships/vmlDrawing" Target="../drawings/vmlDrawing236.vml"/><Relationship Id="rId4" Type="http://schemas.openxmlformats.org/officeDocument/2006/relationships/image" Target="../media/image501.emf"/></Relationships>
</file>

<file path=ppt/slides/_rels/slide732.xml.rels><?xml version="1.0" encoding="UTF-8" standalone="yes"?>
<Relationships xmlns="http://schemas.openxmlformats.org/package/2006/relationships"><Relationship Id="rId3" Type="http://schemas.openxmlformats.org/officeDocument/2006/relationships/oleObject" Target="../embeddings/oleObject338.bin"/><Relationship Id="rId2" Type="http://schemas.openxmlformats.org/officeDocument/2006/relationships/slideLayout" Target="../slideLayouts/slideLayout2.xml"/><Relationship Id="rId1" Type="http://schemas.openxmlformats.org/officeDocument/2006/relationships/vmlDrawing" Target="../drawings/vmlDrawing237.vml"/><Relationship Id="rId4" Type="http://schemas.openxmlformats.org/officeDocument/2006/relationships/image" Target="../media/image502.emf"/></Relationships>
</file>

<file path=ppt/slides/_rels/slide733.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oleObject" Target="../embeddings/oleObject339.bin"/><Relationship Id="rId2" Type="http://schemas.openxmlformats.org/officeDocument/2006/relationships/slideLayout" Target="../slideLayouts/slideLayout2.xml"/><Relationship Id="rId1" Type="http://schemas.openxmlformats.org/officeDocument/2006/relationships/vmlDrawing" Target="../drawings/vmlDrawing238.vml"/><Relationship Id="rId5" Type="http://schemas.openxmlformats.org/officeDocument/2006/relationships/image" Target="../media/image505.png"/><Relationship Id="rId4" Type="http://schemas.openxmlformats.org/officeDocument/2006/relationships/image" Target="../media/image504.emf"/></Relationships>
</file>

<file path=ppt/slides/_rels/slide735.xml.rels><?xml version="1.0" encoding="UTF-8" standalone="yes"?>
<Relationships xmlns="http://schemas.openxmlformats.org/package/2006/relationships"><Relationship Id="rId3" Type="http://schemas.openxmlformats.org/officeDocument/2006/relationships/oleObject" Target="../embeddings/oleObject340.bin"/><Relationship Id="rId2" Type="http://schemas.openxmlformats.org/officeDocument/2006/relationships/slideLayout" Target="../slideLayouts/slideLayout2.xml"/><Relationship Id="rId1" Type="http://schemas.openxmlformats.org/officeDocument/2006/relationships/vmlDrawing" Target="../drawings/vmlDrawing239.vml"/><Relationship Id="rId4" Type="http://schemas.openxmlformats.org/officeDocument/2006/relationships/image" Target="../media/image506.emf"/></Relationships>
</file>

<file path=ppt/slides/_rels/slide736.xml.rels><?xml version="1.0" encoding="UTF-8" standalone="yes"?>
<Relationships xmlns="http://schemas.openxmlformats.org/package/2006/relationships"><Relationship Id="rId3" Type="http://schemas.openxmlformats.org/officeDocument/2006/relationships/oleObject" Target="../embeddings/oleObject341.bin"/><Relationship Id="rId2" Type="http://schemas.openxmlformats.org/officeDocument/2006/relationships/slideLayout" Target="../slideLayouts/slideLayout2.xml"/><Relationship Id="rId1" Type="http://schemas.openxmlformats.org/officeDocument/2006/relationships/vmlDrawing" Target="../drawings/vmlDrawing240.vml"/><Relationship Id="rId4" Type="http://schemas.openxmlformats.org/officeDocument/2006/relationships/image" Target="../media/image507.emf"/></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49.emf"/><Relationship Id="rId2" Type="http://schemas.openxmlformats.org/officeDocument/2006/relationships/slideLayout" Target="../slideLayouts/slideLayout6.xml"/><Relationship Id="rId1" Type="http://schemas.openxmlformats.org/officeDocument/2006/relationships/vmlDrawing" Target="../drawings/vmlDrawing32.vml"/><Relationship Id="rId6" Type="http://schemas.openxmlformats.org/officeDocument/2006/relationships/image" Target="../media/image46.emf"/><Relationship Id="rId11" Type="http://schemas.openxmlformats.org/officeDocument/2006/relationships/oleObject" Target="../embeddings/oleObject41.bin"/><Relationship Id="rId5" Type="http://schemas.openxmlformats.org/officeDocument/2006/relationships/oleObject" Target="../embeddings/oleObject38.bin"/><Relationship Id="rId10" Type="http://schemas.openxmlformats.org/officeDocument/2006/relationships/image" Target="../media/image48.emf"/><Relationship Id="rId4" Type="http://schemas.openxmlformats.org/officeDocument/2006/relationships/image" Target="../media/image45.emf"/><Relationship Id="rId9" Type="http://schemas.openxmlformats.org/officeDocument/2006/relationships/oleObject" Target="../embeddings/oleObject40.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50.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56.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sz="quarter"/>
          </p:nvPr>
        </p:nvSpPr>
        <p:spPr/>
        <p:txBody>
          <a:bodyPr/>
          <a:lstStyle/>
          <a:p>
            <a:pPr eaLnBrk="1" hangingPunct="1"/>
            <a:r>
              <a:rPr lang="pt-BR" smtClean="0"/>
              <a:t>Métodos Numéricos</a:t>
            </a:r>
            <a:br>
              <a:rPr lang="pt-BR" smtClean="0"/>
            </a:br>
            <a:r>
              <a:rPr lang="pt-BR" smtClean="0"/>
              <a:t>Introdução ao Curso</a:t>
            </a:r>
          </a:p>
        </p:txBody>
      </p:sp>
      <p:sp>
        <p:nvSpPr>
          <p:cNvPr id="3075" name="Rectangle 5"/>
          <p:cNvSpPr>
            <a:spLocks noGrp="1" noChangeArrowheads="1"/>
          </p:cNvSpPr>
          <p:nvPr>
            <p:ph type="subTitle" sz="quarter" idx="1"/>
          </p:nvPr>
        </p:nvSpPr>
        <p:spPr>
          <a:xfrm>
            <a:off x="238125" y="3857625"/>
            <a:ext cx="9410700" cy="1703388"/>
          </a:xfrm>
        </p:spPr>
        <p:txBody>
          <a:bodyPr/>
          <a:lstStyle/>
          <a:p>
            <a:pPr eaLnBrk="1" hangingPunct="1"/>
            <a:r>
              <a:rPr lang="pt-BR" smtClean="0"/>
              <a:t>Prof.Gustavo Corrêa Mirapalheta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Comandos de ambiente</a:t>
            </a:r>
            <a:endParaRPr lang="pt-BR"/>
          </a:p>
        </p:txBody>
      </p:sp>
      <p:sp>
        <p:nvSpPr>
          <p:cNvPr id="3" name="Espaço Reservado para Conteúdo 2"/>
          <p:cNvSpPr>
            <a:spLocks noGrp="1"/>
          </p:cNvSpPr>
          <p:nvPr>
            <p:ph idx="1"/>
          </p:nvPr>
        </p:nvSpPr>
        <p:spPr/>
        <p:txBody>
          <a:bodyPr/>
          <a:lstStyle/>
          <a:p>
            <a:r>
              <a:rPr lang="pt-BR" smtClean="0"/>
              <a:t>Listagem de variáveis do ambiente: </a:t>
            </a:r>
          </a:p>
          <a:p>
            <a:pPr lvl="1"/>
            <a:r>
              <a:rPr lang="pt-BR" i="1" smtClean="0"/>
              <a:t>whos</a:t>
            </a:r>
          </a:p>
          <a:p>
            <a:r>
              <a:rPr lang="pt-BR" smtClean="0"/>
              <a:t>Para utilizar comandos de windows:</a:t>
            </a:r>
          </a:p>
          <a:p>
            <a:pPr lvl="1"/>
            <a:r>
              <a:rPr lang="pt-BR" i="1" smtClean="0"/>
              <a:t>import os</a:t>
            </a:r>
            <a:r>
              <a:rPr lang="pt-BR" smtClean="0"/>
              <a:t> </a:t>
            </a:r>
          </a:p>
          <a:p>
            <a:r>
              <a:rPr lang="pt-BR" smtClean="0"/>
              <a:t>Para determinar o diretório atual:</a:t>
            </a:r>
          </a:p>
          <a:p>
            <a:pPr lvl="1"/>
            <a:r>
              <a:rPr lang="pt-BR" i="1" smtClean="0"/>
              <a:t>os.getcwd()</a:t>
            </a:r>
          </a:p>
          <a:p>
            <a:r>
              <a:rPr lang="pt-BR" smtClean="0"/>
              <a:t>Listar arquivos no diretório atual:</a:t>
            </a:r>
          </a:p>
          <a:p>
            <a:pPr lvl="1"/>
            <a:r>
              <a:rPr lang="pt-BR" i="1" smtClean="0"/>
              <a:t>os.listdir()</a:t>
            </a:r>
          </a:p>
          <a:p>
            <a:r>
              <a:rPr lang="pt-BR" smtClean="0"/>
              <a:t>Para obter ajuda: vide próximo slide</a:t>
            </a:r>
            <a:endParaRPr lang="pt-BR"/>
          </a:p>
          <a:p>
            <a:endParaRPr lang="pt-BR" i="1" smtClean="0"/>
          </a:p>
        </p:txBody>
      </p:sp>
    </p:spTree>
    <p:extLst>
      <p:ext uri="{BB962C8B-B14F-4D97-AF65-F5344CB8AC3E}">
        <p14:creationId xmlns:p14="http://schemas.microsoft.com/office/powerpoint/2010/main" val="16101909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Transferências de calor</a:t>
            </a:r>
            <a:endParaRPr lang="pt-BR"/>
          </a:p>
        </p:txBody>
      </p:sp>
      <p:pic>
        <p:nvPicPr>
          <p:cNvPr id="5" name="Imagem 4"/>
          <p:cNvPicPr>
            <a:picLocks noChangeAspect="1"/>
          </p:cNvPicPr>
          <p:nvPr/>
        </p:nvPicPr>
        <p:blipFill>
          <a:blip r:embed="rId2"/>
          <a:stretch>
            <a:fillRect/>
          </a:stretch>
        </p:blipFill>
        <p:spPr>
          <a:xfrm>
            <a:off x="2360712" y="1727874"/>
            <a:ext cx="5184576" cy="3861366"/>
          </a:xfrm>
          <a:prstGeom prst="rect">
            <a:avLst/>
          </a:prstGeom>
        </p:spPr>
      </p:pic>
      <p:sp>
        <p:nvSpPr>
          <p:cNvPr id="2" name="CaixaDeTexto 1"/>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6" name="CaixaDeTexto 5"/>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7" name="CaixaDeTexto 6"/>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aixaDeTexto 2"/>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3" name="CaixaDeTexto 2"/>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8" name="CaixaDeTexto 7"/>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88183952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05062791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772816"/>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2420888"/>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2314608"/>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2314608"/>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3284984"/>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780928"/>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8741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250757"/>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1898829"/>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1792549"/>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1792549"/>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2762925"/>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258869"/>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Imagem 2"/>
          <p:cNvPicPr>
            <a:picLocks noChangeAspect="1"/>
          </p:cNvPicPr>
          <p:nvPr/>
        </p:nvPicPr>
        <p:blipFill>
          <a:blip r:embed="rId9"/>
          <a:stretch>
            <a:fillRect/>
          </a:stretch>
        </p:blipFill>
        <p:spPr>
          <a:xfrm>
            <a:off x="560512" y="3933056"/>
            <a:ext cx="1512168" cy="1080120"/>
          </a:xfrm>
          <a:prstGeom prst="rect">
            <a:avLst/>
          </a:prstGeom>
        </p:spPr>
      </p:pic>
      <p:sp>
        <p:nvSpPr>
          <p:cNvPr id="20" name="CaixaDeTexto 19"/>
          <p:cNvSpPr txBox="1"/>
          <p:nvPr/>
        </p:nvSpPr>
        <p:spPr>
          <a:xfrm>
            <a:off x="424880" y="3933056"/>
            <a:ext cx="351656" cy="523220"/>
          </a:xfrm>
          <a:prstGeom prst="rect">
            <a:avLst/>
          </a:prstGeom>
          <a:noFill/>
        </p:spPr>
        <p:txBody>
          <a:bodyPr wrap="square" rtlCol="0">
            <a:spAutoFit/>
          </a:bodyPr>
          <a:lstStyle/>
          <a:p>
            <a:pPr algn="just"/>
            <a:r>
              <a:rPr lang="pt-BR" sz="1400" smtClean="0"/>
              <a:t>q</a:t>
            </a:r>
            <a:r>
              <a:rPr lang="pt-BR" sz="1400" baseline="-25000" smtClean="0"/>
              <a:t>0</a:t>
            </a:r>
          </a:p>
          <a:p>
            <a:pPr algn="just"/>
            <a:r>
              <a:rPr lang="pt-BR" sz="1400" smtClean="0">
                <a:latin typeface="Symbol" panose="05050102010706020507" pitchFamily="18" charset="2"/>
              </a:rPr>
              <a:t>q</a:t>
            </a:r>
            <a:r>
              <a:rPr lang="pt-BR" sz="1400" baseline="-25000" smtClean="0"/>
              <a:t>0</a:t>
            </a:r>
            <a:endParaRPr lang="pt-BR" sz="1400" baseline="-25000"/>
          </a:p>
        </p:txBody>
      </p:sp>
      <p:sp>
        <p:nvSpPr>
          <p:cNvPr id="21" name="CaixaDeTexto 20"/>
          <p:cNvSpPr txBox="1"/>
          <p:nvPr/>
        </p:nvSpPr>
        <p:spPr>
          <a:xfrm>
            <a:off x="1784648" y="3933056"/>
            <a:ext cx="351656" cy="523220"/>
          </a:xfrm>
          <a:prstGeom prst="rect">
            <a:avLst/>
          </a:prstGeom>
          <a:noFill/>
        </p:spPr>
        <p:txBody>
          <a:bodyPr wrap="square" rtlCol="0">
            <a:spAutoFit/>
          </a:bodyPr>
          <a:lstStyle/>
          <a:p>
            <a:pPr algn="just"/>
            <a:r>
              <a:rPr lang="pt-BR" sz="1400" smtClean="0"/>
              <a:t>q</a:t>
            </a:r>
            <a:r>
              <a:rPr lang="pt-BR" sz="1400" baseline="-25000" smtClean="0"/>
              <a:t>1</a:t>
            </a:r>
          </a:p>
          <a:p>
            <a:pPr algn="just"/>
            <a:r>
              <a:rPr lang="pt-BR" sz="1400" smtClean="0">
                <a:latin typeface="Symbol" panose="05050102010706020507" pitchFamily="18" charset="2"/>
              </a:rPr>
              <a:t>q</a:t>
            </a:r>
            <a:r>
              <a:rPr lang="pt-BR" sz="1400" baseline="-25000" smtClean="0"/>
              <a:t>1</a:t>
            </a:r>
            <a:endParaRPr lang="pt-BR" sz="1400" baseline="-25000"/>
          </a:p>
        </p:txBody>
      </p:sp>
      <p:cxnSp>
        <p:nvCxnSpPr>
          <p:cNvPr id="22" name="Conector de Seta Reta 21"/>
          <p:cNvCxnSpPr/>
          <p:nvPr/>
        </p:nvCxnSpPr>
        <p:spPr>
          <a:xfrm>
            <a:off x="848544" y="4005064"/>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74320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250757"/>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1898829"/>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1792549"/>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1792549"/>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2762925"/>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258869"/>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Imagem 2"/>
          <p:cNvPicPr>
            <a:picLocks noChangeAspect="1"/>
          </p:cNvPicPr>
          <p:nvPr/>
        </p:nvPicPr>
        <p:blipFill>
          <a:blip r:embed="rId9"/>
          <a:stretch>
            <a:fillRect/>
          </a:stretch>
        </p:blipFill>
        <p:spPr>
          <a:xfrm>
            <a:off x="560512" y="3717032"/>
            <a:ext cx="1512168" cy="1080120"/>
          </a:xfrm>
          <a:prstGeom prst="rect">
            <a:avLst/>
          </a:prstGeom>
        </p:spPr>
      </p:pic>
      <p:sp>
        <p:nvSpPr>
          <p:cNvPr id="20" name="CaixaDeTexto 19"/>
          <p:cNvSpPr txBox="1"/>
          <p:nvPr/>
        </p:nvSpPr>
        <p:spPr>
          <a:xfrm>
            <a:off x="424880" y="3717032"/>
            <a:ext cx="351656" cy="523220"/>
          </a:xfrm>
          <a:prstGeom prst="rect">
            <a:avLst/>
          </a:prstGeom>
          <a:noFill/>
        </p:spPr>
        <p:txBody>
          <a:bodyPr wrap="square" rtlCol="0">
            <a:spAutoFit/>
          </a:bodyPr>
          <a:lstStyle/>
          <a:p>
            <a:pPr algn="just"/>
            <a:r>
              <a:rPr lang="pt-BR" sz="1400" smtClean="0"/>
              <a:t>q</a:t>
            </a:r>
            <a:r>
              <a:rPr lang="pt-BR" sz="1400" baseline="-25000" smtClean="0"/>
              <a:t>0</a:t>
            </a:r>
          </a:p>
          <a:p>
            <a:pPr algn="just"/>
            <a:r>
              <a:rPr lang="pt-BR" sz="1400" smtClean="0">
                <a:latin typeface="Symbol" panose="05050102010706020507" pitchFamily="18" charset="2"/>
              </a:rPr>
              <a:t>q</a:t>
            </a:r>
            <a:r>
              <a:rPr lang="pt-BR" sz="1400" baseline="-25000" smtClean="0"/>
              <a:t>0</a:t>
            </a:r>
            <a:endParaRPr lang="pt-BR" sz="1400" baseline="-25000"/>
          </a:p>
        </p:txBody>
      </p:sp>
      <p:sp>
        <p:nvSpPr>
          <p:cNvPr id="21" name="CaixaDeTexto 20"/>
          <p:cNvSpPr txBox="1"/>
          <p:nvPr/>
        </p:nvSpPr>
        <p:spPr>
          <a:xfrm>
            <a:off x="1784648" y="3717032"/>
            <a:ext cx="351656" cy="523220"/>
          </a:xfrm>
          <a:prstGeom prst="rect">
            <a:avLst/>
          </a:prstGeom>
          <a:noFill/>
        </p:spPr>
        <p:txBody>
          <a:bodyPr wrap="square" rtlCol="0">
            <a:spAutoFit/>
          </a:bodyPr>
          <a:lstStyle/>
          <a:p>
            <a:pPr algn="just"/>
            <a:r>
              <a:rPr lang="pt-BR" sz="1400" smtClean="0"/>
              <a:t>q</a:t>
            </a:r>
            <a:r>
              <a:rPr lang="pt-BR" sz="1400" baseline="-25000" smtClean="0"/>
              <a:t>1</a:t>
            </a:r>
          </a:p>
          <a:p>
            <a:pPr algn="just"/>
            <a:r>
              <a:rPr lang="pt-BR" sz="1400" smtClean="0">
                <a:latin typeface="Symbol" panose="05050102010706020507" pitchFamily="18" charset="2"/>
              </a:rPr>
              <a:t>q</a:t>
            </a:r>
            <a:r>
              <a:rPr lang="pt-BR" sz="1400" baseline="-25000" smtClean="0"/>
              <a:t>1</a:t>
            </a:r>
            <a:endParaRPr lang="pt-BR" sz="1400" baseline="-25000"/>
          </a:p>
        </p:txBody>
      </p:sp>
      <p:cxnSp>
        <p:nvCxnSpPr>
          <p:cNvPr id="22" name="Conector de Seta Reta 21"/>
          <p:cNvCxnSpPr/>
          <p:nvPr/>
        </p:nvCxnSpPr>
        <p:spPr>
          <a:xfrm>
            <a:off x="848544" y="3789040"/>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p:cNvSpPr txBox="1"/>
              <p:nvPr/>
            </p:nvSpPr>
            <p:spPr>
              <a:xfrm>
                <a:off x="488504" y="4581128"/>
                <a:ext cx="18637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𝑞</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d>
                        <m:dPr>
                          <m:ctrlPr>
                            <a:rPr lang="pt-BR" sz="2000" b="0" i="1" smtClean="0">
                              <a:latin typeface="Cambria Math" panose="02040503050406030204" pitchFamily="18" charset="0"/>
                            </a:rPr>
                          </m:ctrlPr>
                        </m:dP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e>
                      </m:d>
                      <m:r>
                        <a:rPr lang="pt-BR" sz="2000" b="0" i="1" smtClean="0">
                          <a:latin typeface="Cambria Math" panose="02040503050406030204" pitchFamily="18" charset="0"/>
                        </a:rPr>
                        <m:t>𝑘</m:t>
                      </m:r>
                    </m:oMath>
                  </m:oMathPara>
                </a14:m>
                <a:endParaRPr lang="pt-BR" sz="2000" b="0" smtClean="0"/>
              </a:p>
              <a:p>
                <a:pPr/>
                <a14:m>
                  <m:oMathPara xmlns:m="http://schemas.openxmlformats.org/officeDocument/2006/math">
                    <m:oMathParaPr>
                      <m:jc m:val="centerGroup"/>
                    </m:oMathParaPr>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𝑞</m:t>
                          </m:r>
                        </m:e>
                        <m:sub>
                          <m:r>
                            <a:rPr lang="pt-BR" sz="2000" b="0" i="1" smtClean="0">
                              <a:latin typeface="Cambria Math" panose="02040503050406030204" pitchFamily="18" charset="0"/>
                            </a:rPr>
                            <m:t>1</m:t>
                          </m:r>
                        </m:sub>
                      </m:sSub>
                      <m:r>
                        <a:rPr lang="pt-BR" sz="2000" i="1">
                          <a:latin typeface="Cambria Math" panose="02040503050406030204" pitchFamily="18" charset="0"/>
                        </a:rPr>
                        <m:t>=</m:t>
                      </m:r>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e>
                      </m:d>
                      <m:r>
                        <a:rPr lang="pt-BR" sz="2000" i="1">
                          <a:latin typeface="Cambria Math" panose="02040503050406030204" pitchFamily="18" charset="0"/>
                        </a:rPr>
                        <m:t>𝑘</m:t>
                      </m:r>
                    </m:oMath>
                  </m:oMathPara>
                </a14:m>
                <a:endParaRPr lang="pt-BR" sz="2000"/>
              </a:p>
            </p:txBody>
          </p:sp>
        </mc:Choice>
        <mc:Fallback xmlns="">
          <p:sp>
            <p:nvSpPr>
              <p:cNvPr id="14" name="CaixaDeTexto 13"/>
              <p:cNvSpPr txBox="1">
                <a:spLocks noRot="1" noChangeAspect="1" noMove="1" noResize="1" noEditPoints="1" noAdjustHandles="1" noChangeArrowheads="1" noChangeShapeType="1" noTextEdit="1"/>
              </p:cNvSpPr>
              <p:nvPr/>
            </p:nvSpPr>
            <p:spPr>
              <a:xfrm>
                <a:off x="488504" y="4581128"/>
                <a:ext cx="1863715" cy="615553"/>
              </a:xfrm>
              <a:prstGeom prst="rect">
                <a:avLst/>
              </a:prstGeom>
              <a:blipFill>
                <a:blip r:embed="rId10"/>
                <a:stretch>
                  <a:fillRect l="-1634" r="-1307" b="-12871"/>
                </a:stretch>
              </a:blipFill>
            </p:spPr>
            <p:txBody>
              <a:bodyPr/>
              <a:lstStyle/>
              <a:p>
                <a:r>
                  <a:rPr lang="pt-BR">
                    <a:noFill/>
                  </a:rPr>
                  <a:t> </a:t>
                </a:r>
              </a:p>
            </p:txBody>
          </p:sp>
        </mc:Fallback>
      </mc:AlternateContent>
    </p:spTree>
    <p:extLst>
      <p:ext uri="{BB962C8B-B14F-4D97-AF65-F5344CB8AC3E}">
        <p14:creationId xmlns:p14="http://schemas.microsoft.com/office/powerpoint/2010/main" val="7374191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250757"/>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1898829"/>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1792549"/>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1792549"/>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2762925"/>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258869"/>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Imagem 2"/>
          <p:cNvPicPr>
            <a:picLocks noChangeAspect="1"/>
          </p:cNvPicPr>
          <p:nvPr/>
        </p:nvPicPr>
        <p:blipFill>
          <a:blip r:embed="rId9"/>
          <a:stretch>
            <a:fillRect/>
          </a:stretch>
        </p:blipFill>
        <p:spPr>
          <a:xfrm>
            <a:off x="560512" y="3717032"/>
            <a:ext cx="1512168" cy="1080120"/>
          </a:xfrm>
          <a:prstGeom prst="rect">
            <a:avLst/>
          </a:prstGeom>
        </p:spPr>
      </p:pic>
      <p:sp>
        <p:nvSpPr>
          <p:cNvPr id="20" name="CaixaDeTexto 19"/>
          <p:cNvSpPr txBox="1"/>
          <p:nvPr/>
        </p:nvSpPr>
        <p:spPr>
          <a:xfrm>
            <a:off x="424880" y="3717032"/>
            <a:ext cx="351656" cy="523220"/>
          </a:xfrm>
          <a:prstGeom prst="rect">
            <a:avLst/>
          </a:prstGeom>
          <a:noFill/>
        </p:spPr>
        <p:txBody>
          <a:bodyPr wrap="square" rtlCol="0">
            <a:spAutoFit/>
          </a:bodyPr>
          <a:lstStyle/>
          <a:p>
            <a:pPr algn="just"/>
            <a:r>
              <a:rPr lang="pt-BR" sz="1400" smtClean="0"/>
              <a:t>q</a:t>
            </a:r>
            <a:r>
              <a:rPr lang="pt-BR" sz="1400" baseline="-25000" smtClean="0"/>
              <a:t>0</a:t>
            </a:r>
          </a:p>
          <a:p>
            <a:pPr algn="just"/>
            <a:r>
              <a:rPr lang="pt-BR" sz="1400" smtClean="0">
                <a:latin typeface="Symbol" panose="05050102010706020507" pitchFamily="18" charset="2"/>
              </a:rPr>
              <a:t>q</a:t>
            </a:r>
            <a:r>
              <a:rPr lang="pt-BR" sz="1400" baseline="-25000" smtClean="0"/>
              <a:t>0</a:t>
            </a:r>
            <a:endParaRPr lang="pt-BR" sz="1400" baseline="-25000"/>
          </a:p>
        </p:txBody>
      </p:sp>
      <p:sp>
        <p:nvSpPr>
          <p:cNvPr id="21" name="CaixaDeTexto 20"/>
          <p:cNvSpPr txBox="1"/>
          <p:nvPr/>
        </p:nvSpPr>
        <p:spPr>
          <a:xfrm>
            <a:off x="1784648" y="3717032"/>
            <a:ext cx="351656" cy="523220"/>
          </a:xfrm>
          <a:prstGeom prst="rect">
            <a:avLst/>
          </a:prstGeom>
          <a:noFill/>
        </p:spPr>
        <p:txBody>
          <a:bodyPr wrap="square" rtlCol="0">
            <a:spAutoFit/>
          </a:bodyPr>
          <a:lstStyle/>
          <a:p>
            <a:pPr algn="just"/>
            <a:r>
              <a:rPr lang="pt-BR" sz="1400" smtClean="0"/>
              <a:t>q</a:t>
            </a:r>
            <a:r>
              <a:rPr lang="pt-BR" sz="1400" baseline="-25000" smtClean="0"/>
              <a:t>1</a:t>
            </a:r>
          </a:p>
          <a:p>
            <a:pPr algn="just"/>
            <a:r>
              <a:rPr lang="pt-BR" sz="1400" smtClean="0">
                <a:latin typeface="Symbol" panose="05050102010706020507" pitchFamily="18" charset="2"/>
              </a:rPr>
              <a:t>q</a:t>
            </a:r>
            <a:r>
              <a:rPr lang="pt-BR" sz="1400" baseline="-25000" smtClean="0"/>
              <a:t>1</a:t>
            </a:r>
            <a:endParaRPr lang="pt-BR" sz="1400" baseline="-25000"/>
          </a:p>
        </p:txBody>
      </p:sp>
      <p:cxnSp>
        <p:nvCxnSpPr>
          <p:cNvPr id="22" name="Conector de Seta Reta 21"/>
          <p:cNvCxnSpPr/>
          <p:nvPr/>
        </p:nvCxnSpPr>
        <p:spPr>
          <a:xfrm>
            <a:off x="848544" y="3789040"/>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p:cNvSpPr txBox="1"/>
              <p:nvPr/>
            </p:nvSpPr>
            <p:spPr>
              <a:xfrm>
                <a:off x="488504" y="4581128"/>
                <a:ext cx="18637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𝑞</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d>
                        <m:dPr>
                          <m:ctrlPr>
                            <a:rPr lang="pt-BR" sz="2000" b="0" i="1" smtClean="0">
                              <a:latin typeface="Cambria Math" panose="02040503050406030204" pitchFamily="18" charset="0"/>
                            </a:rPr>
                          </m:ctrlPr>
                        </m:dP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e>
                      </m:d>
                      <m:r>
                        <a:rPr lang="pt-BR" sz="2000" b="0" i="1" smtClean="0">
                          <a:latin typeface="Cambria Math" panose="02040503050406030204" pitchFamily="18" charset="0"/>
                        </a:rPr>
                        <m:t>𝑘</m:t>
                      </m:r>
                    </m:oMath>
                  </m:oMathPara>
                </a14:m>
                <a:endParaRPr lang="pt-BR" sz="2000" b="0" smtClean="0"/>
              </a:p>
              <a:p>
                <a:pPr/>
                <a14:m>
                  <m:oMathPara xmlns:m="http://schemas.openxmlformats.org/officeDocument/2006/math">
                    <m:oMathParaPr>
                      <m:jc m:val="centerGroup"/>
                    </m:oMathParaPr>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𝑞</m:t>
                          </m:r>
                        </m:e>
                        <m:sub>
                          <m:r>
                            <a:rPr lang="pt-BR" sz="2000" b="0" i="1" smtClean="0">
                              <a:latin typeface="Cambria Math" panose="02040503050406030204" pitchFamily="18" charset="0"/>
                            </a:rPr>
                            <m:t>1</m:t>
                          </m:r>
                        </m:sub>
                      </m:sSub>
                      <m:r>
                        <a:rPr lang="pt-BR" sz="2000" i="1">
                          <a:latin typeface="Cambria Math" panose="02040503050406030204" pitchFamily="18" charset="0"/>
                        </a:rPr>
                        <m:t>=</m:t>
                      </m:r>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e>
                      </m:d>
                      <m:r>
                        <a:rPr lang="pt-BR" sz="2000" i="1">
                          <a:latin typeface="Cambria Math" panose="02040503050406030204" pitchFamily="18" charset="0"/>
                        </a:rPr>
                        <m:t>𝑘</m:t>
                      </m:r>
                    </m:oMath>
                  </m:oMathPara>
                </a14:m>
                <a:endParaRPr lang="pt-BR" sz="2000"/>
              </a:p>
            </p:txBody>
          </p:sp>
        </mc:Choice>
        <mc:Fallback xmlns="">
          <p:sp>
            <p:nvSpPr>
              <p:cNvPr id="14" name="CaixaDeTexto 13"/>
              <p:cNvSpPr txBox="1">
                <a:spLocks noRot="1" noChangeAspect="1" noMove="1" noResize="1" noEditPoints="1" noAdjustHandles="1" noChangeArrowheads="1" noChangeShapeType="1" noTextEdit="1"/>
              </p:cNvSpPr>
              <p:nvPr/>
            </p:nvSpPr>
            <p:spPr>
              <a:xfrm>
                <a:off x="488504" y="4581128"/>
                <a:ext cx="1863715" cy="615553"/>
              </a:xfrm>
              <a:prstGeom prst="rect">
                <a:avLst/>
              </a:prstGeom>
              <a:blipFill>
                <a:blip r:embed="rId10"/>
                <a:stretch>
                  <a:fillRect l="-1634" r="-1307" b="-128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p:cNvSpPr txBox="1"/>
              <p:nvPr/>
            </p:nvSpPr>
            <p:spPr>
              <a:xfrm>
                <a:off x="-15552" y="5477743"/>
                <a:ext cx="2645532" cy="5770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𝑘</m:t>
                      </m:r>
                      <m:d>
                        <m:dPr>
                          <m:begChr m:val="["/>
                          <m:endChr m:val="]"/>
                          <m:ctrlPr>
                            <a:rPr lang="pt-BR" sz="2000" b="0" i="1" smtClean="0">
                              <a:latin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rPr>
                              </m:ctrlPr>
                            </m:mPr>
                            <m:mr>
                              <m:e>
                                <m:r>
                                  <m:rPr>
                                    <m:brk m:alnAt="7"/>
                                  </m:rPr>
                                  <a:rPr lang="pt-BR" sz="2000" b="0" i="1" smtClean="0">
                                    <a:latin typeface="Cambria Math" panose="02040503050406030204" pitchFamily="18" charset="0"/>
                                  </a:rPr>
                                  <m:t>1</m:t>
                                </m:r>
                              </m:e>
                              <m:e>
                                <m:r>
                                  <a:rPr lang="pt-BR" sz="2000" b="0" i="1" smtClean="0">
                                    <a:latin typeface="Cambria Math" panose="02040503050406030204" pitchFamily="18" charset="0"/>
                                  </a:rPr>
                                  <m:t>−1</m:t>
                                </m:r>
                              </m:e>
                            </m:mr>
                            <m:mr>
                              <m:e>
                                <m:r>
                                  <a:rPr lang="pt-BR" sz="2000" b="0" i="1" smtClean="0">
                                    <a:latin typeface="Cambria Math" panose="02040503050406030204" pitchFamily="18" charset="0"/>
                                  </a:rPr>
                                  <m:t>−1</m:t>
                                </m:r>
                              </m:e>
                              <m:e>
                                <m:r>
                                  <a:rPr lang="pt-BR" sz="2000" b="0" i="1" smtClean="0">
                                    <a:latin typeface="Cambria Math" panose="02040503050406030204" pitchFamily="18" charset="0"/>
                                  </a:rPr>
                                  <m:t>1</m:t>
                                </m:r>
                              </m:e>
                            </m:mr>
                          </m:m>
                        </m:e>
                      </m:d>
                      <m:d>
                        <m:dPr>
                          <m:begChr m:val="["/>
                          <m:endChr m:val="]"/>
                          <m:ctrlPr>
                            <a:rPr lang="pt-BR" sz="2000" b="0" i="1" smtClean="0">
                              <a:latin typeface="Cambria Math" panose="02040503050406030204" pitchFamily="18" charset="0"/>
                            </a:rPr>
                          </m:ctrlPr>
                        </m:dPr>
                        <m:e>
                          <m:m>
                            <m:mPr>
                              <m:mcs>
                                <m:mc>
                                  <m:mcPr>
                                    <m:count m:val="1"/>
                                    <m:mcJc m:val="center"/>
                                  </m:mcPr>
                                </m:mc>
                              </m:mcs>
                              <m:ctrlPr>
                                <a:rPr lang="pt-BR" sz="2000" b="0" i="1" smtClean="0">
                                  <a:latin typeface="Cambria Math" panose="02040503050406030204" pitchFamily="18" charset="0"/>
                                </a:rPr>
                              </m:ctrlPr>
                            </m:mPr>
                            <m:m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i="1">
                                        <a:latin typeface="Cambria Math" panose="02040503050406030204" pitchFamily="18" charset="0"/>
                                      </a:rPr>
                                      <m:t>0</m:t>
                                    </m:r>
                                  </m:sub>
                                </m:sSub>
                              </m:e>
                            </m:mr>
                            <m:m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i="1">
                                        <a:latin typeface="Cambria Math" panose="02040503050406030204" pitchFamily="18" charset="0"/>
                                      </a:rPr>
                                      <m:t>1</m:t>
                                    </m:r>
                                  </m:sub>
                                </m:sSub>
                              </m:e>
                            </m:mr>
                          </m:m>
                        </m:e>
                      </m:d>
                      <m:r>
                        <a:rPr lang="pt-BR" sz="2000" b="0" i="1" smtClean="0">
                          <a:latin typeface="Cambria Math" panose="02040503050406030204" pitchFamily="18" charset="0"/>
                        </a:rPr>
                        <m:t>=</m:t>
                      </m:r>
                      <m:d>
                        <m:dPr>
                          <m:begChr m:val="["/>
                          <m:endChr m:val="]"/>
                          <m:ctrlPr>
                            <a:rPr lang="pt-BR" sz="2000" i="1">
                              <a:latin typeface="Cambria Math" panose="02040503050406030204" pitchFamily="18" charset="0"/>
                            </a:rPr>
                          </m:ctrlPr>
                        </m:dPr>
                        <m:e>
                          <m:m>
                            <m:mPr>
                              <m:mcs>
                                <m:mc>
                                  <m:mcPr>
                                    <m:count m:val="1"/>
                                    <m:mcJc m:val="center"/>
                                  </m:mcPr>
                                </m:mc>
                              </m:mcs>
                              <m:ctrlPr>
                                <a:rPr lang="pt-BR" sz="2000" i="1">
                                  <a:latin typeface="Cambria Math" panose="02040503050406030204" pitchFamily="18" charset="0"/>
                                </a:rPr>
                              </m:ctrlPr>
                            </m:mPr>
                            <m:mr>
                              <m:e>
                                <m:sSub>
                                  <m:sSubPr>
                                    <m:ctrlPr>
                                      <a:rPr lang="pt-BR" sz="2000" i="1">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𝑞</m:t>
                                    </m:r>
                                  </m:e>
                                  <m:sub>
                                    <m:r>
                                      <a:rPr lang="pt-BR" sz="2000" i="1">
                                        <a:latin typeface="Cambria Math" panose="02040503050406030204" pitchFamily="18" charset="0"/>
                                      </a:rPr>
                                      <m:t>0</m:t>
                                    </m:r>
                                  </m:sub>
                                </m:sSub>
                              </m:e>
                            </m:mr>
                            <m:mr>
                              <m:e>
                                <m:sSub>
                                  <m:sSubPr>
                                    <m:ctrlPr>
                                      <a:rPr lang="pt-BR" sz="2000" i="1">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𝑞</m:t>
                                    </m:r>
                                  </m:e>
                                  <m:sub>
                                    <m:r>
                                      <a:rPr lang="pt-BR" sz="2000" i="1">
                                        <a:latin typeface="Cambria Math" panose="02040503050406030204" pitchFamily="18" charset="0"/>
                                      </a:rPr>
                                      <m:t>1</m:t>
                                    </m:r>
                                  </m:sub>
                                </m:sSub>
                              </m:e>
                            </m:mr>
                          </m:m>
                        </m:e>
                      </m:d>
                    </m:oMath>
                  </m:oMathPara>
                </a14:m>
                <a:endParaRPr lang="pt-BR" sz="2000"/>
              </a:p>
            </p:txBody>
          </p:sp>
        </mc:Choice>
        <mc:Fallback xmlns="">
          <p:sp>
            <p:nvSpPr>
              <p:cNvPr id="23" name="CaixaDeTexto 22"/>
              <p:cNvSpPr txBox="1">
                <a:spLocks noRot="1" noChangeAspect="1" noMove="1" noResize="1" noEditPoints="1" noAdjustHandles="1" noChangeArrowheads="1" noChangeShapeType="1" noTextEdit="1"/>
              </p:cNvSpPr>
              <p:nvPr/>
            </p:nvSpPr>
            <p:spPr>
              <a:xfrm>
                <a:off x="-15552" y="5477743"/>
                <a:ext cx="2645532" cy="577017"/>
              </a:xfrm>
              <a:prstGeom prst="rect">
                <a:avLst/>
              </a:prstGeom>
              <a:blipFill>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11303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Calculando para as 3 superfícies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Saindo do ar para a superfície </a:t>
                </a:r>
                <a:r>
                  <a:rPr lang="pt-BR" smtClean="0">
                    <a:latin typeface="Symbol" panose="05050102010706020507" pitchFamily="18" charset="2"/>
                  </a:rPr>
                  <a:t>q</a:t>
                </a:r>
                <a:r>
                  <a:rPr lang="pt-BR" baseline="-25000" smtClean="0"/>
                  <a:t>1</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b="0" i="1" smtClean="0">
                        <a:latin typeface="Cambria Math" panose="02040503050406030204" pitchFamily="18" charset="0"/>
                      </a:rPr>
                      <m:t>=3</m:t>
                    </m:r>
                    <m:r>
                      <a:rPr lang="pt-BR" b="0" i="1" smtClean="0">
                        <a:latin typeface="Cambria Math" panose="02040503050406030204" pitchFamily="18" charset="0"/>
                      </a:rPr>
                      <m:t>𝑘</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e>
                    </m:d>
                    <m:r>
                      <a:rPr lang="pt-BR" b="0" i="1" smtClean="0">
                        <a:latin typeface="Cambria Math" panose="02040503050406030204" pitchFamily="18" charset="0"/>
                      </a:rPr>
                      <m:t>.(−1)</m:t>
                    </m:r>
                  </m:oMath>
                </a14:m>
                <a:r>
                  <a:rPr lang="pt-BR" smtClean="0"/>
                  <a:t> </a:t>
                </a:r>
              </a:p>
              <a:p>
                <a:r>
                  <a:rPr lang="pt-BR"/>
                  <a:t>Saindo </a:t>
                </a:r>
                <a:r>
                  <a:rPr lang="pt-BR" smtClean="0"/>
                  <a:t>da superfície </a:t>
                </a:r>
                <a:r>
                  <a:rPr lang="pt-BR" smtClean="0">
                    <a:latin typeface="Symbol" panose="05050102010706020507" pitchFamily="18" charset="2"/>
                  </a:rPr>
                  <a:t>q</a:t>
                </a:r>
                <a:r>
                  <a:rPr lang="pt-BR" baseline="-25000" smtClean="0"/>
                  <a:t>1</a:t>
                </a:r>
                <a:r>
                  <a:rPr lang="pt-BR" smtClean="0"/>
                  <a:t> para a </a:t>
                </a:r>
                <a:r>
                  <a:rPr lang="pt-BR"/>
                  <a:t>superfície </a:t>
                </a:r>
                <a:r>
                  <a:rPr lang="pt-BR" smtClean="0">
                    <a:latin typeface="Symbol" panose="05050102010706020507" pitchFamily="18" charset="2"/>
                  </a:rPr>
                  <a:t>q</a:t>
                </a:r>
                <a:r>
                  <a:rPr lang="pt-BR" baseline="-25000" smtClean="0"/>
                  <a:t>2</a:t>
                </a:r>
                <a:endParaRPr lang="pt-BR" baseline="-25000"/>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e>
                    </m:d>
                    <m:r>
                      <a:rPr lang="pt-BR" i="1">
                        <a:latin typeface="Cambria Math" panose="02040503050406030204" pitchFamily="18" charset="0"/>
                      </a:rPr>
                      <m:t>.(−1)</m:t>
                    </m:r>
                  </m:oMath>
                </a14:m>
                <a:endParaRPr lang="pt-BR" smtClean="0"/>
              </a:p>
              <a:p>
                <a:r>
                  <a:rPr lang="pt-BR"/>
                  <a:t>Saindo superfície </a:t>
                </a:r>
                <a:r>
                  <a:rPr lang="pt-BR" smtClean="0">
                    <a:latin typeface="Symbol" panose="05050102010706020507" pitchFamily="18" charset="2"/>
                  </a:rPr>
                  <a:t>q</a:t>
                </a:r>
                <a:r>
                  <a:rPr lang="pt-BR" baseline="-25000" smtClean="0"/>
                  <a:t>2</a:t>
                </a:r>
                <a:r>
                  <a:rPr lang="pt-BR" smtClean="0"/>
                  <a:t> </a:t>
                </a:r>
                <a:r>
                  <a:rPr lang="pt-BR"/>
                  <a:t>para a superfície </a:t>
                </a:r>
                <a:r>
                  <a:rPr lang="pt-BR" smtClean="0">
                    <a:latin typeface="Symbol" panose="05050102010706020507" pitchFamily="18" charset="2"/>
                  </a:rPr>
                  <a:t>q</a:t>
                </a:r>
                <a:r>
                  <a:rPr lang="pt-BR" baseline="-25000" smtClean="0"/>
                  <a:t>3</a:t>
                </a:r>
                <a:endParaRPr lang="pt-BR" baseline="-25000"/>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e>
                    </m:d>
                    <m:r>
                      <a:rPr lang="pt-BR" i="1">
                        <a:latin typeface="Cambria Math" panose="02040503050406030204" pitchFamily="18" charset="0"/>
                      </a:rPr>
                      <m:t>.(−1)</m:t>
                    </m:r>
                  </m:oMath>
                </a14:m>
                <a:endParaRPr lang="pt-BR"/>
              </a:p>
              <a:p>
                <a:r>
                  <a:rPr lang="pt-BR"/>
                  <a:t>Saindo superfície </a:t>
                </a:r>
                <a:r>
                  <a:rPr lang="pt-BR" smtClean="0">
                    <a:latin typeface="Symbol" panose="05050102010706020507" pitchFamily="18" charset="2"/>
                  </a:rPr>
                  <a:t>q</a:t>
                </a:r>
                <a:r>
                  <a:rPr lang="pt-BR" baseline="-25000" smtClean="0"/>
                  <a:t>3</a:t>
                </a:r>
                <a:r>
                  <a:rPr lang="pt-BR" smtClean="0"/>
                  <a:t> </a:t>
                </a:r>
                <a:r>
                  <a:rPr lang="pt-BR"/>
                  <a:t>para </a:t>
                </a:r>
                <a:r>
                  <a:rPr lang="pt-BR" smtClean="0"/>
                  <a:t>o ar</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d>
                    <m:r>
                      <a:rPr lang="pt-BR" i="1">
                        <a:latin typeface="Cambria Math" panose="02040503050406030204" pitchFamily="18" charset="0"/>
                      </a:rPr>
                      <m:t>.(−1)</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322572269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456" y="260350"/>
            <a:ext cx="9849543" cy="533400"/>
          </a:xfrm>
        </p:spPr>
        <p:txBody>
          <a:bodyPr/>
          <a:lstStyle/>
          <a:p>
            <a:r>
              <a:rPr lang="pt-BR" smtClean="0"/>
              <a:t>Aplicando a condição de equilíbrio térmico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Conhecemos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0</m:t>
                        </m:r>
                      </m:sub>
                    </m:sSub>
                  </m:oMath>
                </a14:m>
                <a:r>
                  <a:rPr lang="pt-BR"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oMath>
                </a14:m>
                <a:endParaRPr lang="pt-BR" b="0" smtClean="0"/>
              </a:p>
              <a:p>
                <a:pPr lvl="1"/>
                <a14:m>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rPr>
                      <m:t>𝑘</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e>
                    </m:d>
                    <m:r>
                      <a:rPr lang="pt-BR" b="0" i="1" smtClean="0">
                        <a:latin typeface="Cambria Math" panose="02040503050406030204" pitchFamily="18" charset="0"/>
                      </a:rPr>
                      <m:t>=</m:t>
                    </m:r>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e>
                    </m:d>
                  </m:oMath>
                </a14:m>
                <a:endParaRPr lang="pt-BR" smtClean="0"/>
              </a:p>
              <a:p>
                <a:pPr lvl="1"/>
                <a14:m>
                  <m:oMath xmlns:m="http://schemas.openxmlformats.org/officeDocument/2006/math">
                    <m:r>
                      <a:rPr lang="pt-BR" b="0" i="1" smtClean="0">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d>
                  </m:oMath>
                </a14:m>
                <a:endParaRPr lang="pt-BR" smtClean="0"/>
              </a:p>
              <a:p>
                <a:pPr lvl="1"/>
                <a14:m>
                  <m:oMath xmlns:m="http://schemas.openxmlformats.org/officeDocument/2006/math">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e>
                    </m:d>
                  </m:oMath>
                </a14:m>
                <a:endParaRPr lang="pt-BR" smtClean="0"/>
              </a:p>
              <a:p>
                <a:endParaRPr lang="pt-BR" smtClean="0"/>
              </a:p>
              <a:p>
                <a:r>
                  <a:rPr lang="pt-BR" smtClean="0"/>
                  <a:t>Por manipulação algébrica</a:t>
                </a:r>
                <a:endParaRPr lang="pt-BR"/>
              </a:p>
              <a:p>
                <a:pPr lvl="1"/>
                <a14:m>
                  <m:oMath xmlns:m="http://schemas.openxmlformats.org/officeDocument/2006/math">
                    <m:r>
                      <a:rPr lang="pt-BR" b="0" i="1" smtClean="0">
                        <a:latin typeface="Cambria Math" panose="02040503050406030204" pitchFamily="18" charset="0"/>
                      </a:rPr>
                      <m:t>5</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b="0" i="1" smtClean="0">
                        <a:latin typeface="Cambria Math" panose="02040503050406030204" pitchFamily="18" charset="0"/>
                      </a:rPr>
                      <m:t>−2</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0</m:t>
                        </m:r>
                      </m:sub>
                    </m:sSub>
                  </m:oMath>
                </a14:m>
                <a:endParaRPr lang="pt-BR"/>
              </a:p>
              <a:p>
                <a:pPr lvl="1"/>
                <a14:m>
                  <m:oMath xmlns:m="http://schemas.openxmlformats.org/officeDocument/2006/math">
                    <m:r>
                      <a:rPr lang="pt-BR" i="1">
                        <a:latin typeface="Cambria Math" panose="02040503050406030204" pitchFamily="18" charset="0"/>
                      </a:rPr>
                      <m:t>2</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1</m:t>
                        </m:r>
                      </m:sub>
                    </m:sSub>
                    <m:r>
                      <a:rPr lang="pt-BR" b="0" i="1" smtClean="0">
                        <a:latin typeface="Cambria Math" panose="02040503050406030204" pitchFamily="18" charset="0"/>
                      </a:rPr>
                      <m:t>−5</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2</m:t>
                        </m:r>
                      </m:sub>
                    </m:sSub>
                    <m:r>
                      <a:rPr lang="pt-BR" b="0" i="1" smtClean="0">
                        <a:latin typeface="Cambria Math" panose="02040503050406030204" pitchFamily="18" charset="0"/>
                      </a:rPr>
                      <m:t>+3</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3</m:t>
                        </m:r>
                      </m:sub>
                    </m:sSub>
                    <m:r>
                      <a:rPr lang="pt-BR" b="0" i="1" smtClean="0">
                        <a:latin typeface="Cambria Math" panose="02040503050406030204" pitchFamily="18" charset="0"/>
                      </a:rPr>
                      <m:t>=0</m:t>
                    </m:r>
                  </m:oMath>
                </a14:m>
                <a:endParaRPr lang="pt-BR"/>
              </a:p>
              <a:p>
                <a:pPr lvl="1"/>
                <a14:m>
                  <m:oMath xmlns:m="http://schemas.openxmlformats.org/officeDocument/2006/math">
                    <m:r>
                      <a:rPr lang="pt-BR" i="1">
                        <a:latin typeface="Cambria Math" panose="02040503050406030204" pitchFamily="18" charset="0"/>
                      </a:rPr>
                      <m:t>−</m:t>
                    </m:r>
                    <m:r>
                      <a:rPr lang="pt-BR" b="0" i="1" smtClean="0">
                        <a:latin typeface="Cambria Math" panose="02040503050406030204" pitchFamily="18" charset="0"/>
                      </a:rPr>
                      <m:t>3</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2</m:t>
                        </m:r>
                      </m:sub>
                    </m:sSub>
                    <m:r>
                      <a:rPr lang="pt-BR" b="0" i="1" smtClean="0">
                        <a:latin typeface="Cambria Math" panose="02040503050406030204" pitchFamily="18" charset="0"/>
                      </a:rPr>
                      <m:t>+5</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3</m:t>
                        </m:r>
                      </m:sub>
                    </m:sSub>
                    <m:r>
                      <a:rPr lang="pt-BR" i="1">
                        <a:latin typeface="Cambria Math" panose="02040503050406030204" pitchFamily="18" charset="0"/>
                      </a:rPr>
                      <m:t>= 2</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4</m:t>
                        </m:r>
                      </m:sub>
                    </m:sSub>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396159862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Passando para a forma matricial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5</m:t>
                              </m:r>
                              <m:r>
                                <a:rPr lang="pt-BR" b="0" i="1" smtClean="0">
                                  <a:latin typeface="Cambria Math" panose="02040503050406030204" pitchFamily="18" charset="0"/>
                                </a:rPr>
                                <m:t>𝑘</m:t>
                              </m:r>
                            </m:e>
                            <m:e>
                              <m:r>
                                <a:rPr lang="pt-BR" b="0" i="1" smtClean="0">
                                  <a:latin typeface="Cambria Math" panose="02040503050406030204" pitchFamily="18" charset="0"/>
                                </a:rPr>
                                <m:t>−2</m:t>
                              </m:r>
                              <m:r>
                                <a:rPr lang="pt-BR" b="0" i="1" smtClean="0">
                                  <a:latin typeface="Cambria Math" panose="02040503050406030204" pitchFamily="18" charset="0"/>
                                </a:rPr>
                                <m:t>𝑘</m:t>
                              </m:r>
                            </m:e>
                            <m:e>
                              <m:r>
                                <a:rPr lang="pt-BR" b="0" i="1" smtClean="0">
                                  <a:latin typeface="Cambria Math" panose="02040503050406030204" pitchFamily="18" charset="0"/>
                                </a:rPr>
                                <m:t>0</m:t>
                              </m:r>
                            </m:e>
                          </m:mr>
                          <m:mr>
                            <m:e>
                              <m:r>
                                <a:rPr lang="pt-BR" i="1">
                                  <a:latin typeface="Cambria Math" panose="02040503050406030204" pitchFamily="18" charset="0"/>
                                </a:rPr>
                                <m:t>−2</m:t>
                              </m:r>
                              <m:r>
                                <a:rPr lang="pt-BR" i="1">
                                  <a:latin typeface="Cambria Math" panose="02040503050406030204" pitchFamily="18" charset="0"/>
                                </a:rPr>
                                <m:t>𝑘</m:t>
                              </m:r>
                            </m:e>
                            <m:e>
                              <m:r>
                                <a:rPr lang="pt-BR" b="0" i="1" smtClean="0">
                                  <a:latin typeface="Cambria Math" panose="02040503050406030204" pitchFamily="18" charset="0"/>
                                </a:rPr>
                                <m:t>5</m:t>
                              </m:r>
                              <m:r>
                                <a:rPr lang="pt-BR" b="0" i="1" smtClean="0">
                                  <a:latin typeface="Cambria Math" panose="02040503050406030204" pitchFamily="18" charset="0"/>
                                </a:rPr>
                                <m:t>𝑘</m:t>
                              </m:r>
                            </m:e>
                            <m:e>
                              <m:r>
                                <a:rPr lang="pt-BR" b="0" i="1" smtClean="0">
                                  <a:latin typeface="Cambria Math" panose="02040503050406030204" pitchFamily="18" charset="0"/>
                                </a:rPr>
                                <m:t>−3</m:t>
                              </m:r>
                              <m:r>
                                <a:rPr lang="pt-BR" b="0" i="1" smtClean="0">
                                  <a:latin typeface="Cambria Math" panose="02040503050406030204" pitchFamily="18" charset="0"/>
                                </a:rPr>
                                <m:t>𝑘</m:t>
                              </m:r>
                            </m:e>
                          </m:mr>
                          <m:mr>
                            <m:e>
                              <m:r>
                                <a:rPr lang="pt-BR" b="0" i="1" smtClean="0">
                                  <a:latin typeface="Cambria Math" panose="02040503050406030204" pitchFamily="18" charset="0"/>
                                </a:rPr>
                                <m:t>0</m:t>
                              </m:r>
                            </m:e>
                            <m:e>
                              <m:r>
                                <a:rPr lang="pt-BR" b="0" i="1" smtClean="0">
                                  <a:latin typeface="Cambria Math" panose="02040503050406030204" pitchFamily="18" charset="0"/>
                                </a:rPr>
                                <m:t>−3</m:t>
                              </m:r>
                              <m:r>
                                <a:rPr lang="pt-BR" b="0" i="1" smtClean="0">
                                  <a:latin typeface="Cambria Math" panose="02040503050406030204" pitchFamily="18" charset="0"/>
                                </a:rPr>
                                <m:t>𝑘</m:t>
                              </m:r>
                            </m:e>
                            <m:e>
                              <m:r>
                                <a:rPr lang="pt-BR" b="0" i="1" smtClean="0">
                                  <a:latin typeface="Cambria Math" panose="02040503050406030204" pitchFamily="18" charset="0"/>
                                </a:rPr>
                                <m:t>5</m:t>
                              </m:r>
                              <m:r>
                                <a:rPr lang="pt-BR" b="0" i="1" smtClean="0">
                                  <a:latin typeface="Cambria Math" panose="02040503050406030204" pitchFamily="18" charset="0"/>
                                </a:rPr>
                                <m:t>𝑘</m:t>
                              </m:r>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e>
                          </m:mr>
                          <m:mr>
                            <m:e>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e>
                          </m:mr>
                          <m:mr>
                            <m:e>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b="0" i="1" smtClean="0">
                                      <a:latin typeface="Cambria Math" panose="02040503050406030204" pitchFamily="18" charset="0"/>
                                    </a:rPr>
                                    <m:t>𝑘</m:t>
                                  </m:r>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e>
                          </m:mr>
                          <m:mr>
                            <m:e>
                              <m:r>
                                <a:rPr lang="pt-BR" b="0" i="1" smtClean="0">
                                  <a:latin typeface="Cambria Math" panose="02040503050406030204" pitchFamily="18" charset="0"/>
                                </a:rPr>
                                <m:t>0</m:t>
                              </m:r>
                            </m:e>
                          </m:mr>
                          <m:mr>
                            <m:e>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b="0" i="1" smtClean="0">
                                      <a:latin typeface="Cambria Math" panose="02040503050406030204" pitchFamily="18" charset="0"/>
                                    </a:rPr>
                                    <m:t>𝑘</m:t>
                                  </m:r>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e>
                          </m:mr>
                        </m:m>
                      </m:e>
                    </m:d>
                  </m:oMath>
                </a14:m>
                <a:endParaRPr lang="pt-BR" smtClean="0"/>
              </a:p>
              <a:p>
                <a:r>
                  <a:rPr lang="pt-BR" smtClean="0"/>
                  <a:t>Observe que poderíamos ter obtido o sistema acima por inspeção direta no equivalente mecânico, lembrando que:</a:t>
                </a:r>
              </a:p>
              <a:p>
                <a:pPr lvl="1"/>
                <a:r>
                  <a:rPr lang="pt-BR" i="1" smtClean="0"/>
                  <a:t>U = </a:t>
                </a:r>
                <a:r>
                  <a:rPr lang="pt-BR" i="1" smtClean="0">
                    <a:latin typeface="Symbol" panose="05050102010706020507" pitchFamily="18" charset="2"/>
                  </a:rPr>
                  <a:t>q</a:t>
                </a:r>
                <a:r>
                  <a:rPr lang="pt-BR" i="1" smtClean="0"/>
                  <a:t> </a:t>
                </a:r>
                <a:r>
                  <a:rPr lang="pt-BR" smtClean="0"/>
                  <a:t>e </a:t>
                </a:r>
                <a:r>
                  <a:rPr lang="pt-BR" i="1" smtClean="0"/>
                  <a:t>R = k.</a:t>
                </a:r>
                <a:r>
                  <a:rPr lang="pt-BR" i="1" smtClean="0">
                    <a:latin typeface="Symbol" panose="05050102010706020507" pitchFamily="18" charset="2"/>
                  </a:rPr>
                  <a:t>q</a:t>
                </a:r>
                <a:endParaRPr lang="pt-BR" i="1">
                  <a:latin typeface="Symbol" panose="05050102010706020507" pitchFamily="18" charset="2"/>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2432720" y="5333578"/>
            <a:ext cx="4924425" cy="1047750"/>
          </a:xfrm>
          <a:prstGeom prst="rect">
            <a:avLst/>
          </a:prstGeom>
        </p:spPr>
      </p:pic>
    </p:spTree>
    <p:extLst>
      <p:ext uri="{BB962C8B-B14F-4D97-AF65-F5344CB8AC3E}">
        <p14:creationId xmlns:p14="http://schemas.microsoft.com/office/powerpoint/2010/main" val="42424055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6a Aula</a:t>
            </a:r>
            <a:endParaRPr lang="en-US" dirty="0" smtClean="0"/>
          </a:p>
          <a:p>
            <a:r>
              <a:rPr lang="pt-BR" smtClean="0"/>
              <a:t>Sistemas de Equações Lineares</a:t>
            </a:r>
          </a:p>
          <a:p>
            <a:r>
              <a:rPr lang="pt-BR" smtClean="0"/>
              <a:t>Introdução ao </a:t>
            </a:r>
            <a:r>
              <a:rPr lang="en-US"/>
              <a:t>Método dos Elementos </a:t>
            </a:r>
            <a:r>
              <a:rPr lang="en-US" smtClean="0"/>
              <a:t>Finitos</a:t>
            </a:r>
          </a:p>
          <a:p>
            <a:r>
              <a:rPr lang="en-US" smtClean="0"/>
              <a:t>Ref.Finite Element Procedures – K.J.Barthe, exemplo 3.3</a:t>
            </a:r>
            <a:endParaRPr lang="en-US" dirty="0" smtClean="0"/>
          </a:p>
        </p:txBody>
      </p:sp>
    </p:spTree>
    <p:extLst>
      <p:ext uri="{BB962C8B-B14F-4D97-AF65-F5344CB8AC3E}">
        <p14:creationId xmlns:p14="http://schemas.microsoft.com/office/powerpoint/2010/main" val="4832251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p:cNvPicPr>
            <a:picLocks/>
          </p:cNvPicPr>
          <p:nvPr/>
        </p:nvPicPr>
        <p:blipFill>
          <a:blip r:embed="rId2">
            <a:extLst>
              <a:ext uri="{28A0092B-C50C-407E-A947-70E740481C1C}">
                <a14:useLocalDpi xmlns:a14="http://schemas.microsoft.com/office/drawing/2010/main" val="0"/>
              </a:ext>
            </a:extLst>
          </a:blip>
          <a:srcRect/>
          <a:stretch>
            <a:fillRect/>
          </a:stretch>
        </p:blipFill>
        <p:spPr>
          <a:xfrm>
            <a:off x="0" y="2110"/>
            <a:ext cx="9906000" cy="6855890"/>
          </a:xfrm>
          <a:prstGeom prst="rect">
            <a:avLst/>
          </a:prstGeom>
        </p:spPr>
      </p:pic>
      <p:cxnSp>
        <p:nvCxnSpPr>
          <p:cNvPr id="7" name="Conector de Seta Reta 6"/>
          <p:cNvCxnSpPr/>
          <p:nvPr/>
        </p:nvCxnSpPr>
        <p:spPr>
          <a:xfrm>
            <a:off x="4232920" y="5373216"/>
            <a:ext cx="1296144" cy="50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784648" y="5096217"/>
            <a:ext cx="3400290" cy="276999"/>
          </a:xfrm>
          <a:prstGeom prst="rect">
            <a:avLst/>
          </a:prstGeom>
          <a:noFill/>
        </p:spPr>
        <p:txBody>
          <a:bodyPr wrap="none" rtlCol="0">
            <a:spAutoFit/>
          </a:bodyPr>
          <a:lstStyle/>
          <a:p>
            <a:r>
              <a:rPr lang="pt-BR" sz="1200" smtClean="0">
                <a:latin typeface="+mn-lt"/>
              </a:rPr>
              <a:t>Selecione o comando e pressione CTRL+I</a:t>
            </a:r>
            <a:endParaRPr lang="pt-BR" sz="1200">
              <a:latin typeface="+mn-lt"/>
            </a:endParaRPr>
          </a:p>
        </p:txBody>
      </p:sp>
      <p:sp>
        <p:nvSpPr>
          <p:cNvPr id="10" name="CaixaDeTexto 9"/>
          <p:cNvSpPr txBox="1"/>
          <p:nvPr/>
        </p:nvSpPr>
        <p:spPr>
          <a:xfrm>
            <a:off x="5873190" y="2564904"/>
            <a:ext cx="3486852" cy="276999"/>
          </a:xfrm>
          <a:prstGeom prst="rect">
            <a:avLst/>
          </a:prstGeom>
          <a:noFill/>
        </p:spPr>
        <p:txBody>
          <a:bodyPr wrap="none" rtlCol="0">
            <a:spAutoFit/>
          </a:bodyPr>
          <a:lstStyle/>
          <a:p>
            <a:r>
              <a:rPr lang="pt-BR" sz="1200" smtClean="0">
                <a:latin typeface="+mn-lt"/>
              </a:rPr>
              <a:t>O Help aparecerá na aba Ajuda, nesta tela</a:t>
            </a:r>
            <a:endParaRPr lang="pt-BR" sz="1200">
              <a:latin typeface="+mn-lt"/>
            </a:endParaRPr>
          </a:p>
        </p:txBody>
      </p:sp>
    </p:spTree>
    <p:extLst>
      <p:ext uri="{BB962C8B-B14F-4D97-AF65-F5344CB8AC3E}">
        <p14:creationId xmlns:p14="http://schemas.microsoft.com/office/powerpoint/2010/main" val="22527048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p:sp>
        <p:nvSpPr>
          <p:cNvPr id="3" name="Espaço Reservado para Conteúdo 2"/>
          <p:cNvSpPr>
            <a:spLocks noGrp="1"/>
          </p:cNvSpPr>
          <p:nvPr>
            <p:ph idx="1"/>
          </p:nvPr>
        </p:nvSpPr>
        <p:spPr/>
        <p:txBody>
          <a:bodyPr/>
          <a:lstStyle/>
          <a:p>
            <a:r>
              <a:rPr lang="pt-BR" smtClean="0"/>
              <a:t>Em um sistema hidráulico temos </a:t>
            </a:r>
            <a:r>
              <a:rPr lang="pt-BR" smtClean="0">
                <a:latin typeface="Symbol" panose="05050102010706020507" pitchFamily="18" charset="2"/>
              </a:rPr>
              <a:t>D</a:t>
            </a:r>
            <a:r>
              <a:rPr lang="pt-BR" smtClean="0"/>
              <a:t>p = R.q</a:t>
            </a:r>
          </a:p>
          <a:p>
            <a:r>
              <a:rPr lang="pt-BR" smtClean="0"/>
              <a:t>No caso da figura os elementos são os ramos do sistema hidráulico. Temos as variáveis de estado como as pressões </a:t>
            </a:r>
            <a:r>
              <a:rPr lang="pt-BR" i="1" smtClean="0"/>
              <a:t>p</a:t>
            </a:r>
            <a:r>
              <a:rPr lang="pt-BR" i="1" baseline="-25000" smtClean="0"/>
              <a:t>A</a:t>
            </a:r>
            <a:r>
              <a:rPr lang="pt-BR" smtClean="0"/>
              <a:t>, </a:t>
            </a:r>
            <a:r>
              <a:rPr lang="pt-BR" i="1" smtClean="0"/>
              <a:t>p</a:t>
            </a:r>
            <a:r>
              <a:rPr lang="pt-BR" i="1" baseline="-25000" smtClean="0"/>
              <a:t>B</a:t>
            </a:r>
            <a:r>
              <a:rPr lang="pt-BR" smtClean="0"/>
              <a:t>, </a:t>
            </a:r>
            <a:r>
              <a:rPr lang="pt-BR" i="1" smtClean="0"/>
              <a:t>p</a:t>
            </a:r>
            <a:r>
              <a:rPr lang="pt-BR" i="1" baseline="-25000" smtClean="0"/>
              <a:t>C</a:t>
            </a:r>
            <a:r>
              <a:rPr lang="pt-BR" smtClean="0"/>
              <a:t>, </a:t>
            </a:r>
            <a:r>
              <a:rPr lang="pt-BR" i="1" smtClean="0"/>
              <a:t>p</a:t>
            </a:r>
            <a:r>
              <a:rPr lang="pt-BR" i="1" baseline="-25000" smtClean="0"/>
              <a:t>D</a:t>
            </a:r>
            <a:r>
              <a:rPr lang="pt-BR" smtClean="0"/>
              <a:t>, onde </a:t>
            </a:r>
            <a:r>
              <a:rPr lang="pt-BR" i="1" smtClean="0"/>
              <a:t>p</a:t>
            </a:r>
            <a:r>
              <a:rPr lang="pt-BR" i="1" baseline="-25000" smtClean="0"/>
              <a:t>B</a:t>
            </a:r>
            <a:r>
              <a:rPr lang="pt-BR" smtClean="0"/>
              <a:t>=0</a:t>
            </a:r>
            <a:endParaRPr lang="pt-BR"/>
          </a:p>
        </p:txBody>
      </p:sp>
      <p:pic>
        <p:nvPicPr>
          <p:cNvPr id="4" name="Imagem 3"/>
          <p:cNvPicPr>
            <a:picLocks noChangeAspect="1"/>
          </p:cNvPicPr>
          <p:nvPr/>
        </p:nvPicPr>
        <p:blipFill>
          <a:blip r:embed="rId2"/>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6140554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Como são as pressões as variáveis de estado, a equação de constituição do é: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𝑝</m:t>
                        </m:r>
                      </m:num>
                      <m:den>
                        <m:r>
                          <a:rPr lang="pt-BR" b="0" i="1" smtClean="0">
                            <a:latin typeface="Cambria Math" panose="02040503050406030204" pitchFamily="18" charset="0"/>
                          </a:rPr>
                          <m:t>𝑅</m:t>
                        </m:r>
                      </m:den>
                    </m:f>
                    <m:r>
                      <a:rPr lang="pt-BR" b="0" i="1" smtClean="0">
                        <a:latin typeface="Cambria Math" panose="02040503050406030204" pitchFamily="18" charset="0"/>
                      </a:rPr>
                      <m:t>=</m:t>
                    </m:r>
                    <m:r>
                      <a:rPr lang="pt-BR" b="0" i="1" smtClean="0">
                        <a:latin typeface="Cambria Math" panose="02040503050406030204" pitchFamily="18" charset="0"/>
                      </a:rPr>
                      <m:t>𝑞</m:t>
                    </m:r>
                  </m:oMath>
                </a14:m>
                <a:endParaRPr lang="pt-BR" smtClean="0"/>
              </a:p>
              <a:p>
                <a:r>
                  <a:rPr lang="pt-BR" smtClean="0"/>
                  <a:t>No 1º elemento: </a:t>
                </a:r>
                <a14:m>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𝐴</m:t>
                            </m:r>
                            <m:r>
                              <a:rPr lang="pt-BR" b="0" i="1" smtClean="0">
                                <a:latin typeface="Cambria Math" panose="02040503050406030204" pitchFamily="18" charset="0"/>
                              </a:rPr>
                              <m:t>−</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𝐵</m:t>
                            </m:r>
                          </m:sub>
                        </m:sSub>
                      </m:num>
                      <m:den>
                        <m:r>
                          <a:rPr lang="pt-BR" b="0" i="1" smtClean="0">
                            <a:latin typeface="Cambria Math" panose="02040503050406030204" pitchFamily="18" charset="0"/>
                          </a:rPr>
                          <m:t>10</m:t>
                        </m:r>
                        <m:r>
                          <a:rPr lang="pt-BR" b="0" i="1" smtClean="0">
                            <a:latin typeface="Cambria Math" panose="02040503050406030204" pitchFamily="18" charset="0"/>
                          </a:rPr>
                          <m:t>𝑏</m:t>
                        </m:r>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oMath>
                </a14:m>
                <a:r>
                  <a:rPr lang="pt-BR" smtClean="0"/>
                  <a:t>. 2º: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endParaRPr lang="pt-BR" smtClean="0"/>
              </a:p>
              <a:p>
                <a:r>
                  <a:rPr lang="pt-BR" smtClean="0"/>
                  <a:t>No 3º elemento: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3</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oMath>
                </a14:m>
                <a:r>
                  <a:rPr lang="pt-BR" smtClean="0"/>
                  <a:t>. E: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𝐵</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r>
                  <a:rPr lang="pt-BR" smtClean="0"/>
                  <a:t> </a:t>
                </a:r>
              </a:p>
              <a:p>
                <a:r>
                  <a:rPr lang="pt-BR" smtClean="0"/>
                  <a:t>Lembrando que: </a:t>
                </a:r>
                <a:r>
                  <a:rPr lang="pt-BR" i="1" smtClean="0"/>
                  <a:t>p</a:t>
                </a:r>
                <a:r>
                  <a:rPr lang="pt-BR" i="1" baseline="-25000" smtClean="0"/>
                  <a:t>b</a:t>
                </a:r>
                <a:r>
                  <a:rPr lang="pt-BR" smtClean="0"/>
                  <a:t>=0</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35457550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Teremos então:</a:t>
                </a:r>
              </a:p>
              <a:p>
                <a:r>
                  <a:rPr lang="pt-BR" smtClean="0"/>
                  <a:t>No 1º elemento: </a:t>
                </a:r>
                <a14:m>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𝐴</m:t>
                            </m:r>
                          </m:sub>
                        </m:sSub>
                      </m:num>
                      <m:den>
                        <m:r>
                          <a:rPr lang="pt-BR" b="0" i="1" smtClean="0">
                            <a:latin typeface="Cambria Math" panose="02040503050406030204" pitchFamily="18" charset="0"/>
                          </a:rPr>
                          <m:t>10</m:t>
                        </m:r>
                        <m:r>
                          <a:rPr lang="pt-BR" b="0" i="1" smtClean="0">
                            <a:latin typeface="Cambria Math" panose="02040503050406030204" pitchFamily="18" charset="0"/>
                          </a:rPr>
                          <m:t>𝑏</m:t>
                        </m:r>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oMath>
                </a14:m>
                <a:r>
                  <a:rPr lang="pt-BR" smtClean="0"/>
                  <a:t>. 2º: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endParaRPr lang="pt-BR" smtClean="0"/>
              </a:p>
              <a:p>
                <a:r>
                  <a:rPr lang="pt-BR" smtClean="0"/>
                  <a:t>No 3º elemento: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2</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oMath>
                </a14:m>
                <a:r>
                  <a:rPr lang="pt-BR" smtClean="0"/>
                  <a:t> e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b="0" i="1" smtClean="0">
                            <a:latin typeface="Cambria Math" panose="02040503050406030204" pitchFamily="18" charset="0"/>
                          </a:rPr>
                          <m:t>3</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oMath>
                </a14:m>
                <a:r>
                  <a:rPr lang="pt-BR" smtClean="0"/>
                  <a:t> E: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endParaRPr lang="pt-BR" smtClean="0"/>
              </a:p>
              <a:p>
                <a:r>
                  <a:rPr lang="pt-BR" smtClean="0"/>
                  <a:t>Além disso: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70564415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Montamos então o seguinte sistema:</a:t>
                </a:r>
              </a:p>
              <a:p>
                <a14:m>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𝐴</m:t>
                            </m:r>
                          </m:sub>
                        </m:sSub>
                      </m:num>
                      <m:den>
                        <m:r>
                          <a:rPr lang="pt-BR" b="0" i="1" smtClean="0">
                            <a:latin typeface="Cambria Math" panose="02040503050406030204" pitchFamily="18" charset="0"/>
                          </a:rPr>
                          <m:t>10</m:t>
                        </m:r>
                        <m:r>
                          <a:rPr lang="pt-BR" b="0" i="1" smtClean="0">
                            <a:latin typeface="Cambria Math" panose="02040503050406030204" pitchFamily="18" charset="0"/>
                          </a:rPr>
                          <m:t>𝑏</m:t>
                        </m:r>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r>
                      <a:rPr lang="pt-BR" i="1" smtClean="0">
                        <a:latin typeface="Cambria Math" panose="02040503050406030204" pitchFamily="18" charset="0"/>
                      </a:rPr>
                      <m:t>𝑄</m:t>
                    </m:r>
                  </m:oMath>
                </a14:m>
                <a:endParaRPr lang="pt-BR" smtClean="0"/>
              </a:p>
              <a:p>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num>
                      <m:den>
                        <m:r>
                          <a:rPr lang="pt-BR" i="1">
                            <a:latin typeface="Cambria Math" panose="02040503050406030204" pitchFamily="18" charset="0"/>
                          </a:rPr>
                          <m:t>5</m:t>
                        </m:r>
                        <m:r>
                          <a:rPr lang="pt-BR" i="1">
                            <a:latin typeface="Cambria Math" panose="02040503050406030204" pitchFamily="18" charset="0"/>
                          </a:rPr>
                          <m:t>𝑏</m:t>
                        </m:r>
                      </m:den>
                    </m:f>
                    <m:r>
                      <a:rPr lang="pt-BR" b="0" i="0"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2</m:t>
                        </m:r>
                        <m:r>
                          <a:rPr lang="pt-BR" i="1">
                            <a:latin typeface="Cambria Math" panose="02040503050406030204" pitchFamily="18" charset="0"/>
                          </a:rPr>
                          <m:t>𝑏</m:t>
                        </m:r>
                      </m:den>
                    </m:f>
                    <m:r>
                      <a:rPr lang="pt-BR"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b="0" i="1" smtClean="0">
                            <a:latin typeface="Cambria Math" panose="02040503050406030204" pitchFamily="18" charset="0"/>
                          </a:rPr>
                          <m:t>3</m:t>
                        </m:r>
                        <m:r>
                          <a:rPr lang="pt-BR" i="1">
                            <a:latin typeface="Cambria Math" panose="02040503050406030204" pitchFamily="18" charset="0"/>
                          </a:rPr>
                          <m:t>𝑏</m:t>
                        </m:r>
                      </m:den>
                    </m:f>
                    <m:r>
                      <a:rPr lang="pt-BR" i="1">
                        <a:latin typeface="Cambria Math" panose="02040503050406030204" pitchFamily="18" charset="0"/>
                      </a:rPr>
                      <m:t>=</m:t>
                    </m:r>
                    <m:r>
                      <a:rPr lang="pt-BR" i="1" smtClean="0">
                        <a:latin typeface="Cambria Math" panose="02040503050406030204" pitchFamily="18" charset="0"/>
                      </a:rPr>
                      <m:t>0</m:t>
                    </m:r>
                  </m:oMath>
                </a14:m>
                <a:r>
                  <a:rPr lang="pt-BR" smtClean="0"/>
                  <a:t> </a:t>
                </a:r>
              </a:p>
              <a:p>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i="1">
                            <a:latin typeface="Cambria Math" panose="02040503050406030204" pitchFamily="18" charset="0"/>
                          </a:rPr>
                          <m:t>2</m:t>
                        </m:r>
                        <m:r>
                          <a:rPr lang="pt-BR" i="1">
                            <a:latin typeface="Cambria Math" panose="02040503050406030204" pitchFamily="18" charset="0"/>
                          </a:rPr>
                          <m:t>𝑏</m:t>
                        </m:r>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i="1">
                            <a:latin typeface="Cambria Math" panose="02040503050406030204" pitchFamily="18" charset="0"/>
                          </a:rPr>
                          <m:t>3</m:t>
                        </m:r>
                        <m:r>
                          <a:rPr lang="pt-BR" i="1">
                            <a:latin typeface="Cambria Math" panose="02040503050406030204" pitchFamily="18" charset="0"/>
                          </a:rPr>
                          <m:t>𝑏</m:t>
                        </m:r>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r>
                      <a:rPr lang="pt-BR" b="0" i="1" smtClean="0">
                        <a:latin typeface="Cambria Math" panose="02040503050406030204" pitchFamily="18" charset="0"/>
                      </a:rPr>
                      <m:t>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376984440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Reformatando o sistema:</a:t>
                </a:r>
              </a:p>
              <a:p>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𝑝</m:t>
                        </m:r>
                      </m:e>
                      <m:sub>
                        <m:r>
                          <a:rPr lang="pt-BR" i="1">
                            <a:latin typeface="Cambria Math" panose="02040503050406030204" pitchFamily="18" charset="0"/>
                          </a:rPr>
                          <m:t>𝐴</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𝑝</m:t>
                        </m:r>
                      </m:e>
                      <m:sub>
                        <m:r>
                          <a:rPr lang="pt-BR" b="0" i="1" smtClean="0">
                            <a:latin typeface="Cambria Math" panose="02040503050406030204" pitchFamily="18" charset="0"/>
                          </a:rPr>
                          <m:t>𝐶</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a:latin typeface="Cambria Math" panose="02040503050406030204" pitchFamily="18" charset="0"/>
                          </a:rPr>
                          <m:t>𝑝</m:t>
                        </m:r>
                      </m:e>
                      <m:sub>
                        <m:r>
                          <a:rPr lang="pt-BR" b="0" i="1" smtClean="0">
                            <a:latin typeface="Cambria Math" panose="02040503050406030204" pitchFamily="18" charset="0"/>
                          </a:rPr>
                          <m:t>𝐷</m:t>
                        </m:r>
                      </m:sub>
                    </m:sSub>
                    <m:r>
                      <a:rPr lang="pt-BR" b="0" i="1" smtClean="0">
                        <a:latin typeface="Cambria Math" panose="02040503050406030204" pitchFamily="18" charset="0"/>
                      </a:rPr>
                      <m:t>=10</m:t>
                    </m:r>
                    <m:r>
                      <a:rPr lang="pt-BR" b="0" i="1" smtClean="0">
                        <a:latin typeface="Cambria Math" panose="02040503050406030204" pitchFamily="18" charset="0"/>
                      </a:rPr>
                      <m:t>𝑏𝑄</m:t>
                    </m:r>
                  </m:oMath>
                </a14:m>
                <a:endParaRPr lang="pt-BR" smtClean="0"/>
              </a:p>
              <a:p>
                <a14:m>
                  <m:oMath xmlns:m="http://schemas.openxmlformats.org/officeDocument/2006/math">
                    <m:r>
                      <a:rPr lang="pt-BR" b="0" i="1" smtClean="0">
                        <a:latin typeface="Cambria Math" panose="02040503050406030204" pitchFamily="18" charset="0"/>
                      </a:rPr>
                      <m:t>6</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sub>
                    </m:sSub>
                    <m:r>
                      <a:rPr lang="pt-BR" b="0" i="1" smtClean="0">
                        <a:latin typeface="Cambria Math" panose="02040503050406030204" pitchFamily="18" charset="0"/>
                      </a:rPr>
                      <m:t>−31</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r>
                      <a:rPr lang="pt-BR" b="0" i="1" smtClean="0">
                        <a:latin typeface="Cambria Math" panose="02040503050406030204" pitchFamily="18" charset="0"/>
                      </a:rPr>
                      <m:t>+25</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r>
                      <a:rPr lang="pt-BR" i="1">
                        <a:latin typeface="Cambria Math" panose="02040503050406030204" pitchFamily="18" charset="0"/>
                      </a:rPr>
                      <m:t>=</m:t>
                    </m:r>
                    <m:r>
                      <a:rPr lang="pt-BR" i="1" smtClean="0">
                        <a:latin typeface="Cambria Math" panose="02040503050406030204" pitchFamily="18" charset="0"/>
                      </a:rPr>
                      <m:t>0</m:t>
                    </m:r>
                  </m:oMath>
                </a14:m>
                <a:r>
                  <a:rPr lang="pt-BR" smtClean="0"/>
                  <a:t> </a:t>
                </a:r>
              </a:p>
              <a:p>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a:latin typeface="Cambria Math" panose="02040503050406030204" pitchFamily="18" charset="0"/>
                          </a:rPr>
                          <m:t>𝑝</m:t>
                        </m:r>
                      </m:e>
                      <m:sub>
                        <m:r>
                          <a:rPr lang="pt-BR" i="1">
                            <a:latin typeface="Cambria Math" panose="02040503050406030204" pitchFamily="18" charset="0"/>
                          </a:rPr>
                          <m:t>𝐴</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2</m:t>
                        </m:r>
                        <m:r>
                          <a:rPr lang="pt-BR" b="0" i="1" smtClean="0">
                            <a:latin typeface="Cambria Math" panose="02040503050406030204" pitchFamily="18" charset="0"/>
                          </a:rPr>
                          <m:t>5</m:t>
                        </m:r>
                        <m:r>
                          <a:rPr lang="pt-BR" i="1">
                            <a:latin typeface="Cambria Math" panose="02040503050406030204" pitchFamily="18" charset="0"/>
                          </a:rPr>
                          <m:t>𝑝</m:t>
                        </m:r>
                      </m:e>
                      <m:sub>
                        <m:r>
                          <a:rPr lang="pt-BR" b="0" i="1" smtClean="0">
                            <a:latin typeface="Cambria Math" panose="02040503050406030204" pitchFamily="18" charset="0"/>
                          </a:rPr>
                          <m:t>𝐶</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31</m:t>
                        </m:r>
                        <m:r>
                          <a:rPr lang="pt-BR" i="1">
                            <a:latin typeface="Cambria Math" panose="02040503050406030204" pitchFamily="18" charset="0"/>
                          </a:rPr>
                          <m:t>𝑝</m:t>
                        </m:r>
                      </m:e>
                      <m:sub>
                        <m:r>
                          <a:rPr lang="pt-BR" b="0" i="1" smtClean="0">
                            <a:latin typeface="Cambria Math" panose="02040503050406030204" pitchFamily="18" charset="0"/>
                          </a:rPr>
                          <m:t>𝐷</m:t>
                        </m:r>
                      </m:sub>
                    </m:sSub>
                    <m:r>
                      <a:rPr lang="pt-BR" i="1">
                        <a:latin typeface="Cambria Math" panose="02040503050406030204" pitchFamily="18" charset="0"/>
                      </a:rPr>
                      <m:t>=</m:t>
                    </m:r>
                    <m:r>
                      <a:rPr lang="pt-BR" b="0" i="1" smtClean="0">
                        <a:latin typeface="Cambria Math" panose="02040503050406030204" pitchFamily="18" charset="0"/>
                      </a:rPr>
                      <m:t>𝑄</m:t>
                    </m:r>
                  </m:oMath>
                </a14:m>
                <a:endParaRPr lang="pt-BR" smtClean="0"/>
              </a:p>
              <a:p>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3677966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836712"/>
                <a:ext cx="9721080" cy="5381625"/>
              </a:xfrm>
            </p:spPr>
            <p:txBody>
              <a:bodyPr/>
              <a:lstStyle/>
              <a:p>
                <a:r>
                  <a:rPr lang="pt-BR" smtClean="0"/>
                  <a:t>O 1º elemento terá a equação de formação</a:t>
                </a:r>
                <a:r>
                  <a:rPr lang="pt-BR"/>
                  <a:t>: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10</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m:rPr>
                                      <m:brk m:alnAt="7"/>
                                    </m:rPr>
                                    <a:rPr lang="pt-BR" i="1">
                                      <a:latin typeface="Cambria Math" panose="02040503050406030204" pitchFamily="18" charset="0"/>
                                    </a:rPr>
                                    <m:t>𝐴</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𝐵</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
                      </m:e>
                    </m:d>
                  </m:oMath>
                </a14:m>
                <a:endParaRPr lang="pt-BR" smtClean="0"/>
              </a:p>
              <a:p>
                <a:r>
                  <a:rPr lang="pt-BR" smtClean="0"/>
                  <a:t>2º:</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5</m:t>
                        </m:r>
                        <m:r>
                          <a:rPr lang="pt-BR" b="0" i="1" smtClean="0">
                            <a:latin typeface="Cambria Math" panose="02040503050406030204" pitchFamily="18" charset="0"/>
                          </a:rPr>
                          <m:t>𝑏</m:t>
                        </m:r>
                      </m:den>
                    </m:f>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m:rPr>
                                      <m:brk m:alnAt="7"/>
                                    </m:rPr>
                                    <a:rPr lang="pt-BR" b="0" i="1" smtClean="0">
                                      <a:latin typeface="Cambria Math" panose="02040503050406030204" pitchFamily="18" charset="0"/>
                                    </a:rPr>
                                    <m:t>𝐴</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𝐶</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
                      </m:e>
                    </m:d>
                  </m:oMath>
                </a14:m>
                <a:r>
                  <a:rPr lang="pt-BR" smtClean="0"/>
                  <a:t>.3º:</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2</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𝑝</m:t>
                                  </m:r>
                                </m:e>
                                <m:sub>
                                  <m:r>
                                    <a:rPr lang="pt-BR" b="0" i="1" smtClean="0">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
                      </m:e>
                    </m:d>
                  </m:oMath>
                </a14:m>
                <a:endParaRPr lang="pt-BR"/>
              </a:p>
              <a:p>
                <a:r>
                  <a:rPr lang="pt-BR" smtClean="0"/>
                  <a:t>4º:</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
                      </m:e>
                    </m:d>
                  </m:oMath>
                </a14:m>
                <a:r>
                  <a:rPr lang="pt-BR" smtClean="0"/>
                  <a:t>.5º:</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5</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𝐵</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2</m:t>
                                  </m:r>
                                </m:sub>
                              </m:sSub>
                            </m:e>
                          </m:mr>
                        </m:m>
                      </m:e>
                    </m:d>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836712"/>
                <a:ext cx="9721080" cy="5381625"/>
              </a:xfrm>
              <a:blipFill>
                <a:blip r:embed="rId2"/>
                <a:stretch>
                  <a:fillRect l="-1755"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96849578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836712"/>
                <a:ext cx="9649072" cy="5381625"/>
              </a:xfrm>
            </p:spPr>
            <p:txBody>
              <a:bodyPr/>
              <a:lstStyle/>
              <a:p>
                <a:r>
                  <a:rPr lang="pt-BR" smtClean="0"/>
                  <a:t>Lembrando que p</a:t>
                </a:r>
                <a:r>
                  <a:rPr lang="pt-BR" baseline="-25000" smtClean="0"/>
                  <a:t>b</a:t>
                </a:r>
                <a:r>
                  <a:rPr lang="pt-BR" smtClean="0"/>
                  <a:t>=0: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10</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m:rPr>
                                      <m:brk m:alnAt="7"/>
                                    </m:rPr>
                                    <a:rPr lang="pt-BR" i="1">
                                      <a:latin typeface="Cambria Math" panose="02040503050406030204" pitchFamily="18" charset="0"/>
                                    </a:rPr>
                                    <m:t>𝐴</m:t>
                                  </m:r>
                                </m:sub>
                              </m:sSub>
                            </m:e>
                          </m:mr>
                          <m:mr>
                            <m:e>
                              <m:r>
                                <a:rPr lang="pt-BR"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1</m:t>
                                  </m:r>
                                </m:sub>
                              </m:sSub>
                            </m:e>
                          </m:mr>
                        </m:m>
                      </m:e>
                    </m:d>
                  </m:oMath>
                </a14:m>
                <a:endParaRPr lang="pt-BR" smtClean="0"/>
              </a:p>
              <a:p>
                <a:r>
                  <a:rPr lang="pt-BR" smtClean="0"/>
                  <a:t>2: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5</m:t>
                        </m:r>
                        <m:r>
                          <a:rPr lang="pt-BR" b="0" i="1" smtClean="0">
                            <a:latin typeface="Cambria Math" panose="02040503050406030204" pitchFamily="18" charset="0"/>
                          </a:rPr>
                          <m:t>𝑏</m:t>
                        </m:r>
                      </m:den>
                    </m:f>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m:rPr>
                                      <m:brk m:alnAt="7"/>
                                    </m:rPr>
                                    <a:rPr lang="pt-BR" b="0" i="1" smtClean="0">
                                      <a:latin typeface="Cambria Math" panose="02040503050406030204" pitchFamily="18" charset="0"/>
                                    </a:rPr>
                                    <m:t>𝐴</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𝐶</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
                      </m:e>
                    </m:d>
                  </m:oMath>
                </a14:m>
                <a:r>
                  <a:rPr lang="pt-BR" smtClean="0"/>
                  <a:t>. 3:</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2</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3</m:t>
                                  </m:r>
                                </m:sub>
                              </m:sSub>
                            </m:e>
                          </m:mr>
                        </m:m>
                      </m:e>
                    </m:d>
                  </m:oMath>
                </a14:m>
                <a:r>
                  <a:rPr lang="pt-BR" smtClean="0"/>
                  <a:t> 4:</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4</m:t>
                                  </m:r>
                                </m:sub>
                              </m:sSub>
                            </m:e>
                          </m:mr>
                        </m:m>
                      </m:e>
                    </m:d>
                  </m:oMath>
                </a14:m>
                <a:r>
                  <a:rPr lang="pt-BR" smtClean="0"/>
                  <a:t> 5:</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5</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r>
                            <m:e>
                              <m:r>
                                <a:rPr lang="pt-BR" b="0"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
                      </m:e>
                    </m:d>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836712"/>
                <a:ext cx="9649072" cy="5381625"/>
              </a:xfrm>
              <a:blipFill>
                <a:blip r:embed="rId2"/>
                <a:stretch>
                  <a:fillRect l="-1769"/>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71494251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836712"/>
                <a:ext cx="9649072" cy="5381625"/>
              </a:xfrm>
            </p:spPr>
            <p:txBody>
              <a:bodyPr/>
              <a:lstStyle/>
              <a:p>
                <a:r>
                  <a:rPr lang="pt-BR" smtClean="0"/>
                  <a:t>Lembrando que p</a:t>
                </a:r>
                <a:r>
                  <a:rPr lang="pt-BR" baseline="-25000" smtClean="0"/>
                  <a:t>b</a:t>
                </a:r>
                <a:r>
                  <a:rPr lang="pt-BR" smtClean="0"/>
                  <a:t>=0: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10</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m:rPr>
                                      <m:brk m:alnAt="7"/>
                                    </m:rPr>
                                    <a:rPr lang="pt-BR" i="1">
                                      <a:latin typeface="Cambria Math" panose="02040503050406030204" pitchFamily="18" charset="0"/>
                                    </a:rPr>
                                    <m:t>𝐴</m:t>
                                  </m:r>
                                </m:sub>
                              </m:sSub>
                            </m:e>
                          </m:mr>
                          <m:mr>
                            <m:e>
                              <m:r>
                                <a:rPr lang="pt-BR"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1</m:t>
                                  </m:r>
                                </m:sub>
                              </m:sSub>
                            </m:e>
                          </m:mr>
                        </m:m>
                      </m:e>
                    </m:d>
                  </m:oMath>
                </a14:m>
                <a:endParaRPr lang="pt-BR" smtClean="0"/>
              </a:p>
              <a:p>
                <a:r>
                  <a:rPr lang="pt-BR" smtClean="0"/>
                  <a:t>2: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5</m:t>
                        </m:r>
                        <m:r>
                          <a:rPr lang="pt-BR" b="0" i="1" smtClean="0">
                            <a:latin typeface="Cambria Math" panose="02040503050406030204" pitchFamily="18" charset="0"/>
                          </a:rPr>
                          <m:t>𝑏</m:t>
                        </m:r>
                      </m:den>
                    </m:f>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m:rPr>
                                      <m:brk m:alnAt="7"/>
                                    </m:rPr>
                                    <a:rPr lang="pt-BR" b="0" i="1" smtClean="0">
                                      <a:latin typeface="Cambria Math" panose="02040503050406030204" pitchFamily="18" charset="0"/>
                                    </a:rPr>
                                    <m:t>𝐴</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𝐶</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
                      </m:e>
                    </m:d>
                  </m:oMath>
                </a14:m>
                <a:r>
                  <a:rPr lang="pt-BR" smtClean="0"/>
                  <a:t>. 3:</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2</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3</m:t>
                                  </m:r>
                                </m:sub>
                              </m:sSub>
                            </m:e>
                          </m:mr>
                        </m:m>
                      </m:e>
                    </m:d>
                  </m:oMath>
                </a14:m>
                <a:r>
                  <a:rPr lang="pt-BR" smtClean="0"/>
                  <a:t> 4:</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4</m:t>
                                  </m:r>
                                </m:sub>
                              </m:sSub>
                            </m:e>
                          </m:mr>
                        </m:m>
                      </m:e>
                    </m:d>
                  </m:oMath>
                </a14:m>
                <a:r>
                  <a:rPr lang="pt-BR" smtClean="0"/>
                  <a:t> 5:</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5</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r>
                            <m:e>
                              <m:r>
                                <a:rPr lang="pt-BR" b="0"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
                      </m:e>
                    </m:d>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836712"/>
                <a:ext cx="9649072" cy="5381625"/>
              </a:xfrm>
              <a:blipFill>
                <a:blip r:embed="rId2"/>
                <a:stretch>
                  <a:fillRect l="-1769"/>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2176489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6a Aula</a:t>
            </a:r>
            <a:endParaRPr lang="en-US" dirty="0" smtClean="0"/>
          </a:p>
          <a:p>
            <a:r>
              <a:rPr lang="pt-BR" smtClean="0"/>
              <a:t>Sistemas de Equações Lineares</a:t>
            </a:r>
          </a:p>
          <a:p>
            <a:r>
              <a:rPr lang="pt-BR" smtClean="0"/>
              <a:t>Introdução ao </a:t>
            </a:r>
            <a:r>
              <a:rPr lang="en-US"/>
              <a:t>Método dos Elementos </a:t>
            </a:r>
            <a:r>
              <a:rPr lang="en-US" smtClean="0"/>
              <a:t>Finitos</a:t>
            </a:r>
          </a:p>
          <a:p>
            <a:r>
              <a:rPr lang="en-US" smtClean="0"/>
              <a:t>Ref.Finite Element Procedures – K.J.Barthe, exemplo 3.4</a:t>
            </a:r>
            <a:endParaRPr lang="en-US" dirty="0" smtClean="0"/>
          </a:p>
        </p:txBody>
      </p:sp>
    </p:spTree>
    <p:extLst>
      <p:ext uri="{BB962C8B-B14F-4D97-AF65-F5344CB8AC3E}">
        <p14:creationId xmlns:p14="http://schemas.microsoft.com/office/powerpoint/2010/main" val="326631785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mtClean="0"/>
              <a:t>No exemplo estrutural tínhamos: </a:t>
            </a:r>
            <a:r>
              <a:rPr lang="pt-BR" i="1" smtClean="0"/>
              <a:t>F=k.U. </a:t>
            </a:r>
          </a:p>
          <a:p>
            <a:r>
              <a:rPr lang="pt-BR" smtClean="0"/>
              <a:t>O elemento era uma estrutura tipo mola</a:t>
            </a:r>
          </a:p>
          <a:p>
            <a:r>
              <a:rPr lang="pt-BR" smtClean="0"/>
              <a:t>Os </a:t>
            </a:r>
            <a:r>
              <a:rPr lang="pt-BR" i="1" smtClean="0"/>
              <a:t>U</a:t>
            </a:r>
            <a:r>
              <a:rPr lang="pt-BR" smtClean="0"/>
              <a:t>s eram as variáveis de estado e eram somadas e subtraidas. </a:t>
            </a:r>
          </a:p>
          <a:p>
            <a:r>
              <a:rPr lang="pt-BR" smtClean="0"/>
              <a:t>Os </a:t>
            </a:r>
            <a:r>
              <a:rPr lang="pt-BR" i="1" smtClean="0"/>
              <a:t>F</a:t>
            </a:r>
            <a:r>
              <a:rPr lang="pt-BR" smtClean="0"/>
              <a:t>s eram aplicados nos nós de cada elemento.</a:t>
            </a:r>
            <a:endParaRPr lang="pt-BR"/>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33382931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Comandos e operações básicas</a:t>
            </a:r>
            <a:endParaRPr lang="pt-BR"/>
          </a:p>
        </p:txBody>
      </p:sp>
      <p:sp>
        <p:nvSpPr>
          <p:cNvPr id="3" name="Espaço Reservado para Conteúdo 2"/>
          <p:cNvSpPr>
            <a:spLocks noGrp="1"/>
          </p:cNvSpPr>
          <p:nvPr>
            <p:ph idx="1"/>
          </p:nvPr>
        </p:nvSpPr>
        <p:spPr/>
        <p:txBody>
          <a:bodyPr/>
          <a:lstStyle/>
          <a:p>
            <a:r>
              <a:rPr lang="pt-BR" smtClean="0"/>
              <a:t>Limpeza da console: </a:t>
            </a:r>
            <a:r>
              <a:rPr lang="pt-BR" i="1" smtClean="0"/>
              <a:t>ctrl+l</a:t>
            </a:r>
          </a:p>
          <a:p>
            <a:r>
              <a:rPr lang="pt-BR" smtClean="0"/>
              <a:t>Remoção de uma variável: </a:t>
            </a:r>
            <a:r>
              <a:rPr lang="pt-BR" i="1" smtClean="0"/>
              <a:t>del a </a:t>
            </a:r>
          </a:p>
          <a:p>
            <a:r>
              <a:rPr lang="pt-BR" smtClean="0"/>
              <a:t>Remoção apenas do valor: </a:t>
            </a:r>
            <a:r>
              <a:rPr lang="pt-BR" i="1" smtClean="0"/>
              <a:t>a=None</a:t>
            </a:r>
          </a:p>
          <a:p>
            <a:r>
              <a:rPr lang="pt-BR" smtClean="0"/>
              <a:t>Potência, por ex. 10</a:t>
            </a:r>
            <a:r>
              <a:rPr lang="pt-BR" baseline="30000" smtClean="0"/>
              <a:t>2</a:t>
            </a:r>
            <a:r>
              <a:rPr lang="pt-BR" smtClean="0"/>
              <a:t>: 10**2 (NÃO É 10^2)</a:t>
            </a:r>
          </a:p>
          <a:p>
            <a:r>
              <a:rPr lang="pt-BR" smtClean="0"/>
              <a:t>Para calcular, mas não apresentar o resultado:</a:t>
            </a:r>
          </a:p>
          <a:p>
            <a:pPr lvl="1"/>
            <a:r>
              <a:rPr lang="pt-BR" smtClean="0"/>
              <a:t>z = 3; &lt;-Ponha o “;” no final da expressão </a:t>
            </a:r>
          </a:p>
          <a:p>
            <a:r>
              <a:rPr lang="pt-BR" i="1" smtClean="0"/>
              <a:t>Ctrl+D </a:t>
            </a:r>
            <a:r>
              <a:rPr lang="pt-BR" smtClean="0"/>
              <a:t>reinicia o interpretador (limpa a memória)</a:t>
            </a:r>
            <a:endParaRPr lang="pt-BR" i="1"/>
          </a:p>
        </p:txBody>
      </p:sp>
    </p:spTree>
    <p:extLst>
      <p:ext uri="{BB962C8B-B14F-4D97-AF65-F5344CB8AC3E}">
        <p14:creationId xmlns:p14="http://schemas.microsoft.com/office/powerpoint/2010/main" val="3619020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z="2400" smtClean="0"/>
              <a:t>Neste exemplo temos : </a:t>
            </a:r>
            <a:r>
              <a:rPr lang="pt-BR" sz="2400" smtClean="0">
                <a:latin typeface="Symbol" panose="05050102010706020507" pitchFamily="18" charset="2"/>
              </a:rPr>
              <a:t>D</a:t>
            </a:r>
            <a:r>
              <a:rPr lang="pt-BR" sz="2400" smtClean="0"/>
              <a:t>V</a:t>
            </a:r>
            <a:r>
              <a:rPr lang="pt-BR" sz="2400" i="1" smtClean="0"/>
              <a:t>=</a:t>
            </a:r>
            <a:r>
              <a:rPr lang="pt-BR" sz="2400" b="1" smtClean="0"/>
              <a:t>R</a:t>
            </a:r>
            <a:r>
              <a:rPr lang="pt-BR" sz="2400" i="1" smtClean="0"/>
              <a:t>.I </a:t>
            </a:r>
          </a:p>
          <a:p>
            <a:r>
              <a:rPr lang="pt-BR" sz="2400" smtClean="0"/>
              <a:t>O elemento agora é um loop de circuito.</a:t>
            </a:r>
          </a:p>
          <a:p>
            <a:r>
              <a:rPr lang="pt-BR" sz="2400" smtClean="0"/>
              <a:t>As variáveis de estado serão as </a:t>
            </a:r>
            <a:r>
              <a:rPr lang="pt-BR" sz="2400" i="1" smtClean="0"/>
              <a:t>correntes de cada loop</a:t>
            </a:r>
            <a:r>
              <a:rPr lang="pt-BR" sz="2400" smtClean="0"/>
              <a:t>. </a:t>
            </a:r>
          </a:p>
          <a:p>
            <a:r>
              <a:rPr lang="pt-BR" sz="2400" smtClean="0"/>
              <a:t>Será aplicada em cada elemento (loop) uma diferença de tensão nos seus nós.</a:t>
            </a:r>
            <a:endParaRPr lang="pt-BR" sz="240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64515551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a:xfrm>
            <a:off x="0" y="908720"/>
            <a:ext cx="9906000" cy="5381625"/>
          </a:xfrm>
        </p:spPr>
        <p:txBody>
          <a:bodyPr/>
          <a:lstStyle/>
          <a:p>
            <a:r>
              <a:rPr lang="pt-BR" sz="2400" smtClean="0"/>
              <a:t>Para resolver o circuito, primeiro vamos definir os elementos</a:t>
            </a:r>
          </a:p>
          <a:p>
            <a:pPr lvl="1"/>
            <a:r>
              <a:rPr lang="pt-BR" sz="2000" smtClean="0"/>
              <a:t>O 1º loop é formado por B – 1 – 2. Sua variável de estado é I</a:t>
            </a:r>
            <a:r>
              <a:rPr lang="pt-BR" sz="2000" baseline="-25000" smtClean="0"/>
              <a:t>1</a:t>
            </a:r>
            <a:r>
              <a:rPr lang="pt-BR" sz="2000" smtClean="0"/>
              <a:t>. É aplicada uma diferença de potencial de 2E nele.</a:t>
            </a:r>
          </a:p>
          <a:p>
            <a:pPr lvl="1"/>
            <a:r>
              <a:rPr lang="pt-BR" sz="2000" smtClean="0"/>
              <a:t>O 2º loop é formado por A –</a:t>
            </a:r>
            <a:r>
              <a:rPr lang="pt-BR" sz="2000"/>
              <a:t> </a:t>
            </a:r>
            <a:r>
              <a:rPr lang="pt-BR" sz="2000" smtClean="0"/>
              <a:t>3. Sua variável de estado é I2. É aplicada uma diferença de potencial de E nele.</a:t>
            </a:r>
          </a:p>
          <a:p>
            <a:pPr lvl="1"/>
            <a:r>
              <a:rPr lang="pt-BR" sz="2000" smtClean="0"/>
              <a:t>O 3º loop é formado por 3 – 2 – 4. Sua variável de estado é I</a:t>
            </a:r>
            <a:r>
              <a:rPr lang="pt-BR" sz="2000" baseline="-25000" smtClean="0"/>
              <a:t>3</a:t>
            </a:r>
            <a:r>
              <a:rPr lang="pt-BR" sz="2000" smtClean="0"/>
              <a:t>. Não é aplicada nenhuma diferença de potencial no mesmo. </a:t>
            </a:r>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52114173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p:txBody>
          <a:bodyPr/>
          <a:lstStyle/>
          <a:p>
            <a:r>
              <a:rPr lang="pt-BR" sz="2000" smtClean="0"/>
              <a:t>Agora montamos a matriz de rigidez.</a:t>
            </a:r>
          </a:p>
          <a:p>
            <a:pPr lvl="1"/>
            <a:r>
              <a:rPr lang="pt-BR" sz="1600" smtClean="0"/>
              <a:t>Para o 1º loop, percorremos o mesmo no sentido de I</a:t>
            </a:r>
            <a:r>
              <a:rPr lang="pt-BR" sz="1600" baseline="-25000" smtClean="0"/>
              <a:t>1</a:t>
            </a:r>
            <a:r>
              <a:rPr lang="pt-BR" sz="1600" smtClean="0"/>
              <a:t> e somamos todas as resistências encontradas. No caso teremos 4R. Este é o elemento R</a:t>
            </a:r>
            <a:r>
              <a:rPr lang="pt-BR" sz="1600" baseline="-25000" smtClean="0"/>
              <a:t>11</a:t>
            </a:r>
            <a:r>
              <a:rPr lang="pt-BR" sz="1600" smtClean="0"/>
              <a:t>. </a:t>
            </a:r>
          </a:p>
          <a:p>
            <a:pPr lvl="1"/>
            <a:r>
              <a:rPr lang="pt-BR" sz="1600" smtClean="0"/>
              <a:t>Ainda no primeiro loop, não temos contato entre I</a:t>
            </a:r>
            <a:r>
              <a:rPr lang="pt-BR" sz="1600" baseline="-25000" smtClean="0"/>
              <a:t>1</a:t>
            </a:r>
            <a:r>
              <a:rPr lang="pt-BR" sz="1600" smtClean="0"/>
              <a:t> e I</a:t>
            </a:r>
            <a:r>
              <a:rPr lang="pt-BR" sz="1600" baseline="-25000" smtClean="0"/>
              <a:t>2</a:t>
            </a:r>
            <a:r>
              <a:rPr lang="pt-BR" sz="1600" smtClean="0"/>
              <a:t>. Logo R</a:t>
            </a:r>
            <a:r>
              <a:rPr lang="pt-BR" sz="1600" baseline="-25000" smtClean="0"/>
              <a:t>12</a:t>
            </a:r>
            <a:r>
              <a:rPr lang="pt-BR" sz="1600" smtClean="0"/>
              <a:t> é zero.</a:t>
            </a:r>
          </a:p>
          <a:p>
            <a:pPr lvl="1"/>
            <a:r>
              <a:rPr lang="pt-BR" sz="1600" smtClean="0"/>
              <a:t>Finalizamos o primeiro loop observando que em “2” I</a:t>
            </a:r>
            <a:r>
              <a:rPr lang="pt-BR" sz="1600" baseline="-25000" smtClean="0"/>
              <a:t>1</a:t>
            </a:r>
            <a:r>
              <a:rPr lang="pt-BR" sz="1600" smtClean="0"/>
              <a:t> entra em contato com I</a:t>
            </a:r>
            <a:r>
              <a:rPr lang="pt-BR" sz="1600" baseline="-25000" smtClean="0"/>
              <a:t>3</a:t>
            </a:r>
            <a:r>
              <a:rPr lang="pt-BR" sz="1600" smtClean="0"/>
              <a:t> em sentido contrário. Logo R</a:t>
            </a:r>
            <a:r>
              <a:rPr lang="pt-BR" sz="1600" baseline="-25000" smtClean="0"/>
              <a:t>13</a:t>
            </a:r>
            <a:r>
              <a:rPr lang="pt-BR" sz="1600" smtClean="0"/>
              <a:t> é igual a -2R.</a:t>
            </a:r>
          </a:p>
          <a:p>
            <a:pPr lvl="1"/>
            <a:endParaRPr lang="pt-BR" sz="1600"/>
          </a:p>
          <a:p>
            <a:pPr lvl="1"/>
            <a:endParaRPr lang="pt-BR" sz="1600" smtClean="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98040048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p:txBody>
          <a:bodyPr/>
          <a:lstStyle/>
          <a:p>
            <a:r>
              <a:rPr lang="pt-BR" sz="2000" smtClean="0"/>
              <a:t>Montagem da matriz de rigidez (2º loop).</a:t>
            </a:r>
          </a:p>
          <a:p>
            <a:pPr lvl="1"/>
            <a:r>
              <a:rPr lang="pt-BR" sz="1600" smtClean="0"/>
              <a:t>Para o 1º loop, percorremos o mesmo no sentido de I</a:t>
            </a:r>
            <a:r>
              <a:rPr lang="pt-BR" sz="1600" baseline="-25000" smtClean="0"/>
              <a:t>2</a:t>
            </a:r>
            <a:r>
              <a:rPr lang="pt-BR" sz="1600" smtClean="0"/>
              <a:t> e somamos todas as resistências encontradas. No caso teremos 4R. Este é o elemento R</a:t>
            </a:r>
            <a:r>
              <a:rPr lang="pt-BR" sz="1600" baseline="-25000" smtClean="0"/>
              <a:t>22</a:t>
            </a:r>
            <a:r>
              <a:rPr lang="pt-BR" sz="1600" smtClean="0"/>
              <a:t>. </a:t>
            </a:r>
          </a:p>
          <a:p>
            <a:pPr lvl="1"/>
            <a:r>
              <a:rPr lang="pt-BR" sz="1600" smtClean="0"/>
              <a:t>Ainda no segundo loop, não temos contato entre I</a:t>
            </a:r>
            <a:r>
              <a:rPr lang="pt-BR" sz="1600" baseline="-25000" smtClean="0"/>
              <a:t>1</a:t>
            </a:r>
            <a:r>
              <a:rPr lang="pt-BR" sz="1600" smtClean="0"/>
              <a:t> e I</a:t>
            </a:r>
            <a:r>
              <a:rPr lang="pt-BR" sz="1600" baseline="-25000" smtClean="0"/>
              <a:t>2</a:t>
            </a:r>
            <a:r>
              <a:rPr lang="pt-BR" sz="1600" smtClean="0"/>
              <a:t>. Logo R</a:t>
            </a:r>
            <a:r>
              <a:rPr lang="pt-BR" sz="1600" baseline="-25000" smtClean="0"/>
              <a:t>21</a:t>
            </a:r>
            <a:r>
              <a:rPr lang="pt-BR" sz="1600" smtClean="0"/>
              <a:t> é zero.</a:t>
            </a:r>
          </a:p>
          <a:p>
            <a:pPr lvl="1"/>
            <a:r>
              <a:rPr lang="pt-BR" sz="1600" smtClean="0"/>
              <a:t>Finalizamos o segundo loop observando que em “3” I</a:t>
            </a:r>
            <a:r>
              <a:rPr lang="pt-BR" sz="1600" baseline="-25000" smtClean="0"/>
              <a:t>2</a:t>
            </a:r>
            <a:r>
              <a:rPr lang="pt-BR" sz="1600" smtClean="0"/>
              <a:t> entra em contato com I</a:t>
            </a:r>
            <a:r>
              <a:rPr lang="pt-BR" sz="1600" baseline="-25000" smtClean="0"/>
              <a:t>3</a:t>
            </a:r>
            <a:r>
              <a:rPr lang="pt-BR" sz="1600" smtClean="0"/>
              <a:t> em sentido contrário. Logo R</a:t>
            </a:r>
            <a:r>
              <a:rPr lang="pt-BR" sz="1600" baseline="-25000"/>
              <a:t>2</a:t>
            </a:r>
            <a:r>
              <a:rPr lang="pt-BR" sz="1600" baseline="-25000" smtClean="0"/>
              <a:t>3</a:t>
            </a:r>
            <a:r>
              <a:rPr lang="pt-BR" sz="1600" smtClean="0"/>
              <a:t> é igual a -4R.</a:t>
            </a:r>
          </a:p>
          <a:p>
            <a:pPr lvl="1"/>
            <a:endParaRPr lang="pt-BR" sz="1600"/>
          </a:p>
          <a:p>
            <a:pPr lvl="1"/>
            <a:endParaRPr lang="pt-BR" sz="1600" smtClean="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78613728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p:txBody>
          <a:bodyPr/>
          <a:lstStyle/>
          <a:p>
            <a:r>
              <a:rPr lang="pt-BR" sz="2000" smtClean="0"/>
              <a:t>Montagem da matriz de rigidez (3º loop).</a:t>
            </a:r>
          </a:p>
          <a:p>
            <a:pPr lvl="1"/>
            <a:r>
              <a:rPr lang="pt-BR" sz="1600" smtClean="0"/>
              <a:t>E para o 3º loop, percorremos o mesmo no sentido de I</a:t>
            </a:r>
            <a:r>
              <a:rPr lang="pt-BR" sz="1600" baseline="-25000" smtClean="0"/>
              <a:t>3</a:t>
            </a:r>
            <a:r>
              <a:rPr lang="pt-BR" sz="1600" smtClean="0"/>
              <a:t> e somamos todas as resistências encontradas. No caso teremos 12R. Este é o elemento R</a:t>
            </a:r>
            <a:r>
              <a:rPr lang="pt-BR" sz="1600" baseline="-25000" smtClean="0"/>
              <a:t>33</a:t>
            </a:r>
            <a:r>
              <a:rPr lang="pt-BR" sz="1600" smtClean="0"/>
              <a:t>. </a:t>
            </a:r>
          </a:p>
          <a:p>
            <a:pPr lvl="1"/>
            <a:r>
              <a:rPr lang="pt-BR" sz="1600" smtClean="0"/>
              <a:t>Neste caso temos contato entre I</a:t>
            </a:r>
            <a:r>
              <a:rPr lang="pt-BR" sz="1600" baseline="-25000" smtClean="0"/>
              <a:t>3</a:t>
            </a:r>
            <a:r>
              <a:rPr lang="pt-BR" sz="1600" smtClean="0"/>
              <a:t> e I</a:t>
            </a:r>
            <a:r>
              <a:rPr lang="pt-BR" sz="1600" baseline="-25000" smtClean="0"/>
              <a:t>1</a:t>
            </a:r>
            <a:r>
              <a:rPr lang="pt-BR" sz="1600" smtClean="0"/>
              <a:t> (em “2”). Logo R</a:t>
            </a:r>
            <a:r>
              <a:rPr lang="pt-BR" sz="1600" baseline="-25000" smtClean="0"/>
              <a:t>31</a:t>
            </a:r>
            <a:r>
              <a:rPr lang="pt-BR" sz="1600" smtClean="0"/>
              <a:t> = -2R.</a:t>
            </a:r>
          </a:p>
          <a:p>
            <a:pPr lvl="1"/>
            <a:r>
              <a:rPr lang="pt-BR" sz="1600" smtClean="0"/>
              <a:t>Finalizamos o terceiro loop observando que em “3” I</a:t>
            </a:r>
            <a:r>
              <a:rPr lang="pt-BR" sz="1600" baseline="-25000" smtClean="0"/>
              <a:t>3</a:t>
            </a:r>
            <a:r>
              <a:rPr lang="pt-BR" sz="1600" smtClean="0"/>
              <a:t> entra em contato com I</a:t>
            </a:r>
            <a:r>
              <a:rPr lang="pt-BR" sz="1600" baseline="-25000" smtClean="0"/>
              <a:t>2</a:t>
            </a:r>
            <a:r>
              <a:rPr lang="pt-BR" sz="1600" smtClean="0"/>
              <a:t> em sentido contrário. Logo R</a:t>
            </a:r>
            <a:r>
              <a:rPr lang="pt-BR" sz="1600" baseline="-25000" smtClean="0"/>
              <a:t>32</a:t>
            </a:r>
            <a:r>
              <a:rPr lang="pt-BR" sz="1600" smtClean="0"/>
              <a:t> é igual a -4R.</a:t>
            </a:r>
          </a:p>
          <a:p>
            <a:pPr lvl="1"/>
            <a:endParaRPr lang="pt-BR" sz="1600"/>
          </a:p>
          <a:p>
            <a:pPr lvl="1"/>
            <a:endParaRPr lang="pt-BR" sz="1600" smtClean="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68060393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z="2000" smtClean="0"/>
                  <a:t>Sistema de Equações. O sistema de equações resultante fica então: </a:t>
                </a:r>
                <a14:m>
                  <m:oMath xmlns:m="http://schemas.openxmlformats.org/officeDocument/2006/math">
                    <m:d>
                      <m:dPr>
                        <m:begChr m:val="["/>
                        <m:endChr m:val="]"/>
                        <m:ctrlPr>
                          <a:rPr lang="pt-BR" sz="2000" i="1" smtClean="0">
                            <a:latin typeface="Cambria Math" panose="02040503050406030204" pitchFamily="18" charset="0"/>
                          </a:rPr>
                        </m:ctrlPr>
                      </m:dPr>
                      <m:e>
                        <m:m>
                          <m:mPr>
                            <m:mcs>
                              <m:mc>
                                <m:mcPr>
                                  <m:count m:val="3"/>
                                  <m:mcJc m:val="center"/>
                                </m:mcPr>
                              </m:mc>
                            </m:mcs>
                            <m:ctrlPr>
                              <a:rPr lang="pt-BR" sz="2000" i="1" smtClean="0">
                                <a:latin typeface="Cambria Math" panose="02040503050406030204" pitchFamily="18" charset="0"/>
                              </a:rPr>
                            </m:ctrlPr>
                          </m:mPr>
                          <m:mr>
                            <m:e>
                              <m:r>
                                <m:rPr>
                                  <m:brk m:alnAt="7"/>
                                </m:rPr>
                                <a:rPr lang="pt-BR" sz="2000" b="0" i="1" smtClean="0">
                                  <a:latin typeface="Cambria Math" panose="02040503050406030204" pitchFamily="18" charset="0"/>
                                </a:rPr>
                                <m:t>4</m:t>
                              </m:r>
                              <m:r>
                                <a:rPr lang="pt-BR" sz="2000" b="0" i="1" smtClean="0">
                                  <a:latin typeface="Cambria Math" panose="02040503050406030204" pitchFamily="18" charset="0"/>
                                </a:rPr>
                                <m:t>𝑅</m:t>
                              </m:r>
                            </m:e>
                            <m:e>
                              <m:r>
                                <a:rPr lang="pt-BR" sz="2000" b="0" i="1" smtClean="0">
                                  <a:latin typeface="Cambria Math" panose="02040503050406030204" pitchFamily="18" charset="0"/>
                                </a:rPr>
                                <m:t>0</m:t>
                              </m:r>
                            </m:e>
                            <m:e>
                              <m:r>
                                <a:rPr lang="pt-BR" sz="2000" b="0" i="1" smtClean="0">
                                  <a:latin typeface="Cambria Math" panose="02040503050406030204" pitchFamily="18" charset="0"/>
                                </a:rPr>
                                <m:t>−2</m:t>
                              </m:r>
                              <m:r>
                                <a:rPr lang="pt-BR" sz="2000" b="0" i="1" smtClean="0">
                                  <a:latin typeface="Cambria Math" panose="02040503050406030204" pitchFamily="18" charset="0"/>
                                </a:rPr>
                                <m:t>𝑅</m:t>
                              </m:r>
                            </m:e>
                          </m:mr>
                          <m:mr>
                            <m:e>
                              <m:r>
                                <a:rPr lang="pt-BR" sz="2000" b="0" i="1" smtClean="0">
                                  <a:latin typeface="Cambria Math" panose="02040503050406030204" pitchFamily="18" charset="0"/>
                                </a:rPr>
                                <m:t>0</m:t>
                              </m:r>
                            </m:e>
                            <m:e>
                              <m:r>
                                <a:rPr lang="pt-BR" sz="2000" b="0" i="1" smtClean="0">
                                  <a:latin typeface="Cambria Math" panose="02040503050406030204" pitchFamily="18" charset="0"/>
                                </a:rPr>
                                <m:t>4</m:t>
                              </m:r>
                              <m:r>
                                <a:rPr lang="pt-BR" sz="2000" b="0" i="1" smtClean="0">
                                  <a:latin typeface="Cambria Math" panose="02040503050406030204" pitchFamily="18" charset="0"/>
                                </a:rPr>
                                <m:t>𝑅</m:t>
                              </m:r>
                            </m:e>
                            <m:e>
                              <m:r>
                                <a:rPr lang="pt-BR" sz="2000" b="0" i="1" smtClean="0">
                                  <a:latin typeface="Cambria Math" panose="02040503050406030204" pitchFamily="18" charset="0"/>
                                </a:rPr>
                                <m:t>−4</m:t>
                              </m:r>
                              <m:r>
                                <a:rPr lang="pt-BR" sz="2000" b="0" i="1" smtClean="0">
                                  <a:latin typeface="Cambria Math" panose="02040503050406030204" pitchFamily="18" charset="0"/>
                                </a:rPr>
                                <m:t>𝑅</m:t>
                              </m:r>
                            </m:e>
                          </m:mr>
                          <m:mr>
                            <m:e>
                              <m:r>
                                <a:rPr lang="pt-BR" sz="2000" b="0" i="1" smtClean="0">
                                  <a:latin typeface="Cambria Math" panose="02040503050406030204" pitchFamily="18" charset="0"/>
                                </a:rPr>
                                <m:t>−2</m:t>
                              </m:r>
                              <m:r>
                                <a:rPr lang="pt-BR" sz="2000" b="0" i="1" smtClean="0">
                                  <a:latin typeface="Cambria Math" panose="02040503050406030204" pitchFamily="18" charset="0"/>
                                </a:rPr>
                                <m:t>𝑅</m:t>
                              </m:r>
                            </m:e>
                            <m:e>
                              <m:r>
                                <a:rPr lang="pt-BR" sz="2000" b="0" i="1" smtClean="0">
                                  <a:latin typeface="Cambria Math" panose="02040503050406030204" pitchFamily="18" charset="0"/>
                                </a:rPr>
                                <m:t>−4</m:t>
                              </m:r>
                              <m:r>
                                <a:rPr lang="pt-BR" sz="2000" b="0" i="1" smtClean="0">
                                  <a:latin typeface="Cambria Math" panose="02040503050406030204" pitchFamily="18" charset="0"/>
                                </a:rPr>
                                <m:t>𝑅</m:t>
                              </m:r>
                            </m:e>
                            <m:e>
                              <m:r>
                                <a:rPr lang="pt-BR" sz="2000" b="0" i="1" smtClean="0">
                                  <a:latin typeface="Cambria Math" panose="02040503050406030204" pitchFamily="18" charset="0"/>
                                </a:rPr>
                                <m:t>12</m:t>
                              </m:r>
                              <m:r>
                                <a:rPr lang="pt-BR" sz="2000" b="0" i="1" smtClean="0">
                                  <a:latin typeface="Cambria Math" panose="02040503050406030204" pitchFamily="18" charset="0"/>
                                </a:rPr>
                                <m:t>𝑅</m:t>
                              </m:r>
                            </m:e>
                          </m:mr>
                        </m:m>
                      </m:e>
                    </m:d>
                    <m:r>
                      <a:rPr lang="pt-BR" sz="2000" b="0" i="0" smtClean="0">
                        <a:latin typeface="Cambria Math" panose="02040503050406030204" pitchFamily="18" charset="0"/>
                      </a:rPr>
                      <m:t>.</m:t>
                    </m:r>
                    <m:d>
                      <m:dPr>
                        <m:begChr m:val="["/>
                        <m:endChr m:val="]"/>
                        <m:ctrlPr>
                          <a:rPr lang="pt-BR" sz="2000" b="0" i="1" smtClean="0">
                            <a:latin typeface="Cambria Math" panose="02040503050406030204" pitchFamily="18" charset="0"/>
                          </a:rPr>
                        </m:ctrlPr>
                      </m:dPr>
                      <m:e>
                        <m:m>
                          <m:mPr>
                            <m:mcs>
                              <m:mc>
                                <m:mcPr>
                                  <m:count m:val="1"/>
                                  <m:mcJc m:val="center"/>
                                </m:mcPr>
                              </m:mc>
                            </m:mcs>
                            <m:ctrlPr>
                              <a:rPr lang="pt-BR" sz="2000" b="0" i="1" smtClean="0">
                                <a:latin typeface="Cambria Math" panose="02040503050406030204" pitchFamily="18" charset="0"/>
                              </a:rPr>
                            </m:ctrlPr>
                          </m:mPr>
                          <m:m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𝐼</m:t>
                                  </m:r>
                                </m:e>
                                <m:sub>
                                  <m:r>
                                    <a:rPr lang="pt-BR" sz="2000" b="0" i="1" smtClean="0">
                                      <a:latin typeface="Cambria Math" panose="02040503050406030204" pitchFamily="18" charset="0"/>
                                    </a:rPr>
                                    <m:t>1</m:t>
                                  </m:r>
                                </m:sub>
                              </m:sSub>
                            </m:e>
                          </m:mr>
                          <m:m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𝐼</m:t>
                                  </m:r>
                                </m:e>
                                <m:sub>
                                  <m:r>
                                    <a:rPr lang="pt-BR" sz="2000" b="0" i="1" smtClean="0">
                                      <a:latin typeface="Cambria Math" panose="02040503050406030204" pitchFamily="18" charset="0"/>
                                    </a:rPr>
                                    <m:t>2</m:t>
                                  </m:r>
                                </m:sub>
                              </m:sSub>
                            </m:e>
                          </m:mr>
                          <m:m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𝐼</m:t>
                                  </m:r>
                                </m:e>
                                <m:sub>
                                  <m:r>
                                    <a:rPr lang="pt-BR" sz="2000" b="0" i="1" smtClean="0">
                                      <a:latin typeface="Cambria Math" panose="02040503050406030204" pitchFamily="18" charset="0"/>
                                    </a:rPr>
                                    <m:t>3</m:t>
                                  </m:r>
                                </m:sub>
                              </m:sSub>
                            </m:e>
                          </m:mr>
                        </m:m>
                      </m:e>
                    </m:d>
                    <m:r>
                      <a:rPr lang="pt-BR" sz="2000" b="0" i="1" smtClean="0">
                        <a:latin typeface="Cambria Math" panose="02040503050406030204" pitchFamily="18" charset="0"/>
                      </a:rPr>
                      <m:t>=</m:t>
                    </m:r>
                    <m:d>
                      <m:dPr>
                        <m:begChr m:val="["/>
                        <m:endChr m:val="]"/>
                        <m:ctrlPr>
                          <a:rPr lang="pt-BR" sz="1600" i="1">
                            <a:latin typeface="Cambria Math" panose="02040503050406030204" pitchFamily="18" charset="0"/>
                          </a:rPr>
                        </m:ctrlPr>
                      </m:dPr>
                      <m:e>
                        <m:m>
                          <m:mPr>
                            <m:mcs>
                              <m:mc>
                                <m:mcPr>
                                  <m:count m:val="1"/>
                                  <m:mcJc m:val="center"/>
                                </m:mcPr>
                              </m:mc>
                            </m:mcs>
                            <m:ctrlPr>
                              <a:rPr lang="pt-BR" sz="1600" i="1">
                                <a:latin typeface="Cambria Math" panose="02040503050406030204" pitchFamily="18" charset="0"/>
                              </a:rPr>
                            </m:ctrlPr>
                          </m:mPr>
                          <m:mr>
                            <m:e>
                              <m:r>
                                <m:rPr>
                                  <m:brk m:alnAt="7"/>
                                </m:rPr>
                                <a:rPr lang="pt-BR" sz="1600" b="0" i="1" smtClean="0">
                                  <a:latin typeface="Cambria Math" panose="02040503050406030204" pitchFamily="18" charset="0"/>
                                </a:rPr>
                                <m:t>2</m:t>
                              </m:r>
                              <m:r>
                                <a:rPr lang="pt-BR" sz="1600" b="0" i="1" smtClean="0">
                                  <a:latin typeface="Cambria Math" panose="02040503050406030204" pitchFamily="18" charset="0"/>
                                </a:rPr>
                                <m:t>𝐸</m:t>
                              </m:r>
                            </m:e>
                          </m:mr>
                          <m:mr>
                            <m:e>
                              <m:r>
                                <a:rPr lang="pt-BR" sz="1600" b="0" i="1" smtClean="0">
                                  <a:latin typeface="Cambria Math" panose="02040503050406030204" pitchFamily="18" charset="0"/>
                                </a:rPr>
                                <m:t>𝐸</m:t>
                              </m:r>
                            </m:e>
                          </m:mr>
                          <m:mr>
                            <m:e>
                              <m:r>
                                <a:rPr lang="pt-BR" sz="1600" b="0" i="1" smtClean="0">
                                  <a:latin typeface="Cambria Math" panose="02040503050406030204" pitchFamily="18" charset="0"/>
                                </a:rPr>
                                <m:t>0</m:t>
                              </m:r>
                            </m:e>
                          </m:mr>
                        </m:m>
                      </m:e>
                    </m:d>
                  </m:oMath>
                </a14:m>
                <a:endParaRPr lang="pt-BR" sz="1600"/>
              </a:p>
              <a:p>
                <a:pPr lvl="1"/>
                <a:endParaRPr lang="pt-BR" sz="1600"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175" t="-227"/>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414738423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ítulo 3"/>
          <p:cNvSpPr>
            <a:spLocks noGrp="1"/>
          </p:cNvSpPr>
          <p:nvPr>
            <p:ph type="ctrTitle" sz="quarter"/>
          </p:nvPr>
        </p:nvSpPr>
        <p:spPr/>
        <p:txBody>
          <a:bodyPr/>
          <a:lstStyle/>
          <a:p>
            <a:r>
              <a:rPr lang="en-US" smtClean="0"/>
              <a:t>Métodos Numéricos</a:t>
            </a:r>
            <a:endParaRPr lang="pt-BR" smtClean="0"/>
          </a:p>
        </p:txBody>
      </p:sp>
      <p:sp>
        <p:nvSpPr>
          <p:cNvPr id="68611" name="Subtítulo 4"/>
          <p:cNvSpPr>
            <a:spLocks noGrp="1"/>
          </p:cNvSpPr>
          <p:nvPr>
            <p:ph type="subTitle" sz="quarter" idx="1"/>
          </p:nvPr>
        </p:nvSpPr>
        <p:spPr/>
        <p:txBody>
          <a:bodyPr/>
          <a:lstStyle/>
          <a:p>
            <a:r>
              <a:rPr lang="en-US" smtClean="0"/>
              <a:t>7a Aula</a:t>
            </a:r>
            <a:endParaRPr lang="pt-BR"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ítulo 5"/>
          <p:cNvSpPr>
            <a:spLocks noGrp="1"/>
          </p:cNvSpPr>
          <p:nvPr>
            <p:ph type="ctrTitle" sz="quarter"/>
          </p:nvPr>
        </p:nvSpPr>
        <p:spPr/>
        <p:txBody>
          <a:bodyPr/>
          <a:lstStyle/>
          <a:p>
            <a:pPr eaLnBrk="1" hangingPunct="1"/>
            <a:r>
              <a:rPr lang="en-US" dirty="0" err="1" smtClean="0"/>
              <a:t>Otimização</a:t>
            </a:r>
            <a:endParaRPr lang="pt-BR" dirty="0" smtClean="0"/>
          </a:p>
        </p:txBody>
      </p:sp>
      <p:sp>
        <p:nvSpPr>
          <p:cNvPr id="69635" name="Subtítulo 6"/>
          <p:cNvSpPr>
            <a:spLocks noGrp="1"/>
          </p:cNvSpPr>
          <p:nvPr>
            <p:ph type="subTitle" sz="quarter" idx="1"/>
          </p:nvPr>
        </p:nvSpPr>
        <p:spPr/>
        <p:txBody>
          <a:bodyPr/>
          <a:lstStyle/>
          <a:p>
            <a:pPr eaLnBrk="1" hangingPunct="1"/>
            <a:r>
              <a:rPr lang="pt-BR" dirty="0" smtClean="0"/>
              <a:t>Introdução</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270927" y="76200"/>
            <a:ext cx="8420100" cy="762000"/>
          </a:xfrm>
        </p:spPr>
        <p:txBody>
          <a:bodyPr/>
          <a:lstStyle/>
          <a:p>
            <a:r>
              <a:rPr lang="en-US" sz="2800" smtClean="0">
                <a:latin typeface="Arial" charset="0"/>
                <a:cs typeface="Arial" charset="0"/>
              </a:rPr>
              <a:t>Exemplo 3.2 – Modelo de Mix de Produtos</a:t>
            </a:r>
          </a:p>
        </p:txBody>
      </p:sp>
      <p:sp>
        <p:nvSpPr>
          <p:cNvPr id="160771" name="Rectangle 3"/>
          <p:cNvSpPr>
            <a:spLocks noGrp="1" noChangeArrowheads="1"/>
          </p:cNvSpPr>
          <p:nvPr>
            <p:ph idx="1"/>
          </p:nvPr>
        </p:nvSpPr>
        <p:spPr>
          <a:xfrm>
            <a:off x="330200" y="762000"/>
            <a:ext cx="9360827" cy="6096000"/>
          </a:xfrm>
          <a:solidFill>
            <a:schemeClr val="accent1">
              <a:lumMod val="20000"/>
              <a:lumOff val="80000"/>
            </a:schemeClr>
          </a:solidFill>
        </p:spPr>
        <p:txBody>
          <a:bodyPr/>
          <a:lstStyle/>
          <a:p>
            <a:pPr>
              <a:buFont typeface="Monotype Sorts"/>
              <a:buChar char="n"/>
              <a:defRPr/>
            </a:pPr>
            <a:r>
              <a:rPr lang="en-US" sz="2000" dirty="0" smtClean="0"/>
              <a:t>A </a:t>
            </a:r>
            <a:r>
              <a:rPr lang="en-US" sz="2000" dirty="0" err="1" smtClean="0"/>
              <a:t>companhia</a:t>
            </a:r>
            <a:r>
              <a:rPr lang="en-US" sz="2000" dirty="0" smtClean="0"/>
              <a:t> Monet </a:t>
            </a:r>
            <a:r>
              <a:rPr lang="en-US" sz="2000" dirty="0" err="1" smtClean="0"/>
              <a:t>produz</a:t>
            </a:r>
            <a:r>
              <a:rPr lang="en-US" sz="2000" dirty="0" smtClean="0"/>
              <a:t> </a:t>
            </a:r>
            <a:r>
              <a:rPr lang="en-US" sz="2000" dirty="0" err="1" smtClean="0"/>
              <a:t>quatro</a:t>
            </a:r>
            <a:r>
              <a:rPr lang="en-US" sz="2000" dirty="0" smtClean="0"/>
              <a:t> </a:t>
            </a:r>
            <a:r>
              <a:rPr lang="en-US" sz="2000" dirty="0" err="1" smtClean="0"/>
              <a:t>tipos</a:t>
            </a:r>
            <a:r>
              <a:rPr lang="en-US" sz="2000" dirty="0" smtClean="0"/>
              <a:t> </a:t>
            </a:r>
            <a:r>
              <a:rPr lang="en-US" sz="2000" dirty="0" err="1" smtClean="0"/>
              <a:t>diferentes</a:t>
            </a:r>
            <a:r>
              <a:rPr lang="en-US" sz="2000" dirty="0" smtClean="0"/>
              <a:t> de </a:t>
            </a:r>
            <a:r>
              <a:rPr lang="en-US" sz="2000" dirty="0" err="1" smtClean="0"/>
              <a:t>molduras</a:t>
            </a:r>
            <a:r>
              <a:rPr lang="en-US" sz="2000" dirty="0" smtClean="0"/>
              <a:t> </a:t>
            </a:r>
            <a:r>
              <a:rPr lang="en-US" sz="2000" dirty="0" err="1" smtClean="0"/>
              <a:t>para</a:t>
            </a:r>
            <a:r>
              <a:rPr lang="en-US" sz="2000" dirty="0" smtClean="0"/>
              <a:t> </a:t>
            </a:r>
            <a:r>
              <a:rPr lang="en-US" sz="2000" dirty="0" err="1" smtClean="0"/>
              <a:t>quadros</a:t>
            </a:r>
            <a:r>
              <a:rPr lang="en-US" sz="2000" dirty="0" smtClean="0"/>
              <a:t>. </a:t>
            </a:r>
            <a:r>
              <a:rPr lang="en-US" sz="2000" dirty="0" err="1" smtClean="0"/>
              <a:t>Cada</a:t>
            </a:r>
            <a:r>
              <a:rPr lang="en-US" sz="2000" dirty="0" smtClean="0"/>
              <a:t> </a:t>
            </a:r>
            <a:r>
              <a:rPr lang="en-US" sz="2000" dirty="0" err="1" smtClean="0"/>
              <a:t>moldura</a:t>
            </a:r>
            <a:r>
              <a:rPr lang="en-US" sz="2000" dirty="0" smtClean="0"/>
              <a:t> </a:t>
            </a:r>
            <a:r>
              <a:rPr lang="en-US" sz="2000" dirty="0" err="1" smtClean="0"/>
              <a:t>requer</a:t>
            </a:r>
            <a:r>
              <a:rPr lang="en-US" sz="2000" dirty="0" smtClean="0"/>
              <a:t> </a:t>
            </a:r>
            <a:r>
              <a:rPr lang="en-US" sz="2000" dirty="0" err="1" smtClean="0"/>
              <a:t>uma</a:t>
            </a:r>
            <a:r>
              <a:rPr lang="en-US" sz="2000" dirty="0" smtClean="0"/>
              <a:t> </a:t>
            </a:r>
            <a:r>
              <a:rPr lang="en-US" sz="2000" dirty="0" err="1" smtClean="0"/>
              <a:t>certa</a:t>
            </a:r>
            <a:r>
              <a:rPr lang="en-US" sz="2000" dirty="0" smtClean="0"/>
              <a:t> </a:t>
            </a:r>
            <a:r>
              <a:rPr lang="en-US" sz="2000" dirty="0" err="1" smtClean="0"/>
              <a:t>quantidade</a:t>
            </a:r>
            <a:r>
              <a:rPr lang="en-US" sz="2000" dirty="0" smtClean="0"/>
              <a:t> de </a:t>
            </a:r>
            <a:r>
              <a:rPr lang="en-US" sz="2000" dirty="0" err="1" smtClean="0"/>
              <a:t>trabalho</a:t>
            </a:r>
            <a:r>
              <a:rPr lang="en-US" sz="2000" dirty="0" smtClean="0"/>
              <a:t>, metal e </a:t>
            </a:r>
            <a:r>
              <a:rPr lang="en-US" sz="2000" dirty="0" err="1" smtClean="0"/>
              <a:t>vidro</a:t>
            </a:r>
            <a:r>
              <a:rPr lang="en-US" sz="2000" dirty="0" smtClean="0"/>
              <a:t>, é </a:t>
            </a:r>
            <a:r>
              <a:rPr lang="en-US" sz="2000" dirty="0" err="1" smtClean="0"/>
              <a:t>vendida</a:t>
            </a:r>
            <a:r>
              <a:rPr lang="en-US" sz="2000" dirty="0" smtClean="0"/>
              <a:t> </a:t>
            </a:r>
            <a:r>
              <a:rPr lang="en-US" sz="2000" dirty="0" err="1" smtClean="0"/>
              <a:t>por</a:t>
            </a:r>
            <a:r>
              <a:rPr lang="en-US" sz="2000" dirty="0" smtClean="0"/>
              <a:t> um </a:t>
            </a:r>
            <a:r>
              <a:rPr lang="en-US" sz="2000" dirty="0" err="1" smtClean="0"/>
              <a:t>preço</a:t>
            </a:r>
            <a:r>
              <a:rPr lang="en-US" sz="2000" dirty="0" smtClean="0"/>
              <a:t> </a:t>
            </a:r>
            <a:r>
              <a:rPr lang="en-US" sz="2000" dirty="0" err="1" smtClean="0"/>
              <a:t>específico</a:t>
            </a:r>
            <a:r>
              <a:rPr lang="en-US" sz="2000" dirty="0" smtClean="0"/>
              <a:t> e </a:t>
            </a:r>
            <a:r>
              <a:rPr lang="en-US" sz="2000" dirty="0" err="1" smtClean="0"/>
              <a:t>possui</a:t>
            </a:r>
            <a:r>
              <a:rPr lang="en-US" sz="2000" dirty="0" smtClean="0"/>
              <a:t> um </a:t>
            </a:r>
            <a:r>
              <a:rPr lang="en-US" sz="2000" dirty="0" err="1" smtClean="0"/>
              <a:t>limite</a:t>
            </a:r>
            <a:r>
              <a:rPr lang="en-US" sz="2000" dirty="0" smtClean="0"/>
              <a:t> de </a:t>
            </a:r>
            <a:r>
              <a:rPr lang="en-US" sz="2000" dirty="0" err="1" smtClean="0"/>
              <a:t>demanda</a:t>
            </a:r>
            <a:r>
              <a:rPr lang="en-US" sz="2000" dirty="0" smtClean="0"/>
              <a:t> </a:t>
            </a:r>
            <a:r>
              <a:rPr lang="en-US" sz="2000" dirty="0" err="1" smtClean="0"/>
              <a:t>distinto</a:t>
            </a:r>
            <a:r>
              <a:rPr lang="en-US" sz="2000" dirty="0" smtClean="0"/>
              <a:t> dos </a:t>
            </a:r>
            <a:r>
              <a:rPr lang="en-US" sz="2000" dirty="0" err="1" smtClean="0"/>
              <a:t>demais</a:t>
            </a:r>
            <a:r>
              <a:rPr lang="en-US" sz="2000" dirty="0" smtClean="0"/>
              <a:t>, </a:t>
            </a:r>
            <a:r>
              <a:rPr lang="en-US" sz="2000" dirty="0" err="1" smtClean="0"/>
              <a:t>conforme</a:t>
            </a:r>
            <a:r>
              <a:rPr lang="en-US" sz="2000" dirty="0" smtClean="0"/>
              <a:t> a </a:t>
            </a:r>
            <a:r>
              <a:rPr lang="en-US" sz="2000" dirty="0" err="1" smtClean="0"/>
              <a:t>tabela</a:t>
            </a:r>
            <a:r>
              <a:rPr lang="en-US" sz="2000" dirty="0" smtClean="0"/>
              <a:t> </a:t>
            </a:r>
            <a:r>
              <a:rPr lang="en-US" sz="2000" dirty="0" err="1" smtClean="0"/>
              <a:t>abaixo</a:t>
            </a:r>
            <a:r>
              <a:rPr lang="en-US" sz="2000" dirty="0" smtClean="0"/>
              <a:t>:</a:t>
            </a:r>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r>
              <a:rPr lang="en-US" sz="2000" dirty="0" smtClean="0"/>
              <a:t>A Monet </a:t>
            </a:r>
            <a:r>
              <a:rPr lang="en-US" sz="2000" dirty="0" err="1" smtClean="0"/>
              <a:t>pode</a:t>
            </a:r>
            <a:r>
              <a:rPr lang="en-US" sz="2000" dirty="0" smtClean="0"/>
              <a:t> </a:t>
            </a:r>
            <a:r>
              <a:rPr lang="en-US" sz="2000" dirty="0" err="1" smtClean="0"/>
              <a:t>obter</a:t>
            </a:r>
            <a:r>
              <a:rPr lang="en-US" sz="2000" dirty="0" smtClean="0"/>
              <a:t> </a:t>
            </a:r>
            <a:r>
              <a:rPr lang="en-US" sz="2000" dirty="0" err="1" smtClean="0"/>
              <a:t>até</a:t>
            </a:r>
            <a:r>
              <a:rPr lang="en-US" sz="2000" dirty="0" smtClean="0"/>
              <a:t> 4.000 horas de </a:t>
            </a:r>
            <a:r>
              <a:rPr lang="en-US" sz="2000" dirty="0" err="1" smtClean="0"/>
              <a:t>trabalho</a:t>
            </a:r>
            <a:r>
              <a:rPr lang="en-US" sz="2000" dirty="0" smtClean="0"/>
              <a:t> </a:t>
            </a:r>
            <a:r>
              <a:rPr lang="en-US" sz="2000" dirty="0" err="1" smtClean="0"/>
              <a:t>por</a:t>
            </a:r>
            <a:r>
              <a:rPr lang="en-US" sz="2000" dirty="0" smtClean="0"/>
              <a:t> R$ 8,00 </a:t>
            </a:r>
            <a:r>
              <a:rPr lang="en-US" sz="2000" dirty="0" err="1" smtClean="0"/>
              <a:t>por</a:t>
            </a:r>
            <a:r>
              <a:rPr lang="en-US" sz="2000" dirty="0" smtClean="0"/>
              <a:t> hora, 6.000 kg de metal </a:t>
            </a:r>
            <a:r>
              <a:rPr lang="en-US" sz="2000" dirty="0" err="1" smtClean="0"/>
              <a:t>por</a:t>
            </a:r>
            <a:r>
              <a:rPr lang="en-US" sz="2000" dirty="0" smtClean="0"/>
              <a:t> $0,50 </a:t>
            </a:r>
            <a:r>
              <a:rPr lang="en-US" sz="2000" dirty="0" err="1" smtClean="0"/>
              <a:t>por</a:t>
            </a:r>
            <a:r>
              <a:rPr lang="en-US" sz="2000" dirty="0" smtClean="0"/>
              <a:t> kg e 10.000 kg de </a:t>
            </a:r>
            <a:r>
              <a:rPr lang="en-US" sz="2000" dirty="0" err="1" smtClean="0"/>
              <a:t>vidro</a:t>
            </a:r>
            <a:r>
              <a:rPr lang="en-US" sz="2000" dirty="0" smtClean="0"/>
              <a:t> </a:t>
            </a:r>
            <a:r>
              <a:rPr lang="en-US" sz="2000" dirty="0" err="1" smtClean="0"/>
              <a:t>por</a:t>
            </a:r>
            <a:r>
              <a:rPr lang="en-US" sz="2000" dirty="0" smtClean="0"/>
              <a:t> R$ 0,75 </a:t>
            </a:r>
            <a:r>
              <a:rPr lang="en-US" sz="2000" dirty="0" err="1" smtClean="0"/>
              <a:t>por</a:t>
            </a:r>
            <a:r>
              <a:rPr lang="en-US" sz="2000" dirty="0" smtClean="0"/>
              <a:t> kg. </a:t>
            </a:r>
          </a:p>
          <a:p>
            <a:pPr>
              <a:buFont typeface="Monotype Sorts"/>
              <a:buChar char="n"/>
              <a:defRPr/>
            </a:pPr>
            <a:r>
              <a:rPr lang="en-US" sz="2000" dirty="0" smtClean="0"/>
              <a:t>A Monet </a:t>
            </a:r>
            <a:r>
              <a:rPr lang="en-US" sz="2000" dirty="0" err="1" smtClean="0"/>
              <a:t>precisa</a:t>
            </a:r>
            <a:r>
              <a:rPr lang="en-US" sz="2000" dirty="0" smtClean="0"/>
              <a:t> </a:t>
            </a:r>
            <a:r>
              <a:rPr lang="en-US" sz="2000" dirty="0" err="1" smtClean="0"/>
              <a:t>decidir</a:t>
            </a:r>
            <a:r>
              <a:rPr lang="en-US" sz="2000" dirty="0" smtClean="0"/>
              <a:t> o </a:t>
            </a:r>
            <a:r>
              <a:rPr lang="en-US" sz="2000" dirty="0" err="1" smtClean="0"/>
              <a:t>quanto</a:t>
            </a:r>
            <a:r>
              <a:rPr lang="en-US" sz="2000" dirty="0" smtClean="0"/>
              <a:t> </a:t>
            </a:r>
            <a:r>
              <a:rPr lang="en-US" sz="2000" dirty="0" err="1" smtClean="0"/>
              <a:t>produzir</a:t>
            </a:r>
            <a:r>
              <a:rPr lang="en-US" sz="2000" dirty="0" smtClean="0"/>
              <a:t> </a:t>
            </a:r>
            <a:r>
              <a:rPr lang="en-US" sz="2000" dirty="0" err="1" smtClean="0"/>
              <a:t>durante</a:t>
            </a:r>
            <a:r>
              <a:rPr lang="en-US" sz="2000" dirty="0" smtClean="0"/>
              <a:t> a </a:t>
            </a:r>
            <a:r>
              <a:rPr lang="en-US" sz="2000" dirty="0" err="1" smtClean="0"/>
              <a:t>próxima</a:t>
            </a:r>
            <a:r>
              <a:rPr lang="en-US" sz="2000" dirty="0" smtClean="0"/>
              <a:t> </a:t>
            </a:r>
            <a:r>
              <a:rPr lang="en-US" sz="2000" dirty="0" err="1" smtClean="0"/>
              <a:t>semana</a:t>
            </a:r>
            <a:r>
              <a:rPr lang="en-US" sz="2000" dirty="0" smtClean="0"/>
              <a:t>, de </a:t>
            </a:r>
            <a:r>
              <a:rPr lang="en-US" sz="2000" dirty="0" err="1" smtClean="0"/>
              <a:t>modo</a:t>
            </a:r>
            <a:r>
              <a:rPr lang="en-US" sz="2000" dirty="0" smtClean="0"/>
              <a:t> a </a:t>
            </a:r>
            <a:r>
              <a:rPr lang="en-US" sz="2000" dirty="0" err="1" smtClean="0"/>
              <a:t>maximizar</a:t>
            </a:r>
            <a:r>
              <a:rPr lang="en-US" sz="2000" dirty="0" smtClean="0"/>
              <a:t> </a:t>
            </a:r>
            <a:r>
              <a:rPr lang="en-US" sz="2000" dirty="0" err="1" smtClean="0"/>
              <a:t>seu</a:t>
            </a:r>
            <a:r>
              <a:rPr lang="en-US" sz="2000" dirty="0" smtClean="0"/>
              <a:t> </a:t>
            </a:r>
            <a:r>
              <a:rPr lang="en-US" sz="2000" dirty="0" err="1" smtClean="0"/>
              <a:t>lucro</a:t>
            </a:r>
            <a:r>
              <a:rPr lang="en-US" sz="2000" dirty="0" smtClean="0"/>
              <a:t>, </a:t>
            </a:r>
            <a:r>
              <a:rPr lang="en-US" sz="2000" dirty="0" err="1" smtClean="0"/>
              <a:t>mas</a:t>
            </a:r>
            <a:r>
              <a:rPr lang="en-US" sz="2000" dirty="0" smtClean="0"/>
              <a:t> </a:t>
            </a:r>
            <a:r>
              <a:rPr lang="en-US" sz="2000" dirty="0" err="1" smtClean="0"/>
              <a:t>deverá</a:t>
            </a:r>
            <a:r>
              <a:rPr lang="en-US" sz="2000" dirty="0" smtClean="0"/>
              <a:t> </a:t>
            </a:r>
            <a:r>
              <a:rPr lang="en-US" sz="2000" dirty="0" err="1" smtClean="0"/>
              <a:t>garantir</a:t>
            </a:r>
            <a:r>
              <a:rPr lang="en-US" sz="2000" dirty="0" smtClean="0"/>
              <a:t> </a:t>
            </a:r>
            <a:r>
              <a:rPr lang="en-US" sz="2000" dirty="0" err="1" smtClean="0"/>
              <a:t>que</a:t>
            </a:r>
            <a:r>
              <a:rPr lang="en-US" sz="2000" dirty="0" smtClean="0"/>
              <a:t> </a:t>
            </a:r>
            <a:r>
              <a:rPr lang="en-US" sz="2000" dirty="0" err="1" smtClean="0"/>
              <a:t>não</a:t>
            </a:r>
            <a:r>
              <a:rPr lang="en-US" sz="2000" dirty="0" smtClean="0"/>
              <a:t> </a:t>
            </a:r>
            <a:r>
              <a:rPr lang="en-US" sz="2000" dirty="0" err="1" smtClean="0"/>
              <a:t>ficará</a:t>
            </a:r>
            <a:r>
              <a:rPr lang="en-US" sz="2000" dirty="0" smtClean="0"/>
              <a:t> </a:t>
            </a:r>
            <a:r>
              <a:rPr lang="en-US" sz="2000" dirty="0" err="1" smtClean="0"/>
              <a:t>nenhum</a:t>
            </a:r>
            <a:r>
              <a:rPr lang="en-US" sz="2000" dirty="0" smtClean="0"/>
              <a:t> </a:t>
            </a:r>
            <a:r>
              <a:rPr lang="en-US" sz="2000" dirty="0" err="1" smtClean="0"/>
              <a:t>produto</a:t>
            </a:r>
            <a:r>
              <a:rPr lang="en-US" sz="2000" dirty="0" smtClean="0"/>
              <a:t> </a:t>
            </a:r>
            <a:r>
              <a:rPr lang="en-US" sz="2000" dirty="0" err="1" smtClean="0"/>
              <a:t>em</a:t>
            </a:r>
            <a:r>
              <a:rPr lang="en-US" sz="2000" dirty="0" smtClean="0"/>
              <a:t> </a:t>
            </a:r>
            <a:r>
              <a:rPr lang="en-US" sz="2000" dirty="0" err="1" smtClean="0"/>
              <a:t>estoque</a:t>
            </a:r>
            <a:r>
              <a:rPr lang="en-US" sz="2000" dirty="0" smtClean="0"/>
              <a:t>.</a:t>
            </a:r>
          </a:p>
        </p:txBody>
      </p:sp>
      <p:graphicFrame>
        <p:nvGraphicFramePr>
          <p:cNvPr id="5" name="Tabela 4"/>
          <p:cNvGraphicFramePr>
            <a:graphicFrameLocks noGrp="1"/>
          </p:cNvGraphicFramePr>
          <p:nvPr>
            <p:extLst>
              <p:ext uri="{D42A27DB-BD31-4B8C-83A1-F6EECF244321}">
                <p14:modId xmlns:p14="http://schemas.microsoft.com/office/powerpoint/2010/main" val="3022587934"/>
              </p:ext>
            </p:extLst>
          </p:nvPr>
        </p:nvGraphicFramePr>
        <p:xfrm>
          <a:off x="2311401" y="2276872"/>
          <a:ext cx="5861052" cy="2084389"/>
        </p:xfrm>
        <a:graphic>
          <a:graphicData uri="http://schemas.openxmlformats.org/drawingml/2006/table">
            <a:tbl>
              <a:tblPr>
                <a:tableStyleId>{5940675A-B579-460E-94D1-54222C63F5DA}</a:tableStyleId>
              </a:tblPr>
              <a:tblGrid>
                <a:gridCol w="1834413">
                  <a:extLst>
                    <a:ext uri="{9D8B030D-6E8A-4147-A177-3AD203B41FA5}">
                      <a16:colId xmlns:a16="http://schemas.microsoft.com/office/drawing/2014/main" val="20000"/>
                    </a:ext>
                  </a:extLst>
                </a:gridCol>
                <a:gridCol w="1012959">
                  <a:extLst>
                    <a:ext uri="{9D8B030D-6E8A-4147-A177-3AD203B41FA5}">
                      <a16:colId xmlns:a16="http://schemas.microsoft.com/office/drawing/2014/main" val="20001"/>
                    </a:ext>
                  </a:extLst>
                </a:gridCol>
                <a:gridCol w="1012959">
                  <a:extLst>
                    <a:ext uri="{9D8B030D-6E8A-4147-A177-3AD203B41FA5}">
                      <a16:colId xmlns:a16="http://schemas.microsoft.com/office/drawing/2014/main" val="20002"/>
                    </a:ext>
                  </a:extLst>
                </a:gridCol>
                <a:gridCol w="987762">
                  <a:extLst>
                    <a:ext uri="{9D8B030D-6E8A-4147-A177-3AD203B41FA5}">
                      <a16:colId xmlns:a16="http://schemas.microsoft.com/office/drawing/2014/main" val="20003"/>
                    </a:ext>
                  </a:extLst>
                </a:gridCol>
                <a:gridCol w="1012959">
                  <a:extLst>
                    <a:ext uri="{9D8B030D-6E8A-4147-A177-3AD203B41FA5}">
                      <a16:colId xmlns:a16="http://schemas.microsoft.com/office/drawing/2014/main" val="20004"/>
                    </a:ext>
                  </a:extLst>
                </a:gridCol>
              </a:tblGrid>
              <a:tr h="317437">
                <a:tc>
                  <a:txBody>
                    <a:bodyPr/>
                    <a:lstStyle/>
                    <a:p>
                      <a:pPr algn="l" fontAlgn="b"/>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Mold.(1)</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Mold.(2)</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Mold.(3)</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Mold.(4)</a:t>
                      </a:r>
                      <a:endParaRPr lang="pt-BR" sz="1600" b="0" i="0" u="none" strike="noStrike">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0"/>
                  </a:ext>
                </a:extLst>
              </a:tr>
              <a:tr h="317437">
                <a:tc>
                  <a:txBody>
                    <a:bodyPr/>
                    <a:lstStyle/>
                    <a:p>
                      <a:pPr algn="l" fontAlgn="b"/>
                      <a:r>
                        <a:rPr lang="pt-BR" sz="1600" u="none" strike="noStrike" dirty="0"/>
                        <a:t>Trabalho (horas)</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3</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1"/>
                  </a:ext>
                </a:extLst>
              </a:tr>
              <a:tr h="317437">
                <a:tc>
                  <a:txBody>
                    <a:bodyPr/>
                    <a:lstStyle/>
                    <a:p>
                      <a:pPr algn="l" fontAlgn="b"/>
                      <a:r>
                        <a:rPr lang="pt-BR" sz="1600" u="none" strike="noStrike" dirty="0"/>
                        <a:t>Metal (kg)</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4</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2"/>
                  </a:ext>
                </a:extLst>
              </a:tr>
              <a:tr h="317437">
                <a:tc>
                  <a:txBody>
                    <a:bodyPr/>
                    <a:lstStyle/>
                    <a:p>
                      <a:pPr algn="l" fontAlgn="b"/>
                      <a:r>
                        <a:rPr lang="pt-BR" sz="1600" u="none" strike="noStrike" dirty="0"/>
                        <a:t>Vidro </a:t>
                      </a:r>
                      <a:r>
                        <a:rPr lang="pt-BR" sz="1600" u="none" strike="noStrike" dirty="0" smtClean="0"/>
                        <a:t>(kg)</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6</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1</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3"/>
                  </a:ext>
                </a:extLst>
              </a:tr>
              <a:tr h="317437">
                <a:tc>
                  <a:txBody>
                    <a:bodyPr/>
                    <a:lstStyle/>
                    <a:p>
                      <a:pPr algn="l" fontAlgn="b"/>
                      <a:r>
                        <a:rPr lang="pt-BR" sz="1600" u="none" strike="noStrike" dirty="0"/>
                        <a:t>Preço</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a:t>R$ 28,50</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dirty="0"/>
                        <a:t>R$ 12,50</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a:t>R$ 29,25</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dirty="0"/>
                        <a:t>R$ 21,50</a:t>
                      </a:r>
                      <a:endParaRPr lang="pt-BR" sz="1600" b="0" i="0" u="none" strike="noStrike" dirty="0">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4"/>
                  </a:ext>
                </a:extLst>
              </a:tr>
              <a:tr h="497204">
                <a:tc>
                  <a:txBody>
                    <a:bodyPr/>
                    <a:lstStyle/>
                    <a:p>
                      <a:pPr algn="l" fontAlgn="b"/>
                      <a:r>
                        <a:rPr lang="pt-BR" sz="1600" u="none" strike="noStrike"/>
                        <a:t>Demanda</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         1.000 </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dirty="0"/>
                        <a:t>         2.000 </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dirty="0"/>
                        <a:t>            500 </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dirty="0"/>
                        <a:t>         1.000 </a:t>
                      </a:r>
                      <a:endParaRPr lang="pt-BR" sz="1600" b="0" i="0" u="none" strike="noStrike" dirty="0">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6262797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sz="4000" smtClean="0">
                <a:latin typeface="Arial" charset="0"/>
                <a:cs typeface="Arial" charset="0"/>
              </a:rPr>
              <a:t>Ex. 3.2(cont) – Modelo Algébrico</a:t>
            </a:r>
          </a:p>
        </p:txBody>
      </p:sp>
      <p:sp>
        <p:nvSpPr>
          <p:cNvPr id="168963" name="Rectangle 3"/>
          <p:cNvSpPr>
            <a:spLocks noGrp="1" noChangeArrowheads="1"/>
          </p:cNvSpPr>
          <p:nvPr>
            <p:ph idx="1"/>
          </p:nvPr>
        </p:nvSpPr>
        <p:spPr>
          <a:xfrm>
            <a:off x="247650" y="1676400"/>
            <a:ext cx="9443377" cy="4114800"/>
          </a:xfrm>
        </p:spPr>
        <p:txBody>
          <a:bodyPr/>
          <a:lstStyle/>
          <a:p>
            <a:pPr>
              <a:buFont typeface="Monotype Sorts" pitchFamily="2" charset="2"/>
              <a:buNone/>
            </a:pPr>
            <a:r>
              <a:rPr lang="en-US" sz="1800" smtClean="0"/>
              <a:t>		Maximizar	6</a:t>
            </a:r>
            <a:r>
              <a:rPr lang="en-US" sz="1800" i="1" smtClean="0"/>
              <a:t>x</a:t>
            </a:r>
            <a:r>
              <a:rPr lang="en-US" sz="1800" baseline="-25000" smtClean="0"/>
              <a:t>1</a:t>
            </a:r>
            <a:r>
              <a:rPr lang="en-US" sz="1800" smtClean="0"/>
              <a:t> + 2</a:t>
            </a:r>
            <a:r>
              <a:rPr lang="en-US" sz="1800" i="1" smtClean="0"/>
              <a:t>x</a:t>
            </a:r>
            <a:r>
              <a:rPr lang="en-US" sz="1800" baseline="-25000" smtClean="0"/>
              <a:t>2</a:t>
            </a:r>
            <a:r>
              <a:rPr lang="en-US" sz="1800" smtClean="0"/>
              <a:t> + 4</a:t>
            </a:r>
            <a:r>
              <a:rPr lang="en-US" sz="1800" i="1" smtClean="0"/>
              <a:t>x</a:t>
            </a:r>
            <a:r>
              <a:rPr lang="en-US" sz="1800" baseline="-25000" smtClean="0"/>
              <a:t>3</a:t>
            </a:r>
            <a:r>
              <a:rPr lang="en-US" sz="1800" smtClean="0"/>
              <a:t> + 3</a:t>
            </a:r>
            <a:r>
              <a:rPr lang="en-US" sz="1800" i="1" smtClean="0"/>
              <a:t>x</a:t>
            </a:r>
            <a:r>
              <a:rPr lang="en-US" sz="1800" baseline="-25000" smtClean="0"/>
              <a:t>4</a:t>
            </a:r>
            <a:r>
              <a:rPr lang="en-US" sz="1800" smtClean="0"/>
              <a:t>   (objetivo de lucro)</a:t>
            </a:r>
          </a:p>
          <a:p>
            <a:pPr>
              <a:buFont typeface="Monotype Sorts" pitchFamily="2" charset="2"/>
              <a:buNone/>
            </a:pPr>
            <a:r>
              <a:rPr lang="en-US" sz="1800" smtClean="0"/>
              <a:t>		Sujeito a :	2</a:t>
            </a:r>
            <a:r>
              <a:rPr lang="en-US" sz="1800" i="1" smtClean="0"/>
              <a:t>x</a:t>
            </a:r>
            <a:r>
              <a:rPr lang="en-US" sz="1800" baseline="-25000" smtClean="0"/>
              <a:t>1</a:t>
            </a:r>
            <a:r>
              <a:rPr lang="en-US" sz="1800" smtClean="0"/>
              <a:t> + </a:t>
            </a:r>
            <a:r>
              <a:rPr lang="en-US" sz="1800" i="1" smtClean="0"/>
              <a:t>x</a:t>
            </a:r>
            <a:r>
              <a:rPr lang="en-US" sz="1800" baseline="-25000" smtClean="0"/>
              <a:t>2</a:t>
            </a:r>
            <a:r>
              <a:rPr lang="en-US" sz="1800" smtClean="0"/>
              <a:t> + 3</a:t>
            </a:r>
            <a:r>
              <a:rPr lang="en-US" sz="1800" i="1" smtClean="0"/>
              <a:t>x</a:t>
            </a:r>
            <a:r>
              <a:rPr lang="en-US" sz="1800" baseline="-25000" smtClean="0"/>
              <a:t>3</a:t>
            </a:r>
            <a:r>
              <a:rPr lang="en-US" sz="1800" smtClean="0"/>
              <a:t> + 2</a:t>
            </a:r>
            <a:r>
              <a:rPr lang="en-US" sz="1800" i="1" smtClean="0"/>
              <a:t>x</a:t>
            </a:r>
            <a:r>
              <a:rPr lang="en-US" sz="1800" baseline="-25000" smtClean="0"/>
              <a:t>4</a:t>
            </a:r>
            <a:r>
              <a:rPr lang="en-US" sz="1800" smtClean="0"/>
              <a:t>   </a:t>
            </a:r>
            <a:r>
              <a:rPr lang="en-US" sz="1800" smtClean="0">
                <a:sym typeface="Symbol" pitchFamily="18" charset="2"/>
              </a:rPr>
              <a:t>    4.000 (restrição de trabalho)</a:t>
            </a:r>
          </a:p>
          <a:p>
            <a:pPr>
              <a:buFont typeface="Monotype Sorts" pitchFamily="2" charset="2"/>
              <a:buNone/>
            </a:pPr>
            <a:r>
              <a:rPr lang="en-US" sz="1800" smtClean="0">
                <a:sym typeface="Symbol" pitchFamily="18" charset="2"/>
              </a:rPr>
              <a:t>				4</a:t>
            </a:r>
            <a:r>
              <a:rPr lang="en-US" sz="1800" i="1" smtClean="0"/>
              <a:t>x</a:t>
            </a:r>
            <a:r>
              <a:rPr lang="en-US" sz="1800" baseline="-25000" smtClean="0"/>
              <a:t>1</a:t>
            </a:r>
            <a:r>
              <a:rPr lang="en-US" sz="1800" smtClean="0"/>
              <a:t> + 2</a:t>
            </a:r>
            <a:r>
              <a:rPr lang="en-US" sz="1800" i="1" smtClean="0"/>
              <a:t>x</a:t>
            </a:r>
            <a:r>
              <a:rPr lang="en-US" sz="1800" baseline="-25000" smtClean="0"/>
              <a:t>2</a:t>
            </a:r>
            <a:r>
              <a:rPr lang="en-US" sz="1800" smtClean="0"/>
              <a:t> + 1</a:t>
            </a:r>
            <a:r>
              <a:rPr lang="en-US" sz="1800" i="1" smtClean="0"/>
              <a:t>x</a:t>
            </a:r>
            <a:r>
              <a:rPr lang="en-US" sz="1800" baseline="-25000" smtClean="0"/>
              <a:t>3</a:t>
            </a:r>
            <a:r>
              <a:rPr lang="en-US" sz="1800" smtClean="0"/>
              <a:t> + 2</a:t>
            </a:r>
            <a:r>
              <a:rPr lang="en-US" sz="1800" i="1" smtClean="0"/>
              <a:t>x</a:t>
            </a:r>
            <a:r>
              <a:rPr lang="en-US" sz="1800" baseline="-25000" smtClean="0"/>
              <a:t>4</a:t>
            </a:r>
            <a:r>
              <a:rPr lang="en-US" sz="1800" smtClean="0"/>
              <a:t> </a:t>
            </a:r>
            <a:r>
              <a:rPr lang="en-US" sz="1800" smtClean="0">
                <a:sym typeface="Symbol" pitchFamily="18" charset="2"/>
              </a:rPr>
              <a:t>    6.000 (restrição de metal) </a:t>
            </a:r>
          </a:p>
          <a:p>
            <a:pPr>
              <a:buFont typeface="Monotype Sorts" pitchFamily="2" charset="2"/>
              <a:buNone/>
            </a:pPr>
            <a:r>
              <a:rPr lang="en-US" sz="1800" smtClean="0"/>
              <a:t>				4</a:t>
            </a:r>
            <a:r>
              <a:rPr lang="en-US" sz="1800" i="1" smtClean="0"/>
              <a:t>x</a:t>
            </a:r>
            <a:r>
              <a:rPr lang="en-US" sz="1800" baseline="-25000" smtClean="0"/>
              <a:t>1</a:t>
            </a:r>
            <a:r>
              <a:rPr lang="en-US" sz="1800" smtClean="0"/>
              <a:t> + 2</a:t>
            </a:r>
            <a:r>
              <a:rPr lang="en-US" sz="1800" i="1" smtClean="0"/>
              <a:t>x</a:t>
            </a:r>
            <a:r>
              <a:rPr lang="en-US" sz="1800" baseline="-25000" smtClean="0"/>
              <a:t>2</a:t>
            </a:r>
            <a:r>
              <a:rPr lang="en-US" sz="1800" smtClean="0"/>
              <a:t> + </a:t>
            </a:r>
            <a:r>
              <a:rPr lang="en-US" sz="1800" i="1" smtClean="0"/>
              <a:t>x</a:t>
            </a:r>
            <a:r>
              <a:rPr lang="en-US" sz="1800" baseline="-25000" smtClean="0"/>
              <a:t>3</a:t>
            </a:r>
            <a:r>
              <a:rPr lang="en-US" sz="1800" smtClean="0"/>
              <a:t> + 2</a:t>
            </a:r>
            <a:r>
              <a:rPr lang="en-US" sz="1800" i="1" smtClean="0"/>
              <a:t>x</a:t>
            </a:r>
            <a:r>
              <a:rPr lang="en-US" sz="1800" baseline="-25000" smtClean="0"/>
              <a:t>4</a:t>
            </a:r>
            <a:r>
              <a:rPr lang="en-US" sz="1800" smtClean="0"/>
              <a:t>   </a:t>
            </a:r>
            <a:r>
              <a:rPr lang="en-US" sz="1800" smtClean="0">
                <a:sym typeface="Symbol" pitchFamily="18" charset="2"/>
              </a:rPr>
              <a:t></a:t>
            </a:r>
            <a:r>
              <a:rPr lang="en-US" sz="1800" smtClean="0"/>
              <a:t>  10.000 (restrição de vidro)</a:t>
            </a:r>
          </a:p>
          <a:p>
            <a:pPr>
              <a:buFont typeface="Monotype Sorts" pitchFamily="2" charset="2"/>
              <a:buNone/>
            </a:pPr>
            <a:r>
              <a:rPr lang="en-US" sz="1800" smtClean="0"/>
              <a:t>				             </a:t>
            </a:r>
            <a:r>
              <a:rPr lang="en-US" sz="1800" i="1" smtClean="0"/>
              <a:t>x</a:t>
            </a:r>
            <a:r>
              <a:rPr lang="en-US" sz="1800" baseline="-25000" smtClean="0"/>
              <a:t>1</a:t>
            </a:r>
            <a:r>
              <a:rPr lang="en-US" sz="1800" smtClean="0"/>
              <a:t> </a:t>
            </a:r>
            <a:r>
              <a:rPr lang="en-US" sz="1800" smtClean="0">
                <a:sym typeface="Symbol" pitchFamily="18" charset="2"/>
              </a:rPr>
              <a:t></a:t>
            </a:r>
            <a:r>
              <a:rPr lang="en-US" sz="1800" smtClean="0"/>
              <a:t>  1.000 (restrição de demanda da moldura 1)</a:t>
            </a:r>
          </a:p>
          <a:p>
            <a:pPr>
              <a:buFont typeface="Monotype Sorts" pitchFamily="2" charset="2"/>
              <a:buNone/>
            </a:pPr>
            <a:r>
              <a:rPr lang="en-US" sz="1800" smtClean="0"/>
              <a:t>				             </a:t>
            </a:r>
            <a:r>
              <a:rPr lang="en-US" sz="1800" i="1" smtClean="0"/>
              <a:t>x</a:t>
            </a:r>
            <a:r>
              <a:rPr lang="en-US" sz="1800" baseline="-25000" smtClean="0"/>
              <a:t>2</a:t>
            </a:r>
            <a:r>
              <a:rPr lang="en-US" sz="1800" smtClean="0"/>
              <a:t> </a:t>
            </a:r>
            <a:r>
              <a:rPr lang="en-US" sz="1800" smtClean="0">
                <a:sym typeface="Symbol" pitchFamily="18" charset="2"/>
              </a:rPr>
              <a:t></a:t>
            </a:r>
            <a:r>
              <a:rPr lang="en-US" sz="1800" smtClean="0"/>
              <a:t>  2.000 (restrição de demanda da moldura 2)</a:t>
            </a:r>
          </a:p>
          <a:p>
            <a:pPr>
              <a:buFont typeface="Monotype Sorts" pitchFamily="2" charset="2"/>
              <a:buNone/>
            </a:pPr>
            <a:r>
              <a:rPr lang="en-US" sz="1800" smtClean="0"/>
              <a:t>				             </a:t>
            </a:r>
            <a:r>
              <a:rPr lang="en-US" sz="1800" i="1" smtClean="0"/>
              <a:t>x</a:t>
            </a:r>
            <a:r>
              <a:rPr lang="en-US" sz="1800" baseline="-25000" smtClean="0"/>
              <a:t>3</a:t>
            </a:r>
            <a:r>
              <a:rPr lang="en-US" sz="1800" smtClean="0"/>
              <a:t> </a:t>
            </a:r>
            <a:r>
              <a:rPr lang="en-US" sz="1800" smtClean="0">
                <a:sym typeface="Symbol" pitchFamily="18" charset="2"/>
              </a:rPr>
              <a:t></a:t>
            </a:r>
            <a:r>
              <a:rPr lang="en-US" sz="1800" smtClean="0"/>
              <a:t>     500 (restrição de demanda da moldura 3)</a:t>
            </a:r>
          </a:p>
          <a:p>
            <a:pPr>
              <a:buFont typeface="Monotype Sorts" pitchFamily="2" charset="2"/>
              <a:buNone/>
            </a:pPr>
            <a:r>
              <a:rPr lang="en-US" sz="1800" smtClean="0"/>
              <a:t>				             </a:t>
            </a:r>
            <a:r>
              <a:rPr lang="en-US" sz="1800" i="1" smtClean="0"/>
              <a:t>x</a:t>
            </a:r>
            <a:r>
              <a:rPr lang="en-US" sz="1800" baseline="-25000" smtClean="0"/>
              <a:t>4</a:t>
            </a:r>
            <a:r>
              <a:rPr lang="en-US" sz="1800" smtClean="0"/>
              <a:t> </a:t>
            </a:r>
            <a:r>
              <a:rPr lang="en-US" sz="1800" smtClean="0">
                <a:sym typeface="Symbol" pitchFamily="18" charset="2"/>
              </a:rPr>
              <a:t></a:t>
            </a:r>
            <a:r>
              <a:rPr lang="en-US" sz="1800" smtClean="0"/>
              <a:t>  1.000 (restrição de demanda da moldura 4)</a:t>
            </a:r>
          </a:p>
          <a:p>
            <a:pPr>
              <a:buFont typeface="Monotype Sorts" pitchFamily="2" charset="2"/>
              <a:buNone/>
            </a:pPr>
            <a:r>
              <a:rPr lang="en-US" sz="1800" smtClean="0"/>
              <a:t>			            </a:t>
            </a:r>
            <a:r>
              <a:rPr lang="en-US" sz="1800" i="1" smtClean="0"/>
              <a:t>x</a:t>
            </a:r>
            <a:r>
              <a:rPr lang="en-US" sz="1800" baseline="-25000" smtClean="0"/>
              <a:t>1</a:t>
            </a:r>
            <a:r>
              <a:rPr lang="en-US" sz="1800" smtClean="0"/>
              <a:t>, </a:t>
            </a:r>
            <a:r>
              <a:rPr lang="en-US" sz="1800" i="1" smtClean="0"/>
              <a:t>x</a:t>
            </a:r>
            <a:r>
              <a:rPr lang="en-US" sz="1800" baseline="-25000" smtClean="0"/>
              <a:t>2</a:t>
            </a:r>
            <a:r>
              <a:rPr lang="en-US" sz="1800" smtClean="0"/>
              <a:t>, </a:t>
            </a:r>
            <a:r>
              <a:rPr lang="en-US" sz="1800" i="1" smtClean="0"/>
              <a:t>x</a:t>
            </a:r>
            <a:r>
              <a:rPr lang="en-US" sz="1800" baseline="-25000" smtClean="0"/>
              <a:t>3</a:t>
            </a:r>
            <a:r>
              <a:rPr lang="en-US" sz="1800" smtClean="0"/>
              <a:t>, </a:t>
            </a:r>
            <a:r>
              <a:rPr lang="en-US" sz="1800" i="1" smtClean="0"/>
              <a:t>x</a:t>
            </a:r>
            <a:r>
              <a:rPr lang="en-US" sz="1800" baseline="-25000" smtClean="0"/>
              <a:t>4</a:t>
            </a:r>
            <a:r>
              <a:rPr lang="en-US" sz="1800" smtClean="0"/>
              <a:t>  </a:t>
            </a:r>
            <a:r>
              <a:rPr lang="en-US" sz="1800" smtClean="0">
                <a:sym typeface="Symbol" pitchFamily="18" charset="2"/>
              </a:rPr>
              <a:t>  0 (restrições de não negatividade)</a:t>
            </a:r>
            <a:r>
              <a:rPr lang="en-US" sz="2000" smtClean="0"/>
              <a:t>	</a:t>
            </a:r>
          </a:p>
          <a:p>
            <a:endParaRPr lang="en-US" sz="1800" smtClean="0"/>
          </a:p>
        </p:txBody>
      </p:sp>
      <p:sp>
        <p:nvSpPr>
          <p:cNvPr id="5" name="Elipse 4"/>
          <p:cNvSpPr/>
          <p:nvPr/>
        </p:nvSpPr>
        <p:spPr>
          <a:xfrm>
            <a:off x="3136900" y="1600200"/>
            <a:ext cx="2641600" cy="533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cxnSp>
        <p:nvCxnSpPr>
          <p:cNvPr id="7" name="Conector de seta reta 6"/>
          <p:cNvCxnSpPr/>
          <p:nvPr/>
        </p:nvCxnSpPr>
        <p:spPr>
          <a:xfrm rot="5400000">
            <a:off x="2038350" y="2159000"/>
            <a:ext cx="2362200" cy="2311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8966" name="CaixaDeTexto 8"/>
          <p:cNvSpPr txBox="1">
            <a:spLocks noChangeArrowheads="1"/>
          </p:cNvSpPr>
          <p:nvPr/>
        </p:nvSpPr>
        <p:spPr bwMode="auto">
          <a:xfrm>
            <a:off x="1320801" y="4648200"/>
            <a:ext cx="18469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Por que?</a:t>
            </a:r>
            <a:endParaRPr lang="pt-BR"/>
          </a:p>
        </p:txBody>
      </p:sp>
    </p:spTree>
    <p:extLst>
      <p:ext uri="{BB962C8B-B14F-4D97-AF65-F5344CB8AC3E}">
        <p14:creationId xmlns:p14="http://schemas.microsoft.com/office/powerpoint/2010/main" val="17313862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Pacotes de funções</a:t>
            </a:r>
            <a:endParaRPr lang="pt-BR"/>
          </a:p>
        </p:txBody>
      </p:sp>
      <p:sp>
        <p:nvSpPr>
          <p:cNvPr id="3" name="Espaço Reservado para Conteúdo 2"/>
          <p:cNvSpPr>
            <a:spLocks noGrp="1"/>
          </p:cNvSpPr>
          <p:nvPr>
            <p:ph idx="1"/>
          </p:nvPr>
        </p:nvSpPr>
        <p:spPr/>
        <p:txBody>
          <a:bodyPr/>
          <a:lstStyle/>
          <a:p>
            <a:r>
              <a:rPr lang="pt-BR" smtClean="0"/>
              <a:t>Funções científicas: </a:t>
            </a:r>
            <a:r>
              <a:rPr lang="pt-BR" i="1" smtClean="0"/>
              <a:t>import scipy as sp</a:t>
            </a:r>
          </a:p>
          <a:p>
            <a:r>
              <a:rPr lang="pt-BR" smtClean="0"/>
              <a:t>Para ver as funções do pacote </a:t>
            </a:r>
            <a:r>
              <a:rPr lang="pt-BR" i="1" smtClean="0"/>
              <a:t>scipy </a:t>
            </a:r>
            <a:r>
              <a:rPr lang="pt-BR" smtClean="0"/>
              <a:t>digite na console “</a:t>
            </a:r>
            <a:r>
              <a:rPr lang="pt-BR" i="1" smtClean="0"/>
              <a:t>sp.” </a:t>
            </a:r>
            <a:r>
              <a:rPr lang="pt-BR" smtClean="0"/>
              <a:t>e aperte a tecla TAB.</a:t>
            </a:r>
          </a:p>
          <a:p>
            <a:pPr lvl="1"/>
            <a:r>
              <a:rPr lang="pt-BR" i="1" smtClean="0"/>
              <a:t>sp.sqrt(-1)   1j</a:t>
            </a:r>
          </a:p>
          <a:p>
            <a:pPr lvl="1"/>
            <a:r>
              <a:rPr lang="pt-BR" i="1" smtClean="0"/>
              <a:t>(4+3j)**2    (7+24j)</a:t>
            </a:r>
          </a:p>
          <a:p>
            <a:r>
              <a:rPr lang="pt-BR" smtClean="0"/>
              <a:t>Funções numéricas: </a:t>
            </a:r>
            <a:r>
              <a:rPr lang="pt-BR" i="1" smtClean="0"/>
              <a:t>import numpy as np</a:t>
            </a:r>
            <a:endParaRPr lang="pt-BR" smtClean="0"/>
          </a:p>
          <a:p>
            <a:pPr lvl="1"/>
            <a:r>
              <a:rPr lang="pt-BR" i="1" smtClean="0"/>
              <a:t>np.pi    3.141592653589793</a:t>
            </a:r>
          </a:p>
          <a:p>
            <a:pPr lvl="1"/>
            <a:r>
              <a:rPr lang="pt-BR" i="1" smtClean="0"/>
              <a:t>np.spacing(1)    2.2204460492503131e-16</a:t>
            </a:r>
            <a:endParaRPr lang="pt-BR" i="1"/>
          </a:p>
          <a:p>
            <a:pPr lvl="1"/>
            <a:endParaRPr lang="pt-BR" i="1"/>
          </a:p>
          <a:p>
            <a:pPr lvl="1"/>
            <a:endParaRPr lang="pt-BR" i="1" smtClean="0"/>
          </a:p>
          <a:p>
            <a:endParaRPr lang="pt-BR" smtClean="0"/>
          </a:p>
          <a:p>
            <a:endParaRPr lang="pt-BR"/>
          </a:p>
        </p:txBody>
      </p:sp>
    </p:spTree>
    <p:extLst>
      <p:ext uri="{BB962C8B-B14F-4D97-AF65-F5344CB8AC3E}">
        <p14:creationId xmlns:p14="http://schemas.microsoft.com/office/powerpoint/2010/main" val="29151737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ítulo 3"/>
          <p:cNvSpPr>
            <a:spLocks noGrp="1"/>
          </p:cNvSpPr>
          <p:nvPr>
            <p:ph type="title"/>
          </p:nvPr>
        </p:nvSpPr>
        <p:spPr>
          <a:xfrm>
            <a:off x="1270927" y="228600"/>
            <a:ext cx="8420100" cy="381000"/>
          </a:xfrm>
        </p:spPr>
        <p:txBody>
          <a:bodyPr/>
          <a:lstStyle/>
          <a:p>
            <a:pPr algn="ctr"/>
            <a:r>
              <a:rPr lang="en-US" dirty="0" err="1" smtClean="0">
                <a:latin typeface="Arial" charset="0"/>
                <a:cs typeface="Arial" charset="0"/>
              </a:rPr>
              <a:t>Modelo</a:t>
            </a:r>
            <a:r>
              <a:rPr lang="en-US" dirty="0" smtClean="0">
                <a:latin typeface="Arial" charset="0"/>
                <a:cs typeface="Arial" charset="0"/>
              </a:rPr>
              <a:t> </a:t>
            </a:r>
            <a:r>
              <a:rPr lang="en-US" dirty="0" err="1" smtClean="0">
                <a:latin typeface="Arial" charset="0"/>
                <a:cs typeface="Arial" charset="0"/>
              </a:rPr>
              <a:t>em</a:t>
            </a:r>
            <a:r>
              <a:rPr lang="en-US" dirty="0" smtClean="0">
                <a:latin typeface="Arial" charset="0"/>
                <a:cs typeface="Arial" charset="0"/>
              </a:rPr>
              <a:t> </a:t>
            </a:r>
            <a:r>
              <a:rPr lang="en-US" dirty="0" err="1" smtClean="0">
                <a:latin typeface="Arial" charset="0"/>
                <a:cs typeface="Arial" charset="0"/>
              </a:rPr>
              <a:t>Planilha</a:t>
            </a:r>
            <a:endParaRPr lang="pt-BR" dirty="0" smtClean="0">
              <a:latin typeface="Arial" charset="0"/>
              <a:cs typeface="Arial" charset="0"/>
            </a:endParaRPr>
          </a:p>
        </p:txBody>
      </p:sp>
      <p:graphicFrame>
        <p:nvGraphicFramePr>
          <p:cNvPr id="2" name="Objeto 1"/>
          <p:cNvGraphicFramePr>
            <a:graphicFrameLocks noChangeAspect="1"/>
          </p:cNvGraphicFramePr>
          <p:nvPr>
            <p:extLst>
              <p:ext uri="{D42A27DB-BD31-4B8C-83A1-F6EECF244321}">
                <p14:modId xmlns:p14="http://schemas.microsoft.com/office/powerpoint/2010/main" val="1657122126"/>
              </p:ext>
            </p:extLst>
          </p:nvPr>
        </p:nvGraphicFramePr>
        <p:xfrm>
          <a:off x="165100" y="914400"/>
          <a:ext cx="9538616" cy="3352800"/>
        </p:xfrm>
        <a:graphic>
          <a:graphicData uri="http://schemas.openxmlformats.org/presentationml/2006/ole">
            <mc:AlternateContent xmlns:mc="http://schemas.openxmlformats.org/markup-compatibility/2006">
              <mc:Choice xmlns:v="urn:schemas-microsoft-com:vml" Requires="v">
                <p:oleObj spid="_x0000_s258179" name="Planilha" r:id="rId3" imgW="5553024" imgH="2114451" progId="Excel.Sheet.12">
                  <p:embed/>
                </p:oleObj>
              </mc:Choice>
              <mc:Fallback>
                <p:oleObj name="Planilha" r:id="rId3" imgW="5553024" imgH="2114451" progId="Excel.Sheet.12">
                  <p:embed/>
                  <p:pic>
                    <p:nvPicPr>
                      <p:cNvPr id="0" name=""/>
                      <p:cNvPicPr/>
                      <p:nvPr/>
                    </p:nvPicPr>
                    <p:blipFill>
                      <a:blip r:embed="rId4"/>
                      <a:stretch>
                        <a:fillRect/>
                      </a:stretch>
                    </p:blipFill>
                    <p:spPr>
                      <a:xfrm>
                        <a:off x="165100" y="914400"/>
                        <a:ext cx="9538616" cy="33528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72912538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ítulo 5"/>
          <p:cNvSpPr>
            <a:spLocks noGrp="1"/>
          </p:cNvSpPr>
          <p:nvPr>
            <p:ph type="ctrTitle" sz="quarter"/>
          </p:nvPr>
        </p:nvSpPr>
        <p:spPr/>
        <p:txBody>
          <a:bodyPr/>
          <a:lstStyle/>
          <a:p>
            <a:pPr eaLnBrk="1" hangingPunct="1"/>
            <a:r>
              <a:rPr lang="en-US" dirty="0" err="1" smtClean="0"/>
              <a:t>Otimização</a:t>
            </a:r>
            <a:endParaRPr lang="pt-BR" dirty="0" smtClean="0"/>
          </a:p>
        </p:txBody>
      </p:sp>
      <p:sp>
        <p:nvSpPr>
          <p:cNvPr id="69635" name="Subtítulo 6"/>
          <p:cNvSpPr>
            <a:spLocks noGrp="1"/>
          </p:cNvSpPr>
          <p:nvPr>
            <p:ph type="subTitle" sz="quarter" idx="1"/>
          </p:nvPr>
        </p:nvSpPr>
        <p:spPr/>
        <p:txBody>
          <a:bodyPr/>
          <a:lstStyle/>
          <a:p>
            <a:pPr eaLnBrk="1" hangingPunct="1"/>
            <a:r>
              <a:rPr lang="en-US" smtClean="0"/>
              <a:t>Via Solver : Cálculo do custo mínimo de um tanque</a:t>
            </a:r>
            <a:endParaRPr lang="pt-BR" i="1" smtClean="0"/>
          </a:p>
        </p:txBody>
      </p:sp>
    </p:spTree>
    <p:extLst>
      <p:ext uri="{BB962C8B-B14F-4D97-AF65-F5344CB8AC3E}">
        <p14:creationId xmlns:p14="http://schemas.microsoft.com/office/powerpoint/2010/main" val="329119280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ítulo 1"/>
          <p:cNvSpPr>
            <a:spLocks noGrp="1"/>
          </p:cNvSpPr>
          <p:nvPr>
            <p:ph type="title"/>
          </p:nvPr>
        </p:nvSpPr>
        <p:spPr/>
        <p:txBody>
          <a:bodyPr/>
          <a:lstStyle/>
          <a:p>
            <a:r>
              <a:rPr lang="en-US" smtClean="0"/>
              <a:t>Vamos estudar agora métodos de otimização via Excel/Solver</a:t>
            </a:r>
            <a:endParaRPr lang="pt-BR" smtClean="0"/>
          </a:p>
        </p:txBody>
      </p:sp>
      <p:sp>
        <p:nvSpPr>
          <p:cNvPr id="3" name="Espaço Reservado para Conteúdo 2"/>
          <p:cNvSpPr>
            <a:spLocks noGrp="1"/>
          </p:cNvSpPr>
          <p:nvPr>
            <p:ph idx="1"/>
          </p:nvPr>
        </p:nvSpPr>
        <p:spPr/>
        <p:txBody>
          <a:bodyPr/>
          <a:lstStyle/>
          <a:p>
            <a:r>
              <a:rPr lang="en-US" smtClean="0"/>
              <a:t>A teoria por trás de tais métodos é o cálculo de raízes da primeira derivada.</a:t>
            </a:r>
          </a:p>
          <a:p>
            <a:endParaRPr lang="en-US" smtClean="0"/>
          </a:p>
          <a:p>
            <a:r>
              <a:rPr lang="en-US" smtClean="0"/>
              <a:t>O foco nesta disciplina será na modelagem e resolução de tais problemas em planilha Excel.</a:t>
            </a:r>
          </a:p>
          <a:p>
            <a:endParaRPr lang="en-US" smtClean="0"/>
          </a:p>
          <a:p>
            <a:r>
              <a:rPr lang="en-US" smtClean="0"/>
              <a:t>O primeiro problema é apresentado no slide a seguir :</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ítulo 1"/>
          <p:cNvSpPr>
            <a:spLocks noGrp="1"/>
          </p:cNvSpPr>
          <p:nvPr>
            <p:ph type="title"/>
          </p:nvPr>
        </p:nvSpPr>
        <p:spPr/>
        <p:txBody>
          <a:bodyPr/>
          <a:lstStyle/>
          <a:p>
            <a:r>
              <a:rPr lang="en-US" smtClean="0"/>
              <a:t>Projeto de Tanque com Custo Mínimo</a:t>
            </a:r>
            <a:endParaRPr lang="pt-BR" smtClean="0"/>
          </a:p>
        </p:txBody>
      </p:sp>
      <p:sp>
        <p:nvSpPr>
          <p:cNvPr id="71683" name="Espaço Reservado para Conteúdo 2"/>
          <p:cNvSpPr>
            <a:spLocks noGrp="1"/>
          </p:cNvSpPr>
          <p:nvPr>
            <p:ph idx="1"/>
          </p:nvPr>
        </p:nvSpPr>
        <p:spPr>
          <a:xfrm>
            <a:off x="293688" y="785813"/>
            <a:ext cx="9340850" cy="5381625"/>
          </a:xfrm>
        </p:spPr>
        <p:txBody>
          <a:bodyPr/>
          <a:lstStyle/>
          <a:p>
            <a:r>
              <a:rPr lang="en-US" smtClean="0"/>
              <a:t>Com base na figura a seguir pede-se determinar D e L para que o custo do tanque seja o menor possível </a:t>
            </a:r>
            <a:endParaRPr lang="pt-BR" smtClean="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ítulo 1"/>
          <p:cNvSpPr>
            <a:spLocks noGrp="1"/>
          </p:cNvSpPr>
          <p:nvPr>
            <p:ph type="title"/>
          </p:nvPr>
        </p:nvSpPr>
        <p:spPr/>
        <p:txBody>
          <a:bodyPr/>
          <a:lstStyle/>
          <a:p>
            <a:r>
              <a:rPr lang="en-US" smtClean="0"/>
              <a:t>Projeto de Tanque com Custo Mínimo</a:t>
            </a:r>
            <a:endParaRPr lang="pt-BR" smtClean="0"/>
          </a:p>
        </p:txBody>
      </p:sp>
      <p:pic>
        <p:nvPicPr>
          <p:cNvPr id="2" name="Imagem 1"/>
          <p:cNvPicPr>
            <a:picLocks noChangeAspect="1"/>
          </p:cNvPicPr>
          <p:nvPr/>
        </p:nvPicPr>
        <p:blipFill>
          <a:blip r:embed="rId2"/>
          <a:stretch>
            <a:fillRect/>
          </a:stretch>
        </p:blipFill>
        <p:spPr>
          <a:xfrm>
            <a:off x="2352674" y="942975"/>
            <a:ext cx="5840685" cy="5583952"/>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a:xfrm>
            <a:off x="293688" y="928688"/>
            <a:ext cx="9340850" cy="5381625"/>
          </a:xfrm>
        </p:spPr>
        <p:txBody>
          <a:bodyPr/>
          <a:lstStyle/>
          <a:p>
            <a:r>
              <a:rPr lang="en-US" smtClean="0"/>
              <a:t>Variáveis de projeto</a:t>
            </a:r>
          </a:p>
          <a:p>
            <a:pPr lvl="1"/>
            <a:r>
              <a:rPr lang="en-US" smtClean="0"/>
              <a:t>Neste caso : D e L do tanque onde </a:t>
            </a:r>
          </a:p>
          <a:p>
            <a:pPr lvl="1"/>
            <a:r>
              <a:rPr lang="en-US" smtClean="0"/>
              <a:t>D é o diâmetro </a:t>
            </a:r>
            <a:r>
              <a:rPr lang="en-US" i="1" smtClean="0"/>
              <a:t>interno </a:t>
            </a:r>
            <a:r>
              <a:rPr lang="en-US" smtClean="0"/>
              <a:t>do tanque</a:t>
            </a:r>
          </a:p>
          <a:p>
            <a:pPr lvl="1"/>
            <a:r>
              <a:rPr lang="en-US" smtClean="0"/>
              <a:t>L é o comprimento do tanque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ítulo 1"/>
          <p:cNvSpPr>
            <a:spLocks noGrp="1"/>
          </p:cNvSpPr>
          <p:nvPr>
            <p:ph type="title"/>
          </p:nvPr>
        </p:nvSpPr>
        <p:spPr/>
        <p:txBody>
          <a:bodyPr/>
          <a:lstStyle/>
          <a:p>
            <a:endParaRPr lang="pt-BR" smtClean="0"/>
          </a:p>
        </p:txBody>
      </p:sp>
      <p:sp>
        <p:nvSpPr>
          <p:cNvPr id="74755" name="Espaço Reservado para Conteúdo 2"/>
          <p:cNvSpPr>
            <a:spLocks noGrp="1"/>
          </p:cNvSpPr>
          <p:nvPr>
            <p:ph idx="1"/>
          </p:nvPr>
        </p:nvSpPr>
        <p:spPr/>
        <p:txBody>
          <a:bodyPr/>
          <a:lstStyle/>
          <a:p>
            <a:endParaRPr lang="pt-BR" smtClean="0"/>
          </a:p>
        </p:txBody>
      </p:sp>
      <p:pic>
        <p:nvPicPr>
          <p:cNvPr id="747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ítulo 1"/>
          <p:cNvSpPr>
            <a:spLocks noGrp="1"/>
          </p:cNvSpPr>
          <p:nvPr>
            <p:ph type="title"/>
          </p:nvPr>
        </p:nvSpPr>
        <p:spPr/>
        <p:txBody>
          <a:bodyPr/>
          <a:lstStyle/>
          <a:p>
            <a:endParaRPr lang="pt-BR" smtClean="0"/>
          </a:p>
        </p:txBody>
      </p:sp>
      <p:sp>
        <p:nvSpPr>
          <p:cNvPr id="75779" name="Espaço Reservado para Conteúdo 2"/>
          <p:cNvSpPr>
            <a:spLocks noGrp="1"/>
          </p:cNvSpPr>
          <p:nvPr>
            <p:ph idx="1"/>
          </p:nvPr>
        </p:nvSpPr>
        <p:spPr/>
        <p:txBody>
          <a:bodyPr/>
          <a:lstStyle/>
          <a:p>
            <a:endParaRPr lang="pt-BR" smtClean="0"/>
          </a:p>
        </p:txBody>
      </p:sp>
      <p:pic>
        <p:nvPicPr>
          <p:cNvPr id="757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a:xfrm>
            <a:off x="293688" y="928688"/>
            <a:ext cx="9340850" cy="5381625"/>
          </a:xfrm>
        </p:spPr>
        <p:txBody>
          <a:bodyPr/>
          <a:lstStyle/>
          <a:p>
            <a:r>
              <a:rPr lang="en-US" smtClean="0"/>
              <a:t>Variáveis de projeto</a:t>
            </a:r>
          </a:p>
          <a:p>
            <a:pPr lvl="1"/>
            <a:r>
              <a:rPr lang="en-US" smtClean="0"/>
              <a:t>Neste caso : D e L do tanque onde </a:t>
            </a:r>
          </a:p>
          <a:p>
            <a:pPr lvl="1"/>
            <a:r>
              <a:rPr lang="en-US" smtClean="0"/>
              <a:t>D é o diâmetro </a:t>
            </a:r>
            <a:r>
              <a:rPr lang="en-US" i="1" smtClean="0"/>
              <a:t>interno </a:t>
            </a:r>
            <a:r>
              <a:rPr lang="en-US" smtClean="0"/>
              <a:t>do tanque</a:t>
            </a:r>
          </a:p>
          <a:p>
            <a:pPr lvl="1"/>
            <a:r>
              <a:rPr lang="en-US" smtClean="0"/>
              <a:t>L é o comprimento do tanque</a:t>
            </a:r>
          </a:p>
          <a:p>
            <a:r>
              <a:rPr lang="en-US" smtClean="0"/>
              <a:t>Função objetivo</a:t>
            </a:r>
          </a:p>
          <a:p>
            <a:pPr lvl="1"/>
            <a:r>
              <a:rPr lang="en-US" smtClean="0"/>
              <a:t>Neste caso : Custo do tanque</a:t>
            </a:r>
          </a:p>
          <a:p>
            <a:pPr lvl="1"/>
            <a:r>
              <a:rPr lang="en-US" smtClean="0"/>
              <a:t>Custo do Tanque : C</a:t>
            </a:r>
            <a:r>
              <a:rPr lang="en-US" baseline="-25000" smtClean="0"/>
              <a:t>t </a:t>
            </a:r>
            <a:r>
              <a:rPr lang="en-US" smtClean="0"/>
              <a:t>= C</a:t>
            </a:r>
            <a:r>
              <a:rPr lang="en-US" baseline="-25000" smtClean="0"/>
              <a:t>m</a:t>
            </a:r>
            <a:r>
              <a:rPr lang="en-US" smtClean="0"/>
              <a:t>.M + C</a:t>
            </a:r>
            <a:r>
              <a:rPr lang="en-US" baseline="-25000" smtClean="0"/>
              <a:t>s</a:t>
            </a:r>
            <a:r>
              <a:rPr lang="en-US" smtClean="0"/>
              <a:t>.L</a:t>
            </a:r>
            <a:r>
              <a:rPr lang="en-US" baseline="-25000" smtClean="0"/>
              <a:t>t</a:t>
            </a:r>
            <a:endParaRPr lang="en-US" smtClean="0"/>
          </a:p>
          <a:p>
            <a:pPr lvl="1"/>
            <a:r>
              <a:rPr lang="en-US" smtClean="0"/>
              <a:t>C</a:t>
            </a:r>
            <a:r>
              <a:rPr lang="en-US" baseline="-25000" smtClean="0"/>
              <a:t>m</a:t>
            </a:r>
            <a:r>
              <a:rPr lang="en-US" smtClean="0"/>
              <a:t> = custo do material e C</a:t>
            </a:r>
            <a:r>
              <a:rPr lang="en-US" baseline="-25000" smtClean="0"/>
              <a:t>s</a:t>
            </a:r>
            <a:r>
              <a:rPr lang="en-US" smtClean="0"/>
              <a:t> = custo da solda</a:t>
            </a:r>
          </a:p>
          <a:p>
            <a:pPr lvl="1"/>
            <a:r>
              <a:rPr lang="en-US" smtClean="0"/>
              <a:t>M = massa total e L</a:t>
            </a:r>
            <a:r>
              <a:rPr lang="en-US" baseline="-25000" smtClean="0"/>
              <a:t>t</a:t>
            </a:r>
            <a:r>
              <a:rPr lang="en-US" smtClean="0"/>
              <a:t> = comprimento total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p:cTn id="4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3">
                                            <p:txEl>
                                              <p:pRg st="7" end="7"/>
                                            </p:txEl>
                                          </p:spTgt>
                                        </p:tgtEl>
                                      </p:cBhvr>
                                    </p:animEffect>
                                  </p:childTnLst>
                                </p:cTn>
                              </p:par>
                              <p:par>
                                <p:cTn id="49" presetID="53"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p:cTn id="5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ítulo 1"/>
          <p:cNvSpPr>
            <a:spLocks noGrp="1"/>
          </p:cNvSpPr>
          <p:nvPr>
            <p:ph type="title"/>
          </p:nvPr>
        </p:nvSpPr>
        <p:spPr/>
        <p:txBody>
          <a:bodyPr/>
          <a:lstStyle/>
          <a:p>
            <a:endParaRPr lang="pt-BR" smtClean="0"/>
          </a:p>
        </p:txBody>
      </p:sp>
      <p:sp>
        <p:nvSpPr>
          <p:cNvPr id="77827" name="Espaço Reservado para Conteúdo 2"/>
          <p:cNvSpPr>
            <a:spLocks noGrp="1"/>
          </p:cNvSpPr>
          <p:nvPr>
            <p:ph idx="1"/>
          </p:nvPr>
        </p:nvSpPr>
        <p:spPr/>
        <p:txBody>
          <a:bodyPr/>
          <a:lstStyle/>
          <a:p>
            <a:endParaRPr lang="pt-BR" smtClean="0"/>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03.graficos - geometria, polares, </a:t>
            </a:r>
            <a:r>
              <a:rPr lang="pt-BR" b="1" dirty="0" err="1"/>
              <a:t>sombrero</a:t>
            </a:r>
            <a:r>
              <a:rPr lang="pt-BR" b="1" dirty="0"/>
              <a:t> 3D, mec.celeste.xlsx</a:t>
            </a:r>
          </a:p>
        </p:txBody>
      </p:sp>
      <p:graphicFrame>
        <p:nvGraphicFramePr>
          <p:cNvPr id="4" name="Objeto 3"/>
          <p:cNvGraphicFramePr>
            <a:graphicFrameLocks noChangeAspect="1"/>
          </p:cNvGraphicFramePr>
          <p:nvPr>
            <p:extLst>
              <p:ext uri="{D42A27DB-BD31-4B8C-83A1-F6EECF244321}">
                <p14:modId xmlns:p14="http://schemas.microsoft.com/office/powerpoint/2010/main" val="964566916"/>
              </p:ext>
            </p:extLst>
          </p:nvPr>
        </p:nvGraphicFramePr>
        <p:xfrm>
          <a:off x="1088716" y="2492896"/>
          <a:ext cx="7704856" cy="4089500"/>
        </p:xfrm>
        <a:graphic>
          <a:graphicData uri="http://schemas.openxmlformats.org/presentationml/2006/ole">
            <mc:AlternateContent xmlns:mc="http://schemas.openxmlformats.org/markup-compatibility/2006">
              <mc:Choice xmlns:v="urn:schemas-microsoft-com:vml" Requires="v">
                <p:oleObj spid="_x0000_s321556" name="Planilha" r:id="rId3" imgW="12220624" imgH="6486565" progId="Excel.Sheet.12">
                  <p:embed/>
                </p:oleObj>
              </mc:Choice>
              <mc:Fallback>
                <p:oleObj name="Planilha" r:id="rId3" imgW="12220624" imgH="6486565" progId="Excel.Sheet.12">
                  <p:embed/>
                  <p:pic>
                    <p:nvPicPr>
                      <p:cNvPr id="0" name=""/>
                      <p:cNvPicPr/>
                      <p:nvPr/>
                    </p:nvPicPr>
                    <p:blipFill>
                      <a:blip r:embed="rId4"/>
                      <a:stretch>
                        <a:fillRect/>
                      </a:stretch>
                    </p:blipFill>
                    <p:spPr>
                      <a:xfrm>
                        <a:off x="1088716" y="2492896"/>
                        <a:ext cx="7704856" cy="4089500"/>
                      </a:xfrm>
                      <a:prstGeom prst="rect">
                        <a:avLst/>
                      </a:prstGeom>
                    </p:spPr>
                  </p:pic>
                </p:oleObj>
              </mc:Fallback>
            </mc:AlternateContent>
          </a:graphicData>
        </a:graphic>
      </p:graphicFrame>
    </p:spTree>
    <p:extLst>
      <p:ext uri="{BB962C8B-B14F-4D97-AF65-F5344CB8AC3E}">
        <p14:creationId xmlns:p14="http://schemas.microsoft.com/office/powerpoint/2010/main" val="34637238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ítulo 1"/>
          <p:cNvSpPr>
            <a:spLocks noGrp="1"/>
          </p:cNvSpPr>
          <p:nvPr>
            <p:ph type="title"/>
          </p:nvPr>
        </p:nvSpPr>
        <p:spPr/>
        <p:txBody>
          <a:bodyPr/>
          <a:lstStyle/>
          <a:p>
            <a:endParaRPr lang="pt-BR" smtClean="0"/>
          </a:p>
        </p:txBody>
      </p:sp>
      <p:sp>
        <p:nvSpPr>
          <p:cNvPr id="78851" name="Espaço Reservado para Conteúdo 2"/>
          <p:cNvSpPr>
            <a:spLocks noGrp="1"/>
          </p:cNvSpPr>
          <p:nvPr>
            <p:ph idx="1"/>
          </p:nvPr>
        </p:nvSpPr>
        <p:spPr/>
        <p:txBody>
          <a:bodyPr/>
          <a:lstStyle/>
          <a:p>
            <a:endParaRPr lang="pt-BR" smtClean="0"/>
          </a:p>
        </p:txBody>
      </p:sp>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a:xfrm>
            <a:off x="293688" y="928688"/>
            <a:ext cx="9340850" cy="5381625"/>
          </a:xfrm>
        </p:spPr>
        <p:txBody>
          <a:bodyPr/>
          <a:lstStyle/>
          <a:p>
            <a:r>
              <a:rPr lang="en-US" smtClean="0"/>
              <a:t>Variáveis de projeto</a:t>
            </a:r>
          </a:p>
          <a:p>
            <a:pPr lvl="1"/>
            <a:r>
              <a:rPr lang="en-US" smtClean="0"/>
              <a:t>Neste caso : D e L do tanque onde </a:t>
            </a:r>
          </a:p>
          <a:p>
            <a:pPr lvl="1"/>
            <a:r>
              <a:rPr lang="en-US" smtClean="0"/>
              <a:t>D é o diâmetro </a:t>
            </a:r>
            <a:r>
              <a:rPr lang="en-US" i="1" smtClean="0"/>
              <a:t>interno </a:t>
            </a:r>
            <a:r>
              <a:rPr lang="en-US" smtClean="0"/>
              <a:t>do tanque</a:t>
            </a:r>
          </a:p>
          <a:p>
            <a:r>
              <a:rPr lang="en-US" smtClean="0"/>
              <a:t>Função objetivo</a:t>
            </a:r>
          </a:p>
          <a:p>
            <a:pPr lvl="1"/>
            <a:r>
              <a:rPr lang="en-US" smtClean="0"/>
              <a:t>Neste caso : Custo do tanque</a:t>
            </a:r>
          </a:p>
          <a:p>
            <a:pPr lvl="1"/>
            <a:r>
              <a:rPr lang="en-US" smtClean="0"/>
              <a:t>Custo do Tanque : C</a:t>
            </a:r>
            <a:r>
              <a:rPr lang="en-US" baseline="-25000" smtClean="0"/>
              <a:t>t </a:t>
            </a:r>
            <a:r>
              <a:rPr lang="en-US" smtClean="0"/>
              <a:t>= C</a:t>
            </a:r>
            <a:r>
              <a:rPr lang="en-US" baseline="-25000" smtClean="0"/>
              <a:t>m</a:t>
            </a:r>
            <a:r>
              <a:rPr lang="en-US" smtClean="0"/>
              <a:t>.M + C</a:t>
            </a:r>
            <a:r>
              <a:rPr lang="en-US" baseline="-25000" smtClean="0"/>
              <a:t>s</a:t>
            </a:r>
            <a:r>
              <a:rPr lang="en-US" smtClean="0"/>
              <a:t>.L</a:t>
            </a:r>
            <a:r>
              <a:rPr lang="en-US" baseline="-25000" smtClean="0"/>
              <a:t>t</a:t>
            </a:r>
            <a:endParaRPr lang="en-US" smtClean="0"/>
          </a:p>
          <a:p>
            <a:pPr lvl="1"/>
            <a:r>
              <a:rPr lang="en-US" smtClean="0"/>
              <a:t>C</a:t>
            </a:r>
            <a:r>
              <a:rPr lang="en-US" baseline="-25000" smtClean="0"/>
              <a:t>m</a:t>
            </a:r>
            <a:r>
              <a:rPr lang="en-US" smtClean="0"/>
              <a:t> = custo do material e C</a:t>
            </a:r>
            <a:r>
              <a:rPr lang="en-US" baseline="-25000" smtClean="0"/>
              <a:t>s</a:t>
            </a:r>
            <a:r>
              <a:rPr lang="en-US" smtClean="0"/>
              <a:t> = custo da solda</a:t>
            </a:r>
          </a:p>
          <a:p>
            <a:pPr lvl="1"/>
            <a:r>
              <a:rPr lang="en-US" smtClean="0"/>
              <a:t>M = massa total e L</a:t>
            </a:r>
            <a:r>
              <a:rPr lang="en-US" baseline="-25000" smtClean="0"/>
              <a:t>t</a:t>
            </a:r>
            <a:r>
              <a:rPr lang="en-US" smtClean="0"/>
              <a:t> = comprimento total</a:t>
            </a:r>
          </a:p>
          <a:p>
            <a:r>
              <a:rPr lang="en-US" smtClean="0"/>
              <a:t>Vamos colocar a função objetivo em uma expressão dependente de D e L</a:t>
            </a:r>
          </a:p>
          <a:p>
            <a:pPr lvl="1"/>
            <a:r>
              <a:rPr lang="en-US" smtClean="0"/>
              <a:t>Vide slides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par>
                                <p:cTn id="29" presetID="53"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p:cTn id="4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3">
                                            <p:txEl>
                                              <p:pRg st="7" end="7"/>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3" presetClass="entr" presetSubtype="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p:cTn id="5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5" dur="500"/>
                                        <p:tgtEl>
                                          <p:spTgt spid="3">
                                            <p:txEl>
                                              <p:pRg st="8" end="8"/>
                                            </p:txEl>
                                          </p:spTgt>
                                        </p:tgtEl>
                                      </p:cBhvr>
                                    </p:animEffect>
                                  </p:childTnLst>
                                </p:cTn>
                              </p:par>
                              <p:par>
                                <p:cTn id="56" presetID="53" presetClass="entr" presetSubtype="0" fill="hold" grpId="0"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p:cTn id="58"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ítulo 1"/>
          <p:cNvSpPr>
            <a:spLocks noGrp="1"/>
          </p:cNvSpPr>
          <p:nvPr>
            <p:ph type="title"/>
          </p:nvPr>
        </p:nvSpPr>
        <p:spPr/>
        <p:txBody>
          <a:bodyPr/>
          <a:lstStyle/>
          <a:p>
            <a:endParaRPr lang="pt-BR" smtClean="0"/>
          </a:p>
        </p:txBody>
      </p:sp>
      <p:sp>
        <p:nvSpPr>
          <p:cNvPr id="81923" name="Espaço Reservado para Conteúdo 2"/>
          <p:cNvSpPr>
            <a:spLocks noGrp="1"/>
          </p:cNvSpPr>
          <p:nvPr>
            <p:ph idx="1"/>
          </p:nvPr>
        </p:nvSpPr>
        <p:spPr/>
        <p:txBody>
          <a:bodyPr/>
          <a:lstStyle/>
          <a:p>
            <a:endParaRPr lang="pt-BR" smtClean="0"/>
          </a:p>
        </p:txBody>
      </p:sp>
      <p:pic>
        <p:nvPicPr>
          <p:cNvPr id="819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ítulo 1"/>
          <p:cNvSpPr>
            <a:spLocks noGrp="1"/>
          </p:cNvSpPr>
          <p:nvPr>
            <p:ph type="title"/>
          </p:nvPr>
        </p:nvSpPr>
        <p:spPr/>
        <p:txBody>
          <a:bodyPr/>
          <a:lstStyle/>
          <a:p>
            <a:endParaRPr lang="pt-BR" smtClean="0"/>
          </a:p>
        </p:txBody>
      </p:sp>
      <p:sp>
        <p:nvSpPr>
          <p:cNvPr id="82947" name="Espaço Reservado para Conteúdo 2"/>
          <p:cNvSpPr>
            <a:spLocks noGrp="1"/>
          </p:cNvSpPr>
          <p:nvPr>
            <p:ph idx="1"/>
          </p:nvPr>
        </p:nvSpPr>
        <p:spPr/>
        <p:txBody>
          <a:bodyPr/>
          <a:lstStyle/>
          <a:p>
            <a:endParaRPr lang="pt-BR" smtClean="0"/>
          </a:p>
        </p:txBody>
      </p:sp>
      <p:pic>
        <p:nvPicPr>
          <p:cNvPr id="829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ítulo 1"/>
          <p:cNvSpPr>
            <a:spLocks noGrp="1"/>
          </p:cNvSpPr>
          <p:nvPr>
            <p:ph type="title"/>
          </p:nvPr>
        </p:nvSpPr>
        <p:spPr/>
        <p:txBody>
          <a:bodyPr/>
          <a:lstStyle/>
          <a:p>
            <a:endParaRPr lang="pt-BR" smtClean="0"/>
          </a:p>
        </p:txBody>
      </p:sp>
      <p:sp>
        <p:nvSpPr>
          <p:cNvPr id="83971" name="Espaço Reservado para Conteúdo 2"/>
          <p:cNvSpPr>
            <a:spLocks noGrp="1"/>
          </p:cNvSpPr>
          <p:nvPr>
            <p:ph idx="1"/>
          </p:nvPr>
        </p:nvSpPr>
        <p:spPr/>
        <p:txBody>
          <a:bodyPr/>
          <a:lstStyle/>
          <a:p>
            <a:endParaRPr lang="pt-BR" smtClean="0"/>
          </a:p>
        </p:txBody>
      </p:sp>
      <p:pic>
        <p:nvPicPr>
          <p:cNvPr id="839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ítulo 1"/>
          <p:cNvSpPr>
            <a:spLocks noGrp="1"/>
          </p:cNvSpPr>
          <p:nvPr>
            <p:ph type="title"/>
          </p:nvPr>
        </p:nvSpPr>
        <p:spPr/>
        <p:txBody>
          <a:bodyPr/>
          <a:lstStyle/>
          <a:p>
            <a:endParaRPr lang="pt-BR" smtClean="0"/>
          </a:p>
        </p:txBody>
      </p:sp>
      <p:sp>
        <p:nvSpPr>
          <p:cNvPr id="84995" name="Espaço Reservado para Conteúdo 2"/>
          <p:cNvSpPr>
            <a:spLocks noGrp="1"/>
          </p:cNvSpPr>
          <p:nvPr>
            <p:ph idx="1"/>
          </p:nvPr>
        </p:nvSpPr>
        <p:spPr/>
        <p:txBody>
          <a:bodyPr/>
          <a:lstStyle/>
          <a:p>
            <a:endParaRPr lang="pt-BR" smtClean="0"/>
          </a:p>
        </p:txBody>
      </p:sp>
      <p:pic>
        <p:nvPicPr>
          <p:cNvPr id="849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ítulo 1"/>
          <p:cNvSpPr>
            <a:spLocks noGrp="1"/>
          </p:cNvSpPr>
          <p:nvPr>
            <p:ph type="title"/>
          </p:nvPr>
        </p:nvSpPr>
        <p:spPr/>
        <p:txBody>
          <a:bodyPr/>
          <a:lstStyle/>
          <a:p>
            <a:endParaRPr lang="pt-BR" smtClean="0"/>
          </a:p>
        </p:txBody>
      </p:sp>
      <p:sp>
        <p:nvSpPr>
          <p:cNvPr id="87043" name="Espaço Reservado para Conteúdo 2"/>
          <p:cNvSpPr>
            <a:spLocks noGrp="1"/>
          </p:cNvSpPr>
          <p:nvPr>
            <p:ph idx="1"/>
          </p:nvPr>
        </p:nvSpPr>
        <p:spPr/>
        <p:txBody>
          <a:bodyPr/>
          <a:lstStyle/>
          <a:p>
            <a:endParaRPr lang="pt-BR" smtClean="0"/>
          </a:p>
        </p:txBody>
      </p:sp>
      <p:pic>
        <p:nvPicPr>
          <p:cNvPr id="870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a:p>
            <a:pPr lvl="1"/>
            <a:r>
              <a:rPr lang="en-US" smtClean="0"/>
              <a:t>Volume Interno = L</a:t>
            </a:r>
            <a:r>
              <a:rPr lang="el-GR" smtClean="0"/>
              <a:t>π</a:t>
            </a:r>
            <a:r>
              <a:rPr lang="en-US" smtClean="0"/>
              <a:t>.(D/2)</a:t>
            </a:r>
            <a:r>
              <a:rPr lang="en-US" baseline="30000" smtClean="0"/>
              <a:t>2</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04.gráficos - superfície 3D.xlsx</a:t>
            </a:r>
          </a:p>
        </p:txBody>
      </p:sp>
      <p:graphicFrame>
        <p:nvGraphicFramePr>
          <p:cNvPr id="3" name="Objeto 2"/>
          <p:cNvGraphicFramePr>
            <a:graphicFrameLocks noChangeAspect="1"/>
          </p:cNvGraphicFramePr>
          <p:nvPr>
            <p:extLst>
              <p:ext uri="{D42A27DB-BD31-4B8C-83A1-F6EECF244321}">
                <p14:modId xmlns:p14="http://schemas.microsoft.com/office/powerpoint/2010/main" val="4046896809"/>
              </p:ext>
            </p:extLst>
          </p:nvPr>
        </p:nvGraphicFramePr>
        <p:xfrm>
          <a:off x="664548" y="2060848"/>
          <a:ext cx="8947021" cy="4344467"/>
        </p:xfrm>
        <a:graphic>
          <a:graphicData uri="http://schemas.openxmlformats.org/presentationml/2006/ole">
            <mc:AlternateContent xmlns:mc="http://schemas.openxmlformats.org/markup-compatibility/2006">
              <mc:Choice xmlns:v="urn:schemas-microsoft-com:vml" Requires="v">
                <p:oleObj spid="_x0000_s323603" name="Planilha" r:id="rId3" imgW="11791987" imgH="5724392" progId="Excel.Sheet.12">
                  <p:embed/>
                </p:oleObj>
              </mc:Choice>
              <mc:Fallback>
                <p:oleObj name="Planilha" r:id="rId3" imgW="11791987" imgH="5724392" progId="Excel.Sheet.12">
                  <p:embed/>
                  <p:pic>
                    <p:nvPicPr>
                      <p:cNvPr id="0" name=""/>
                      <p:cNvPicPr/>
                      <p:nvPr/>
                    </p:nvPicPr>
                    <p:blipFill>
                      <a:blip r:embed="rId4"/>
                      <a:stretch>
                        <a:fillRect/>
                      </a:stretch>
                    </p:blipFill>
                    <p:spPr>
                      <a:xfrm>
                        <a:off x="664548" y="2060848"/>
                        <a:ext cx="8947021" cy="4344467"/>
                      </a:xfrm>
                      <a:prstGeom prst="rect">
                        <a:avLst/>
                      </a:prstGeom>
                    </p:spPr>
                  </p:pic>
                </p:oleObj>
              </mc:Fallback>
            </mc:AlternateContent>
          </a:graphicData>
        </a:graphic>
      </p:graphicFrame>
    </p:spTree>
    <p:extLst>
      <p:ext uri="{BB962C8B-B14F-4D97-AF65-F5344CB8AC3E}">
        <p14:creationId xmlns:p14="http://schemas.microsoft.com/office/powerpoint/2010/main" val="29685808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ítulo 1"/>
          <p:cNvSpPr>
            <a:spLocks noGrp="1"/>
          </p:cNvSpPr>
          <p:nvPr>
            <p:ph type="title"/>
          </p:nvPr>
        </p:nvSpPr>
        <p:spPr/>
        <p:txBody>
          <a:bodyPr/>
          <a:lstStyle/>
          <a:p>
            <a:endParaRPr lang="pt-BR" smtClean="0"/>
          </a:p>
        </p:txBody>
      </p:sp>
      <p:sp>
        <p:nvSpPr>
          <p:cNvPr id="89091" name="Espaço Reservado para Conteúdo 2"/>
          <p:cNvSpPr>
            <a:spLocks noGrp="1"/>
          </p:cNvSpPr>
          <p:nvPr>
            <p:ph idx="1"/>
          </p:nvPr>
        </p:nvSpPr>
        <p:spPr/>
        <p:txBody>
          <a:bodyPr/>
          <a:lstStyle/>
          <a:p>
            <a:endParaRPr lang="pt-BR" smtClean="0"/>
          </a:p>
        </p:txBody>
      </p:sp>
      <p:pic>
        <p:nvPicPr>
          <p:cNvPr id="890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a:p>
            <a:pPr lvl="1"/>
            <a:r>
              <a:rPr lang="en-US" smtClean="0"/>
              <a:t>Volume Interno = L</a:t>
            </a:r>
            <a:r>
              <a:rPr lang="el-GR" smtClean="0"/>
              <a:t>π</a:t>
            </a:r>
            <a:r>
              <a:rPr lang="en-US" smtClean="0"/>
              <a:t>.(D/2)</a:t>
            </a:r>
            <a:r>
              <a:rPr lang="en-US" baseline="30000" smtClean="0"/>
              <a:t>2</a:t>
            </a:r>
            <a:r>
              <a:rPr lang="en-US" smtClean="0"/>
              <a:t> </a:t>
            </a:r>
          </a:p>
          <a:p>
            <a:pPr lvl="1"/>
            <a:r>
              <a:rPr lang="en-US" smtClean="0"/>
              <a:t>Volume da Tampa =t</a:t>
            </a:r>
            <a:r>
              <a:rPr lang="el-GR" smtClean="0"/>
              <a:t>π</a:t>
            </a:r>
            <a:r>
              <a:rPr lang="en-US" smtClean="0"/>
              <a:t>.(D/2+t)</a:t>
            </a:r>
            <a:r>
              <a:rPr lang="en-US" baseline="30000" smtClean="0"/>
              <a:t>2</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p:cNvSpPr>
            <a:spLocks noGrp="1"/>
          </p:cNvSpPr>
          <p:nvPr>
            <p:ph type="title"/>
          </p:nvPr>
        </p:nvSpPr>
        <p:spPr/>
        <p:txBody>
          <a:bodyPr/>
          <a:lstStyle/>
          <a:p>
            <a:endParaRPr lang="pt-BR" smtClean="0"/>
          </a:p>
        </p:txBody>
      </p:sp>
      <p:sp>
        <p:nvSpPr>
          <p:cNvPr id="91139" name="Espaço Reservado para Conteúdo 2"/>
          <p:cNvSpPr>
            <a:spLocks noGrp="1"/>
          </p:cNvSpPr>
          <p:nvPr>
            <p:ph idx="1"/>
          </p:nvPr>
        </p:nvSpPr>
        <p:spPr/>
        <p:txBody>
          <a:bodyPr/>
          <a:lstStyle/>
          <a:p>
            <a:endParaRPr lang="pt-BR" smtClean="0"/>
          </a:p>
        </p:txBody>
      </p:sp>
      <p:pic>
        <p:nvPicPr>
          <p:cNvPr id="911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a:p>
            <a:pPr lvl="1"/>
            <a:r>
              <a:rPr lang="en-US" smtClean="0"/>
              <a:t>Volume Interno = L</a:t>
            </a:r>
            <a:r>
              <a:rPr lang="el-GR" smtClean="0"/>
              <a:t>π</a:t>
            </a:r>
            <a:r>
              <a:rPr lang="en-US" smtClean="0"/>
              <a:t>.(D/2)</a:t>
            </a:r>
            <a:r>
              <a:rPr lang="en-US" baseline="30000" smtClean="0"/>
              <a:t>2</a:t>
            </a:r>
            <a:r>
              <a:rPr lang="en-US" smtClean="0"/>
              <a:t> </a:t>
            </a:r>
          </a:p>
          <a:p>
            <a:pPr lvl="1"/>
            <a:r>
              <a:rPr lang="en-US" smtClean="0"/>
              <a:t>Volume da Tampa =t</a:t>
            </a:r>
            <a:r>
              <a:rPr lang="el-GR" smtClean="0"/>
              <a:t>π</a:t>
            </a:r>
            <a:r>
              <a:rPr lang="en-US" smtClean="0"/>
              <a:t>.(D/2+t)</a:t>
            </a:r>
            <a:r>
              <a:rPr lang="en-US" baseline="30000" smtClean="0"/>
              <a:t>2</a:t>
            </a:r>
            <a:r>
              <a:rPr lang="en-US" smtClean="0"/>
              <a:t> </a:t>
            </a:r>
          </a:p>
          <a:p>
            <a:pPr lvl="1"/>
            <a:r>
              <a:rPr lang="en-US" smtClean="0"/>
              <a:t>Volume Total = V</a:t>
            </a:r>
            <a:r>
              <a:rPr lang="en-US" baseline="-25000" smtClean="0"/>
              <a:t>t </a:t>
            </a:r>
            <a:r>
              <a:rPr lang="en-US" smtClean="0"/>
              <a:t>= Vol.Ext. - Vol.Int. + 2.Vol.Tampa</a:t>
            </a:r>
          </a:p>
          <a:p>
            <a:pPr lvl="2"/>
            <a:r>
              <a:rPr lang="pt-BR" smtClean="0"/>
              <a:t>D=diametro interno, t=espessura, L=comprimento do cilindro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par>
                                <p:cTn id="32" presetID="53"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p:cTn id="3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3">
                                            <p:txEl>
                                              <p:pRg st="5" end="5"/>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ítulo 1"/>
          <p:cNvSpPr>
            <a:spLocks noGrp="1"/>
          </p:cNvSpPr>
          <p:nvPr>
            <p:ph type="title"/>
          </p:nvPr>
        </p:nvSpPr>
        <p:spPr/>
        <p:txBody>
          <a:bodyPr/>
          <a:lstStyle/>
          <a:p>
            <a:endParaRPr lang="pt-BR" smtClean="0"/>
          </a:p>
        </p:txBody>
      </p:sp>
      <p:sp>
        <p:nvSpPr>
          <p:cNvPr id="93187" name="Espaço Reservado para Conteúdo 2"/>
          <p:cNvSpPr>
            <a:spLocks noGrp="1"/>
          </p:cNvSpPr>
          <p:nvPr>
            <p:ph idx="1"/>
          </p:nvPr>
        </p:nvSpPr>
        <p:spPr/>
        <p:txBody>
          <a:bodyPr/>
          <a:lstStyle/>
          <a:p>
            <a:endParaRPr lang="pt-BR" smtClean="0"/>
          </a:p>
        </p:txBody>
      </p:sp>
      <p:pic>
        <p:nvPicPr>
          <p:cNvPr id="931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L</a:t>
            </a:r>
            <a:r>
              <a:rPr lang="en-US" baseline="-25000" smtClean="0"/>
              <a:t>i</a:t>
            </a:r>
            <a:r>
              <a:rPr lang="en-US" smtClean="0"/>
              <a:t> = comprimento de solda interno</a:t>
            </a:r>
          </a:p>
          <a:p>
            <a:pPr lvl="1"/>
            <a:r>
              <a:rPr lang="en-US" smtClean="0"/>
              <a:t>L</a:t>
            </a:r>
            <a:r>
              <a:rPr lang="en-US" baseline="-25000" smtClean="0"/>
              <a:t>i</a:t>
            </a:r>
            <a:r>
              <a:rPr lang="en-US" smtClean="0"/>
              <a:t> = </a:t>
            </a:r>
            <a:r>
              <a:rPr lang="el-GR" smtClean="0"/>
              <a:t>π</a:t>
            </a:r>
            <a:r>
              <a:rPr lang="en-US" smtClean="0"/>
              <a:t>D</a:t>
            </a:r>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ítulo 1"/>
          <p:cNvSpPr>
            <a:spLocks noGrp="1"/>
          </p:cNvSpPr>
          <p:nvPr>
            <p:ph type="title"/>
          </p:nvPr>
        </p:nvSpPr>
        <p:spPr/>
        <p:txBody>
          <a:bodyPr/>
          <a:lstStyle/>
          <a:p>
            <a:endParaRPr lang="pt-BR" smtClean="0"/>
          </a:p>
        </p:txBody>
      </p:sp>
      <p:sp>
        <p:nvSpPr>
          <p:cNvPr id="95235" name="Espaço Reservado para Conteúdo 2"/>
          <p:cNvSpPr>
            <a:spLocks noGrp="1"/>
          </p:cNvSpPr>
          <p:nvPr>
            <p:ph idx="1"/>
          </p:nvPr>
        </p:nvSpPr>
        <p:spPr/>
        <p:txBody>
          <a:bodyPr/>
          <a:lstStyle/>
          <a:p>
            <a:endParaRPr lang="pt-BR" smtClean="0"/>
          </a:p>
        </p:txBody>
      </p:sp>
      <p:pic>
        <p:nvPicPr>
          <p:cNvPr id="952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L</a:t>
            </a:r>
            <a:r>
              <a:rPr lang="en-US" baseline="-25000" smtClean="0"/>
              <a:t>i</a:t>
            </a:r>
            <a:r>
              <a:rPr lang="en-US" smtClean="0"/>
              <a:t> = comprimento de solda interno</a:t>
            </a:r>
          </a:p>
          <a:p>
            <a:pPr lvl="1"/>
            <a:r>
              <a:rPr lang="en-US" smtClean="0"/>
              <a:t>L</a:t>
            </a:r>
            <a:r>
              <a:rPr lang="en-US" baseline="-25000" smtClean="0"/>
              <a:t>i</a:t>
            </a:r>
            <a:r>
              <a:rPr lang="en-US" smtClean="0"/>
              <a:t> = </a:t>
            </a:r>
            <a:r>
              <a:rPr lang="el-GR" smtClean="0"/>
              <a:t>π</a:t>
            </a:r>
            <a:r>
              <a:rPr lang="en-US" smtClean="0"/>
              <a:t>D</a:t>
            </a:r>
          </a:p>
          <a:p>
            <a:pPr lvl="1"/>
            <a:r>
              <a:rPr lang="en-US" smtClean="0"/>
              <a:t>L</a:t>
            </a:r>
            <a:r>
              <a:rPr lang="en-US" baseline="-25000" smtClean="0"/>
              <a:t>e</a:t>
            </a:r>
            <a:r>
              <a:rPr lang="en-US" smtClean="0"/>
              <a:t> = comprimento de solda externo</a:t>
            </a:r>
          </a:p>
          <a:p>
            <a:pPr lvl="1"/>
            <a:r>
              <a:rPr lang="en-US" smtClean="0"/>
              <a:t>L</a:t>
            </a:r>
            <a:r>
              <a:rPr lang="en-US" baseline="-25000" smtClean="0"/>
              <a:t>e</a:t>
            </a:r>
            <a:r>
              <a:rPr lang="en-US" smtClean="0"/>
              <a:t> = 2</a:t>
            </a:r>
            <a:r>
              <a:rPr lang="el-GR" smtClean="0"/>
              <a:t>π</a:t>
            </a:r>
            <a:r>
              <a:rPr lang="en-US" smtClean="0"/>
              <a:t>(D/2+t)</a:t>
            </a:r>
          </a:p>
          <a:p>
            <a:pPr lvl="1">
              <a:buFontTx/>
              <a:buNone/>
            </a:pPr>
            <a:endParaRPr lang="en-US" smtClean="0"/>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ítulo 1"/>
          <p:cNvSpPr>
            <a:spLocks noGrp="1"/>
          </p:cNvSpPr>
          <p:nvPr>
            <p:ph type="title"/>
          </p:nvPr>
        </p:nvSpPr>
        <p:spPr/>
        <p:txBody>
          <a:bodyPr/>
          <a:lstStyle/>
          <a:p>
            <a:endParaRPr lang="pt-BR" smtClean="0"/>
          </a:p>
        </p:txBody>
      </p:sp>
      <p:sp>
        <p:nvSpPr>
          <p:cNvPr id="97283" name="Espaço Reservado para Conteúdo 2"/>
          <p:cNvSpPr>
            <a:spLocks noGrp="1"/>
          </p:cNvSpPr>
          <p:nvPr>
            <p:ph idx="1"/>
          </p:nvPr>
        </p:nvSpPr>
        <p:spPr/>
        <p:txBody>
          <a:bodyPr/>
          <a:lstStyle/>
          <a:p>
            <a:endParaRPr lang="pt-BR" smtClean="0"/>
          </a:p>
        </p:txBody>
      </p:sp>
      <p:pic>
        <p:nvPicPr>
          <p:cNvPr id="972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L</a:t>
            </a:r>
            <a:r>
              <a:rPr lang="en-US" baseline="-25000" smtClean="0"/>
              <a:t>i</a:t>
            </a:r>
            <a:r>
              <a:rPr lang="en-US" smtClean="0"/>
              <a:t> = comprimento de solda interno</a:t>
            </a:r>
          </a:p>
          <a:p>
            <a:pPr lvl="1"/>
            <a:r>
              <a:rPr lang="en-US" smtClean="0"/>
              <a:t>L</a:t>
            </a:r>
            <a:r>
              <a:rPr lang="en-US" baseline="-25000" smtClean="0"/>
              <a:t>i</a:t>
            </a:r>
            <a:r>
              <a:rPr lang="en-US" smtClean="0"/>
              <a:t> = </a:t>
            </a:r>
            <a:r>
              <a:rPr lang="el-GR" smtClean="0"/>
              <a:t>π</a:t>
            </a:r>
            <a:r>
              <a:rPr lang="en-US" smtClean="0"/>
              <a:t>D</a:t>
            </a:r>
          </a:p>
          <a:p>
            <a:pPr lvl="1"/>
            <a:r>
              <a:rPr lang="en-US" smtClean="0"/>
              <a:t>L</a:t>
            </a:r>
            <a:r>
              <a:rPr lang="en-US" baseline="-25000" smtClean="0"/>
              <a:t>e</a:t>
            </a:r>
            <a:r>
              <a:rPr lang="en-US" smtClean="0"/>
              <a:t> = comprimento de solda externo</a:t>
            </a:r>
          </a:p>
          <a:p>
            <a:pPr lvl="1"/>
            <a:r>
              <a:rPr lang="en-US" smtClean="0"/>
              <a:t>L</a:t>
            </a:r>
            <a:r>
              <a:rPr lang="en-US" baseline="-25000" smtClean="0"/>
              <a:t>e</a:t>
            </a:r>
            <a:r>
              <a:rPr lang="en-US" smtClean="0"/>
              <a:t> = 2</a:t>
            </a:r>
            <a:r>
              <a:rPr lang="el-GR" smtClean="0"/>
              <a:t>π</a:t>
            </a:r>
            <a:r>
              <a:rPr lang="en-US" smtClean="0"/>
              <a:t>(D/2+t)</a:t>
            </a:r>
          </a:p>
          <a:p>
            <a:pPr lvl="1"/>
            <a:r>
              <a:rPr lang="en-US" smtClean="0"/>
              <a:t>L</a:t>
            </a:r>
            <a:r>
              <a:rPr lang="en-US" baseline="-25000" smtClean="0"/>
              <a:t>w</a:t>
            </a:r>
            <a:r>
              <a:rPr lang="en-US" smtClean="0"/>
              <a:t> = comprimento de solda total nas 2 placas</a:t>
            </a:r>
          </a:p>
          <a:p>
            <a:pPr lvl="1"/>
            <a:r>
              <a:rPr lang="en-US" smtClean="0"/>
              <a:t>L</a:t>
            </a:r>
            <a:r>
              <a:rPr lang="en-US" baseline="-25000" smtClean="0"/>
              <a:t>w</a:t>
            </a:r>
            <a:r>
              <a:rPr lang="en-US" smtClean="0"/>
              <a:t> = 2(L</a:t>
            </a:r>
            <a:r>
              <a:rPr lang="en-US" baseline="-25000" smtClean="0"/>
              <a:t>i</a:t>
            </a:r>
            <a:r>
              <a:rPr lang="en-US" smtClean="0"/>
              <a:t> + L</a:t>
            </a:r>
            <a:r>
              <a:rPr lang="en-US" baseline="-25000" smtClean="0"/>
              <a:t>e</a:t>
            </a:r>
            <a:r>
              <a:rPr lang="en-US" smtClean="0"/>
              <a:t>)</a:t>
            </a:r>
          </a:p>
          <a:p>
            <a:pPr lvl="1">
              <a:buFontTx/>
              <a:buNone/>
            </a:pPr>
            <a:endParaRPr lang="en-US" smtClean="0"/>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ítulo 3"/>
          <p:cNvSpPr>
            <a:spLocks noGrp="1"/>
          </p:cNvSpPr>
          <p:nvPr>
            <p:ph type="ctrTitle" sz="quarter"/>
          </p:nvPr>
        </p:nvSpPr>
        <p:spPr/>
        <p:txBody>
          <a:bodyPr/>
          <a:lstStyle/>
          <a:p>
            <a:r>
              <a:rPr lang="en-US" smtClean="0"/>
              <a:t>Métodos Numéricos</a:t>
            </a:r>
            <a:endParaRPr lang="pt-BR" smtClean="0"/>
          </a:p>
        </p:txBody>
      </p:sp>
      <p:sp>
        <p:nvSpPr>
          <p:cNvPr id="34819" name="Subtítulo 4"/>
          <p:cNvSpPr>
            <a:spLocks noGrp="1"/>
          </p:cNvSpPr>
          <p:nvPr>
            <p:ph type="subTitle" sz="quarter" idx="1"/>
          </p:nvPr>
        </p:nvSpPr>
        <p:spPr/>
        <p:txBody>
          <a:bodyPr/>
          <a:lstStyle/>
          <a:p>
            <a:r>
              <a:rPr lang="en-US" smtClean="0"/>
              <a:t>2a Aula</a:t>
            </a:r>
            <a:endParaRPr lang="pt-BR"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ítulo 1"/>
          <p:cNvSpPr>
            <a:spLocks noGrp="1"/>
          </p:cNvSpPr>
          <p:nvPr>
            <p:ph type="title"/>
          </p:nvPr>
        </p:nvSpPr>
        <p:spPr/>
        <p:txBody>
          <a:bodyPr/>
          <a:lstStyle/>
          <a:p>
            <a:endParaRPr lang="pt-BR" smtClean="0"/>
          </a:p>
        </p:txBody>
      </p:sp>
      <p:sp>
        <p:nvSpPr>
          <p:cNvPr id="99331" name="Espaço Reservado para Conteúdo 2"/>
          <p:cNvSpPr>
            <a:spLocks noGrp="1"/>
          </p:cNvSpPr>
          <p:nvPr>
            <p:ph idx="1"/>
          </p:nvPr>
        </p:nvSpPr>
        <p:spPr/>
        <p:txBody>
          <a:bodyPr/>
          <a:lstStyle/>
          <a:p>
            <a:endParaRPr lang="pt-BR" smtClean="0"/>
          </a:p>
        </p:txBody>
      </p:sp>
      <p:pic>
        <p:nvPicPr>
          <p:cNvPr id="993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Agora deve-se calcular as restrições</a:t>
            </a:r>
          </a:p>
          <a:p>
            <a:pPr lvl="1"/>
            <a:r>
              <a:rPr lang="en-US" smtClean="0"/>
              <a:t>O Volume Interno deve ser igual a 0,8 m2</a:t>
            </a:r>
          </a:p>
          <a:p>
            <a:pPr lvl="1"/>
            <a:r>
              <a:rPr lang="en-US" smtClean="0"/>
              <a:t>Volume Interno = 0,8m</a:t>
            </a:r>
            <a:r>
              <a:rPr lang="en-US" baseline="30000" smtClean="0"/>
              <a:t>3</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ítulo 1"/>
          <p:cNvSpPr>
            <a:spLocks noGrp="1"/>
          </p:cNvSpPr>
          <p:nvPr>
            <p:ph type="title"/>
          </p:nvPr>
        </p:nvSpPr>
        <p:spPr/>
        <p:txBody>
          <a:bodyPr/>
          <a:lstStyle/>
          <a:p>
            <a:endParaRPr lang="pt-BR" smtClean="0"/>
          </a:p>
        </p:txBody>
      </p:sp>
      <p:sp>
        <p:nvSpPr>
          <p:cNvPr id="101379" name="Espaço Reservado para Conteúdo 2"/>
          <p:cNvSpPr>
            <a:spLocks noGrp="1"/>
          </p:cNvSpPr>
          <p:nvPr>
            <p:ph idx="1"/>
          </p:nvPr>
        </p:nvSpPr>
        <p:spPr/>
        <p:txBody>
          <a:bodyPr/>
          <a:lstStyle/>
          <a:p>
            <a:endParaRPr lang="pt-BR" smtClean="0"/>
          </a:p>
        </p:txBody>
      </p:sp>
      <p:pic>
        <p:nvPicPr>
          <p:cNvPr id="1013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Agora deve-se calcular as restrições</a:t>
            </a:r>
          </a:p>
          <a:p>
            <a:pPr lvl="1"/>
            <a:r>
              <a:rPr lang="en-US" smtClean="0"/>
              <a:t>O Volume Interno deve ser igual a 0,8 m2</a:t>
            </a:r>
          </a:p>
          <a:p>
            <a:pPr lvl="1"/>
            <a:r>
              <a:rPr lang="en-US" smtClean="0"/>
              <a:t>Volume Interno = 0,8m</a:t>
            </a:r>
            <a:r>
              <a:rPr lang="en-US" baseline="30000" smtClean="0"/>
              <a:t>3 </a:t>
            </a:r>
            <a:r>
              <a:rPr lang="en-US" smtClean="0"/>
              <a:t> </a:t>
            </a:r>
          </a:p>
          <a:p>
            <a:pPr lvl="1"/>
            <a:r>
              <a:rPr lang="en-US" smtClean="0"/>
              <a:t>O comprimento máximo é 2m</a:t>
            </a:r>
          </a:p>
          <a:p>
            <a:pPr lvl="1"/>
            <a:r>
              <a:rPr lang="en-US" smtClean="0"/>
              <a:t>L&lt;=L</a:t>
            </a:r>
            <a:r>
              <a:rPr lang="en-US" baseline="-25000" smtClean="0"/>
              <a:t>max</a:t>
            </a:r>
            <a:r>
              <a:rPr lang="en-US" smtClean="0"/>
              <a:t>=2</a:t>
            </a:r>
          </a:p>
          <a:p>
            <a:pPr lvl="1"/>
            <a:r>
              <a:rPr lang="en-US" smtClean="0"/>
              <a:t>O diâmetro máximo é 1m</a:t>
            </a:r>
          </a:p>
          <a:p>
            <a:pPr lvl="1"/>
            <a:r>
              <a:rPr lang="en-US" smtClean="0"/>
              <a:t>D&lt;=D</a:t>
            </a:r>
            <a:r>
              <a:rPr lang="en-US" baseline="-25000" smtClean="0"/>
              <a:t>max</a:t>
            </a:r>
            <a:r>
              <a:rPr lang="en-US" smtClean="0"/>
              <a:t>=1</a:t>
            </a:r>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ítulo 1"/>
          <p:cNvSpPr>
            <a:spLocks noGrp="1"/>
          </p:cNvSpPr>
          <p:nvPr>
            <p:ph type="title"/>
          </p:nvPr>
        </p:nvSpPr>
        <p:spPr/>
        <p:txBody>
          <a:bodyPr/>
          <a:lstStyle/>
          <a:p>
            <a:endParaRPr lang="pt-BR" smtClean="0"/>
          </a:p>
        </p:txBody>
      </p:sp>
      <p:sp>
        <p:nvSpPr>
          <p:cNvPr id="103427" name="Espaço Reservado para Conteúdo 2"/>
          <p:cNvSpPr>
            <a:spLocks noGrp="1"/>
          </p:cNvSpPr>
          <p:nvPr>
            <p:ph idx="1"/>
          </p:nvPr>
        </p:nvSpPr>
        <p:spPr/>
        <p:txBody>
          <a:bodyPr/>
          <a:lstStyle/>
          <a:p>
            <a:endParaRPr lang="pt-BR" smtClean="0"/>
          </a:p>
        </p:txBody>
      </p:sp>
      <p:pic>
        <p:nvPicPr>
          <p:cNvPr id="1034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ítulo 1"/>
          <p:cNvSpPr>
            <a:spLocks noGrp="1"/>
          </p:cNvSpPr>
          <p:nvPr>
            <p:ph type="title"/>
          </p:nvPr>
        </p:nvSpPr>
        <p:spPr/>
        <p:txBody>
          <a:bodyPr/>
          <a:lstStyle/>
          <a:p>
            <a:endParaRPr lang="pt-BR" smtClean="0"/>
          </a:p>
        </p:txBody>
      </p:sp>
      <p:sp>
        <p:nvSpPr>
          <p:cNvPr id="104451" name="Espaço Reservado para Conteúdo 2"/>
          <p:cNvSpPr>
            <a:spLocks noGrp="1"/>
          </p:cNvSpPr>
          <p:nvPr>
            <p:ph idx="1"/>
          </p:nvPr>
        </p:nvSpPr>
        <p:spPr/>
        <p:txBody>
          <a:bodyPr/>
          <a:lstStyle/>
          <a:p>
            <a:endParaRPr lang="pt-BR" smtClean="0"/>
          </a:p>
        </p:txBody>
      </p:sp>
      <p:pic>
        <p:nvPicPr>
          <p:cNvPr id="1044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ítulo 1"/>
          <p:cNvSpPr>
            <a:spLocks noGrp="1"/>
          </p:cNvSpPr>
          <p:nvPr>
            <p:ph type="title"/>
          </p:nvPr>
        </p:nvSpPr>
        <p:spPr/>
        <p:txBody>
          <a:bodyPr/>
          <a:lstStyle/>
          <a:p>
            <a:r>
              <a:rPr lang="en-US" smtClean="0"/>
              <a:t>E o problema do ponto de vista matemático fica :</a:t>
            </a:r>
            <a:endParaRPr lang="pt-BR" smtClean="0"/>
          </a:p>
        </p:txBody>
      </p:sp>
      <p:sp>
        <p:nvSpPr>
          <p:cNvPr id="105475" name="Espaço Reservado para Conteúdo 2"/>
          <p:cNvSpPr>
            <a:spLocks noGrp="1"/>
          </p:cNvSpPr>
          <p:nvPr>
            <p:ph idx="1"/>
          </p:nvPr>
        </p:nvSpPr>
        <p:spPr/>
        <p:txBody>
          <a:bodyPr/>
          <a:lstStyle/>
          <a:p>
            <a:r>
              <a:rPr lang="en-US" smtClean="0"/>
              <a:t>Max C=4,5M +20L</a:t>
            </a:r>
            <a:r>
              <a:rPr lang="en-US" baseline="-25000" smtClean="0"/>
              <a:t>w</a:t>
            </a:r>
          </a:p>
          <a:p>
            <a:r>
              <a:rPr lang="en-US" smtClean="0"/>
              <a:t>Sujeito a :</a:t>
            </a:r>
          </a:p>
          <a:p>
            <a:pPr lvl="1"/>
            <a:r>
              <a:rPr lang="en-US" smtClean="0"/>
              <a:t> 0,8 = </a:t>
            </a:r>
            <a:r>
              <a:rPr lang="el-GR" smtClean="0"/>
              <a:t>π</a:t>
            </a:r>
            <a:r>
              <a:rPr lang="en-US" smtClean="0"/>
              <a:t>D</a:t>
            </a:r>
            <a:r>
              <a:rPr lang="en-US" baseline="30000" smtClean="0"/>
              <a:t>2</a:t>
            </a:r>
            <a:r>
              <a:rPr lang="en-US" smtClean="0"/>
              <a:t>/4.L</a:t>
            </a:r>
          </a:p>
          <a:p>
            <a:pPr lvl="1"/>
            <a:r>
              <a:rPr lang="en-US" smtClean="0"/>
              <a:t> L&lt;=2 e D&lt;=1</a:t>
            </a:r>
          </a:p>
          <a:p>
            <a:r>
              <a:rPr lang="en-US" smtClean="0"/>
              <a:t>Onde</a:t>
            </a:r>
          </a:p>
          <a:p>
            <a:endParaRPr lang="en-US" smtClean="0"/>
          </a:p>
          <a:p>
            <a:pPr>
              <a:buFontTx/>
              <a:buNone/>
            </a:pPr>
            <a:r>
              <a:rPr lang="en-US" smtClean="0"/>
              <a:t>		e </a:t>
            </a:r>
          </a:p>
        </p:txBody>
      </p:sp>
      <p:pic>
        <p:nvPicPr>
          <p:cNvPr id="1054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674394" y="492919"/>
            <a:ext cx="1000125" cy="672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flipV="1">
            <a:off x="2867025" y="3843338"/>
            <a:ext cx="528637"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1738313" y="4143375"/>
            <a:ext cx="428625"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ítulo 1"/>
          <p:cNvSpPr>
            <a:spLocks noGrp="1"/>
          </p:cNvSpPr>
          <p:nvPr>
            <p:ph type="title"/>
          </p:nvPr>
        </p:nvSpPr>
        <p:spPr/>
        <p:txBody>
          <a:bodyPr/>
          <a:lstStyle/>
          <a:p>
            <a:endParaRPr lang="pt-BR" smtClean="0"/>
          </a:p>
        </p:txBody>
      </p:sp>
      <p:sp>
        <p:nvSpPr>
          <p:cNvPr id="106499" name="Espaço Reservado para Conteúdo 2"/>
          <p:cNvSpPr>
            <a:spLocks noGrp="1"/>
          </p:cNvSpPr>
          <p:nvPr>
            <p:ph idx="1"/>
          </p:nvPr>
        </p:nvSpPr>
        <p:spPr/>
        <p:txBody>
          <a:bodyPr/>
          <a:lstStyle/>
          <a:p>
            <a:endParaRPr lang="pt-BR" smtClean="0"/>
          </a:p>
        </p:txBody>
      </p:sp>
      <p:pic>
        <p:nvPicPr>
          <p:cNvPr id="1065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ítulo 1"/>
          <p:cNvSpPr>
            <a:spLocks noGrp="1"/>
          </p:cNvSpPr>
          <p:nvPr>
            <p:ph type="title"/>
          </p:nvPr>
        </p:nvSpPr>
        <p:spPr/>
        <p:txBody>
          <a:bodyPr/>
          <a:lstStyle/>
          <a:p>
            <a:endParaRPr lang="pt-BR" smtClean="0"/>
          </a:p>
        </p:txBody>
      </p:sp>
      <p:sp>
        <p:nvSpPr>
          <p:cNvPr id="107523" name="Espaço Reservado para Conteúdo 2"/>
          <p:cNvSpPr>
            <a:spLocks noGrp="1"/>
          </p:cNvSpPr>
          <p:nvPr>
            <p:ph idx="1"/>
          </p:nvPr>
        </p:nvSpPr>
        <p:spPr/>
        <p:txBody>
          <a:bodyPr/>
          <a:lstStyle/>
          <a:p>
            <a:endParaRPr lang="pt-BR" smtClean="0"/>
          </a:p>
        </p:txBody>
      </p:sp>
      <p:pic>
        <p:nvPicPr>
          <p:cNvPr id="1075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ítulo 1"/>
          <p:cNvSpPr>
            <a:spLocks noGrp="1"/>
          </p:cNvSpPr>
          <p:nvPr>
            <p:ph type="title"/>
          </p:nvPr>
        </p:nvSpPr>
        <p:spPr/>
        <p:txBody>
          <a:bodyPr/>
          <a:lstStyle/>
          <a:p>
            <a:r>
              <a:rPr lang="en-US" smtClean="0"/>
              <a:t>Isto nos leva para a seguinte planilha de modelagem</a:t>
            </a:r>
            <a:endParaRPr lang="pt-BR" smtClean="0"/>
          </a:p>
        </p:txBody>
      </p:sp>
      <p:graphicFrame>
        <p:nvGraphicFramePr>
          <p:cNvPr id="28674" name="Object 4"/>
          <p:cNvGraphicFramePr>
            <a:graphicFrameLocks noChangeAspect="1"/>
          </p:cNvGraphicFramePr>
          <p:nvPr/>
        </p:nvGraphicFramePr>
        <p:xfrm>
          <a:off x="309563" y="1071563"/>
          <a:ext cx="9374187" cy="4786312"/>
        </p:xfrm>
        <a:graphic>
          <a:graphicData uri="http://schemas.openxmlformats.org/presentationml/2006/ole">
            <mc:AlternateContent xmlns:mc="http://schemas.openxmlformats.org/markup-compatibility/2006">
              <mc:Choice xmlns:v="urn:schemas-microsoft-com:vml" Requires="v">
                <p:oleObj spid="_x0000_s28943" name="Worksheet" r:id="rId3" imgW="6772224" imgH="3457643" progId="Excel.Sheet.8">
                  <p:embed/>
                </p:oleObj>
              </mc:Choice>
              <mc:Fallback>
                <p:oleObj name="Worksheet" r:id="rId3" imgW="6772224" imgH="3457643"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1071563"/>
                        <a:ext cx="9374187" cy="478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ítulo 5"/>
          <p:cNvSpPr>
            <a:spLocks noGrp="1"/>
          </p:cNvSpPr>
          <p:nvPr>
            <p:ph type="ctrTitle" sz="quarter"/>
          </p:nvPr>
        </p:nvSpPr>
        <p:spPr/>
        <p:txBody>
          <a:bodyPr/>
          <a:lstStyle/>
          <a:p>
            <a:pPr eaLnBrk="1" hangingPunct="1"/>
            <a:r>
              <a:rPr lang="en-US" smtClean="0"/>
              <a:t>Erros de Arredondamento e Truncamento</a:t>
            </a:r>
            <a:endParaRPr lang="pt-BR" smtClean="0"/>
          </a:p>
        </p:txBody>
      </p:sp>
      <p:sp>
        <p:nvSpPr>
          <p:cNvPr id="35843" name="Subtítulo 6"/>
          <p:cNvSpPr>
            <a:spLocks noGrp="1"/>
          </p:cNvSpPr>
          <p:nvPr>
            <p:ph type="subTitle" sz="quarter" idx="1"/>
          </p:nvPr>
        </p:nvSpPr>
        <p:spPr/>
        <p:txBody>
          <a:bodyPr/>
          <a:lstStyle/>
          <a:p>
            <a:pPr eaLnBrk="1" hangingPunct="1"/>
            <a:r>
              <a:rPr lang="en-US" smtClean="0"/>
              <a:t>Cálculo de e</a:t>
            </a:r>
            <a:r>
              <a:rPr lang="en-US" baseline="30000" smtClean="0"/>
              <a:t>x</a:t>
            </a:r>
            <a:r>
              <a:rPr lang="en-US" smtClean="0"/>
              <a:t> e cos(x) via série de Taylor</a:t>
            </a:r>
            <a:endParaRPr lang="pt-BR" smtClean="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ítulo 1"/>
          <p:cNvSpPr>
            <a:spLocks noGrp="1"/>
          </p:cNvSpPr>
          <p:nvPr>
            <p:ph type="title"/>
          </p:nvPr>
        </p:nvSpPr>
        <p:spPr/>
        <p:txBody>
          <a:bodyPr/>
          <a:lstStyle/>
          <a:p>
            <a:r>
              <a:rPr lang="en-US" smtClean="0"/>
              <a:t>E os valores apresentados no slide anterior serão otimizados pelo Solver :</a:t>
            </a:r>
            <a:endParaRPr lang="pt-BR" smtClean="0"/>
          </a:p>
        </p:txBody>
      </p:sp>
      <p:pic>
        <p:nvPicPr>
          <p:cNvPr id="1085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609725"/>
            <a:ext cx="711517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ítulo 1"/>
          <p:cNvSpPr>
            <a:spLocks noGrp="1"/>
          </p:cNvSpPr>
          <p:nvPr>
            <p:ph type="title"/>
          </p:nvPr>
        </p:nvSpPr>
        <p:spPr/>
        <p:txBody>
          <a:bodyPr/>
          <a:lstStyle/>
          <a:p>
            <a:r>
              <a:rPr lang="en-US" smtClean="0"/>
              <a:t>Levando ao seguinte resultado</a:t>
            </a:r>
            <a:endParaRPr lang="pt-BR" smtClean="0"/>
          </a:p>
        </p:txBody>
      </p:sp>
      <p:graphicFrame>
        <p:nvGraphicFramePr>
          <p:cNvPr id="29698" name="Object 4"/>
          <p:cNvGraphicFramePr>
            <a:graphicFrameLocks noChangeAspect="1"/>
          </p:cNvGraphicFramePr>
          <p:nvPr/>
        </p:nvGraphicFramePr>
        <p:xfrm>
          <a:off x="238125" y="1214438"/>
          <a:ext cx="9515475" cy="4857750"/>
        </p:xfrm>
        <a:graphic>
          <a:graphicData uri="http://schemas.openxmlformats.org/presentationml/2006/ole">
            <mc:AlternateContent xmlns:mc="http://schemas.openxmlformats.org/markup-compatibility/2006">
              <mc:Choice xmlns:v="urn:schemas-microsoft-com:vml" Requires="v">
                <p:oleObj spid="_x0000_s29967" name="Worksheet" r:id="rId3" imgW="6772224" imgH="3457643" progId="Excel.Sheet.8">
                  <p:embed/>
                </p:oleObj>
              </mc:Choice>
              <mc:Fallback>
                <p:oleObj name="Worksheet" r:id="rId3" imgW="6772224" imgH="3457643"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1214438"/>
                        <a:ext cx="9515475"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ítulo 3"/>
          <p:cNvSpPr>
            <a:spLocks noGrp="1"/>
          </p:cNvSpPr>
          <p:nvPr>
            <p:ph type="ctrTitle" sz="quarter"/>
          </p:nvPr>
        </p:nvSpPr>
        <p:spPr/>
        <p:txBody>
          <a:bodyPr/>
          <a:lstStyle/>
          <a:p>
            <a:r>
              <a:rPr lang="en-US" smtClean="0"/>
              <a:t>Métodos Numéricos</a:t>
            </a:r>
            <a:endParaRPr lang="pt-BR" smtClean="0"/>
          </a:p>
        </p:txBody>
      </p:sp>
      <p:sp>
        <p:nvSpPr>
          <p:cNvPr id="109571" name="Subtítulo 4"/>
          <p:cNvSpPr>
            <a:spLocks noGrp="1"/>
          </p:cNvSpPr>
          <p:nvPr>
            <p:ph type="subTitle" sz="quarter" idx="1"/>
          </p:nvPr>
        </p:nvSpPr>
        <p:spPr/>
        <p:txBody>
          <a:bodyPr/>
          <a:lstStyle/>
          <a:p>
            <a:r>
              <a:rPr lang="en-US" smtClean="0"/>
              <a:t>8a Aula</a:t>
            </a:r>
            <a:endParaRPr lang="pt-BR" smtClean="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Otimização: Método Simplex</a:t>
            </a:r>
            <a:endParaRPr lang="pt-BR" i="1" smtClean="0"/>
          </a:p>
        </p:txBody>
      </p:sp>
    </p:spTree>
    <p:extLst>
      <p:ext uri="{BB962C8B-B14F-4D97-AF65-F5344CB8AC3E}">
        <p14:creationId xmlns:p14="http://schemas.microsoft.com/office/powerpoint/2010/main" val="318440430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pPr eaLnBrk="1" hangingPunct="1"/>
            <a:r>
              <a:rPr lang="pt-BR" altLang="en-US" smtClean="0"/>
              <a:t>Método Simplex </a:t>
            </a:r>
            <a:endParaRPr lang="pt-BR" altLang="en-US" dirty="0" smtClean="0"/>
          </a:p>
        </p:txBody>
      </p:sp>
      <p:sp>
        <p:nvSpPr>
          <p:cNvPr id="295939" name="Rectangle 3"/>
          <p:cNvSpPr>
            <a:spLocks noGrp="1" noChangeArrowheads="1"/>
          </p:cNvSpPr>
          <p:nvPr>
            <p:ph idx="1"/>
          </p:nvPr>
        </p:nvSpPr>
        <p:spPr>
          <a:solidFill>
            <a:schemeClr val="bg1"/>
          </a:solidFill>
        </p:spPr>
        <p:txBody>
          <a:bodyPr>
            <a:normAutofit fontScale="77500" lnSpcReduction="20000"/>
          </a:bodyPr>
          <a:lstStyle/>
          <a:p>
            <a:pPr marL="0" indent="185738" algn="just" eaLnBrk="1" hangingPunct="1">
              <a:buNone/>
            </a:pPr>
            <a:r>
              <a:rPr lang="pt-BR" altLang="en-US" dirty="0"/>
              <a:t>Uma empresa de móveis pode produzir dois tipos de mesa : a mesa tipo A, que consome 1 litro de tinta, 9 horas de trabalho e 12 metros de madeira, ou mesa tipo B que consome 1 litro de tinta, 6 horas de trabalho e 16 metros de madeira, por mesa fabricada. O lucro unitário das mesas é 350 reais para o tipo A e 300 para B. A empresa possui disponível 200 litros de tinta, 1566 horas de trabalho e 2880 metros de madeira. Com base nestes dados pede-se:</a:t>
            </a:r>
          </a:p>
          <a:p>
            <a:pPr marL="0" indent="185738" algn="just" eaLnBrk="1" hangingPunct="1">
              <a:buNone/>
            </a:pPr>
            <a:r>
              <a:rPr lang="pt-BR" altLang="en-US" dirty="0"/>
              <a:t>	a) Qual seria o lucro se fossem fabricadas 150 mesas do tipo A e 100 mesas do tipo B?</a:t>
            </a:r>
          </a:p>
          <a:p>
            <a:pPr marL="0" indent="185738" algn="just" eaLnBrk="1" hangingPunct="1">
              <a:buNone/>
            </a:pPr>
            <a:r>
              <a:rPr lang="pt-BR" altLang="en-US" dirty="0"/>
              <a:t>	b) É viável fabricar tais quantidades?</a:t>
            </a:r>
          </a:p>
          <a:p>
            <a:pPr marL="0" indent="185738" algn="just" eaLnBrk="1" hangingPunct="1">
              <a:buNone/>
            </a:pPr>
            <a:r>
              <a:rPr lang="pt-BR" altLang="en-US" dirty="0"/>
              <a:t>	c) Qual deve ser a produção para obtermos o maior lucro, dentro dos limites de estoque de matéria prima disponíveis?</a:t>
            </a:r>
          </a:p>
        </p:txBody>
      </p:sp>
    </p:spTree>
    <p:extLst>
      <p:ext uri="{BB962C8B-B14F-4D97-AF65-F5344CB8AC3E}">
        <p14:creationId xmlns:p14="http://schemas.microsoft.com/office/powerpoint/2010/main" val="79053284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Aplicações do Método Simplex</a:t>
            </a:r>
            <a:endParaRPr lang="pt-BR" i="1" smtClean="0"/>
          </a:p>
        </p:txBody>
      </p:sp>
    </p:spTree>
    <p:extLst>
      <p:ext uri="{BB962C8B-B14F-4D97-AF65-F5344CB8AC3E}">
        <p14:creationId xmlns:p14="http://schemas.microsoft.com/office/powerpoint/2010/main" val="328287817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sz="2800">
                <a:latin typeface="Arial" charset="0"/>
                <a:cs typeface="Arial" charset="0"/>
              </a:rPr>
              <a:t>Exemplo 3.2 – Modelo de Mix de Produtos</a:t>
            </a:r>
          </a:p>
        </p:txBody>
      </p:sp>
      <p:graphicFrame>
        <p:nvGraphicFramePr>
          <p:cNvPr id="5" name="Tabela 4"/>
          <p:cNvGraphicFramePr>
            <a:graphicFrameLocks noGrp="1"/>
          </p:cNvGraphicFramePr>
          <p:nvPr>
            <p:extLst>
              <p:ext uri="{D42A27DB-BD31-4B8C-83A1-F6EECF244321}">
                <p14:modId xmlns:p14="http://schemas.microsoft.com/office/powerpoint/2010/main" val="1261829182"/>
              </p:ext>
            </p:extLst>
          </p:nvPr>
        </p:nvGraphicFramePr>
        <p:xfrm>
          <a:off x="1856657" y="2352723"/>
          <a:ext cx="6264694" cy="2084389"/>
        </p:xfrm>
        <a:graphic>
          <a:graphicData uri="http://schemas.openxmlformats.org/drawingml/2006/table">
            <a:tbl>
              <a:tblPr>
                <a:tableStyleId>{5940675A-B579-460E-94D1-54222C63F5DA}</a:tableStyleId>
              </a:tblPr>
              <a:tblGrid>
                <a:gridCol w="1960747">
                  <a:extLst>
                    <a:ext uri="{9D8B030D-6E8A-4147-A177-3AD203B41FA5}">
                      <a16:colId xmlns:a16="http://schemas.microsoft.com/office/drawing/2014/main" val="20000"/>
                    </a:ext>
                  </a:extLst>
                </a:gridCol>
                <a:gridCol w="1082720">
                  <a:extLst>
                    <a:ext uri="{9D8B030D-6E8A-4147-A177-3AD203B41FA5}">
                      <a16:colId xmlns:a16="http://schemas.microsoft.com/office/drawing/2014/main" val="20001"/>
                    </a:ext>
                  </a:extLst>
                </a:gridCol>
                <a:gridCol w="1082720">
                  <a:extLst>
                    <a:ext uri="{9D8B030D-6E8A-4147-A177-3AD203B41FA5}">
                      <a16:colId xmlns:a16="http://schemas.microsoft.com/office/drawing/2014/main" val="20002"/>
                    </a:ext>
                  </a:extLst>
                </a:gridCol>
                <a:gridCol w="1055787">
                  <a:extLst>
                    <a:ext uri="{9D8B030D-6E8A-4147-A177-3AD203B41FA5}">
                      <a16:colId xmlns:a16="http://schemas.microsoft.com/office/drawing/2014/main" val="20003"/>
                    </a:ext>
                  </a:extLst>
                </a:gridCol>
                <a:gridCol w="1082720">
                  <a:extLst>
                    <a:ext uri="{9D8B030D-6E8A-4147-A177-3AD203B41FA5}">
                      <a16:colId xmlns:a16="http://schemas.microsoft.com/office/drawing/2014/main" val="20004"/>
                    </a:ext>
                  </a:extLst>
                </a:gridCol>
              </a:tblGrid>
              <a:tr h="317437">
                <a:tc>
                  <a:txBody>
                    <a:bodyPr/>
                    <a:lstStyle/>
                    <a:p>
                      <a:pPr algn="l" fontAlgn="b"/>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Mold.(1)</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Mold.(2)</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Mold.(3)</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Mold.(4)</a:t>
                      </a:r>
                      <a:endParaRPr lang="pt-BR" sz="1600" b="0" i="0" u="none" strike="noStrike">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0"/>
                  </a:ext>
                </a:extLst>
              </a:tr>
              <a:tr h="317437">
                <a:tc>
                  <a:txBody>
                    <a:bodyPr/>
                    <a:lstStyle/>
                    <a:p>
                      <a:pPr algn="l" fontAlgn="b"/>
                      <a:r>
                        <a:rPr lang="pt-BR" sz="1600" u="none" strike="noStrike" dirty="0"/>
                        <a:t>Trabalho (horas)</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3</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1"/>
                  </a:ext>
                </a:extLst>
              </a:tr>
              <a:tr h="317437">
                <a:tc>
                  <a:txBody>
                    <a:bodyPr/>
                    <a:lstStyle/>
                    <a:p>
                      <a:pPr algn="l" fontAlgn="b"/>
                      <a:r>
                        <a:rPr lang="pt-BR" sz="1600" u="none" strike="noStrike" dirty="0"/>
                        <a:t>Metal (kg)</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4</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2"/>
                  </a:ext>
                </a:extLst>
              </a:tr>
              <a:tr h="317437">
                <a:tc>
                  <a:txBody>
                    <a:bodyPr/>
                    <a:lstStyle/>
                    <a:p>
                      <a:pPr algn="l" fontAlgn="b"/>
                      <a:r>
                        <a:rPr lang="pt-BR" sz="1600" u="none" strike="noStrike" dirty="0"/>
                        <a:t>Vidro </a:t>
                      </a:r>
                      <a:r>
                        <a:rPr lang="pt-BR" sz="1600" u="none" strike="noStrike" dirty="0" smtClean="0"/>
                        <a:t>(kg)</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6</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1</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3"/>
                  </a:ext>
                </a:extLst>
              </a:tr>
              <a:tr h="317437">
                <a:tc>
                  <a:txBody>
                    <a:bodyPr/>
                    <a:lstStyle/>
                    <a:p>
                      <a:pPr algn="l" fontAlgn="b"/>
                      <a:r>
                        <a:rPr lang="pt-BR" sz="1600" u="none" strike="noStrike" dirty="0"/>
                        <a:t>Preço</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a:t>R$ 28,50</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dirty="0"/>
                        <a:t>R$ 12,50</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a:t>R$ 29,25</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dirty="0"/>
                        <a:t>R$ 21,50</a:t>
                      </a:r>
                      <a:endParaRPr lang="pt-BR" sz="1600" b="0" i="0" u="none" strike="noStrike" dirty="0">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4"/>
                  </a:ext>
                </a:extLst>
              </a:tr>
              <a:tr h="497204">
                <a:tc>
                  <a:txBody>
                    <a:bodyPr/>
                    <a:lstStyle/>
                    <a:p>
                      <a:pPr algn="l" fontAlgn="b"/>
                      <a:r>
                        <a:rPr lang="pt-BR" sz="1600" u="none" strike="noStrike"/>
                        <a:t>Demanda</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         1.000 </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dirty="0"/>
                        <a:t>         2.000 </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dirty="0"/>
                        <a:t>            500 </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dirty="0"/>
                        <a:t>         1.000 </a:t>
                      </a:r>
                      <a:endParaRPr lang="pt-BR" sz="1600" b="0" i="0" u="none" strike="noStrike" dirty="0">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5"/>
                  </a:ext>
                </a:extLst>
              </a:tr>
            </a:tbl>
          </a:graphicData>
        </a:graphic>
      </p:graphicFrame>
      <p:sp>
        <p:nvSpPr>
          <p:cNvPr id="2" name="Espaço Reservado para Conteúdo 1"/>
          <p:cNvSpPr>
            <a:spLocks noGrp="1"/>
          </p:cNvSpPr>
          <p:nvPr>
            <p:ph idx="1"/>
          </p:nvPr>
        </p:nvSpPr>
        <p:spPr>
          <a:xfrm>
            <a:off x="293688" y="1008113"/>
            <a:ext cx="9340850" cy="5877271"/>
          </a:xfrm>
        </p:spPr>
        <p:txBody>
          <a:bodyPr>
            <a:normAutofit fontScale="70000" lnSpcReduction="20000"/>
          </a:bodyPr>
          <a:lstStyle/>
          <a:p>
            <a:pPr>
              <a:buFont typeface="Calibri"/>
              <a:buChar char="n"/>
              <a:defRPr/>
            </a:pPr>
            <a:r>
              <a:rPr lang="en-US"/>
              <a:t>A companhia Monet produz quatro tipos diferentes de molduras para quadros. Cada moldura requer uma certa quantidade de trabalho, metal e vidro, é vendida por um preço específico e possui um limite de demanda distinto dos demais, conforme a tabela abaixo:</a:t>
            </a:r>
          </a:p>
          <a:p>
            <a:pPr>
              <a:buFont typeface="Calibri"/>
              <a:buChar char="n"/>
              <a:defRPr/>
            </a:pPr>
            <a:endParaRPr lang="en-US"/>
          </a:p>
          <a:p>
            <a:pPr>
              <a:buFont typeface="Calibri"/>
              <a:buChar char="n"/>
              <a:defRPr/>
            </a:pPr>
            <a:endParaRPr lang="en-US"/>
          </a:p>
          <a:p>
            <a:pPr>
              <a:buFont typeface="Calibri"/>
              <a:buChar char="n"/>
              <a:defRPr/>
            </a:pPr>
            <a:endParaRPr lang="en-US"/>
          </a:p>
          <a:p>
            <a:pPr>
              <a:buFont typeface="Calibri"/>
              <a:buChar char="n"/>
              <a:defRPr/>
            </a:pPr>
            <a:endParaRPr lang="en-US"/>
          </a:p>
          <a:p>
            <a:pPr>
              <a:buFont typeface="Calibri"/>
              <a:buChar char="n"/>
              <a:defRPr/>
            </a:pPr>
            <a:endParaRPr lang="en-US"/>
          </a:p>
          <a:p>
            <a:pPr>
              <a:buFont typeface="Calibri"/>
              <a:buChar char="n"/>
              <a:defRPr/>
            </a:pPr>
            <a:endParaRPr lang="en-US" smtClean="0"/>
          </a:p>
          <a:p>
            <a:pPr>
              <a:buFont typeface="Calibri"/>
              <a:buChar char="n"/>
              <a:defRPr/>
            </a:pPr>
            <a:r>
              <a:rPr lang="en-US" smtClean="0"/>
              <a:t>A </a:t>
            </a:r>
            <a:r>
              <a:rPr lang="en-US"/>
              <a:t>Monet pode obter até 4.000 horas de trabalho por R$ 8,00 por hora, 6.000 kg de metal por $0,50 por kg e 10.000 kg de vidro por R$ 0,75 por kg. </a:t>
            </a:r>
          </a:p>
          <a:p>
            <a:pPr>
              <a:buFont typeface="Calibri"/>
              <a:buChar char="n"/>
              <a:defRPr/>
            </a:pPr>
            <a:r>
              <a:rPr lang="en-US"/>
              <a:t>A Monet precisa decidir o quanto produzir durante a próxima semana, de modo a maximizar seu lucro, mas deverá garantir que não ficará nenhum produto em estoque.</a:t>
            </a:r>
          </a:p>
          <a:p>
            <a:endParaRPr lang="pt-BR"/>
          </a:p>
        </p:txBody>
      </p:sp>
    </p:spTree>
    <p:extLst>
      <p:ext uri="{BB962C8B-B14F-4D97-AF65-F5344CB8AC3E}">
        <p14:creationId xmlns:p14="http://schemas.microsoft.com/office/powerpoint/2010/main" val="137732419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1ª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endParaRPr lang="pt-BR" dirty="0"/>
          </a:p>
        </p:txBody>
      </p:sp>
    </p:spTree>
    <p:extLst>
      <p:ext uri="{BB962C8B-B14F-4D97-AF65-F5344CB8AC3E}">
        <p14:creationId xmlns:p14="http://schemas.microsoft.com/office/powerpoint/2010/main" val="379277268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2ª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p:txBody>
      </p:sp>
    </p:spTree>
    <p:extLst>
      <p:ext uri="{BB962C8B-B14F-4D97-AF65-F5344CB8AC3E}">
        <p14:creationId xmlns:p14="http://schemas.microsoft.com/office/powerpoint/2010/main" val="68272456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3ª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p:txBody>
      </p:sp>
    </p:spTree>
    <p:extLst>
      <p:ext uri="{BB962C8B-B14F-4D97-AF65-F5344CB8AC3E}">
        <p14:creationId xmlns:p14="http://schemas.microsoft.com/office/powerpoint/2010/main" val="37065264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ítulo 1"/>
          <p:cNvSpPr>
            <a:spLocks noGrp="1"/>
          </p:cNvSpPr>
          <p:nvPr>
            <p:ph type="title"/>
          </p:nvPr>
        </p:nvSpPr>
        <p:spPr/>
        <p:txBody>
          <a:bodyPr/>
          <a:lstStyle/>
          <a:p>
            <a:r>
              <a:rPr lang="en-US" smtClean="0"/>
              <a:t>Erros em um sistema computacional</a:t>
            </a:r>
            <a:endParaRPr lang="pt-BR" smtClean="0"/>
          </a:p>
        </p:txBody>
      </p:sp>
      <p:sp>
        <p:nvSpPr>
          <p:cNvPr id="3" name="Espaço Reservado para Conteúdo 2"/>
          <p:cNvSpPr>
            <a:spLocks noGrp="1"/>
          </p:cNvSpPr>
          <p:nvPr>
            <p:ph idx="1"/>
          </p:nvPr>
        </p:nvSpPr>
        <p:spPr/>
        <p:txBody>
          <a:bodyPr/>
          <a:lstStyle/>
          <a:p>
            <a:r>
              <a:rPr lang="en-US" smtClean="0"/>
              <a:t>Uma das fontes de erros nos métodos numéricos são os chamados </a:t>
            </a:r>
            <a:r>
              <a:rPr lang="en-US" i="1" smtClean="0"/>
              <a:t>erros de arredondamento</a:t>
            </a:r>
            <a:r>
              <a:rPr lang="en-US" smtClean="0"/>
              <a:t>:</a:t>
            </a:r>
          </a:p>
          <a:p>
            <a:pPr lvl="1"/>
            <a:r>
              <a:rPr lang="en-US" smtClean="0"/>
              <a:t>São inerentes a forma como os computadores digitais guardam os números, pois em algum momento números como raiz de 2 devem ser “quebrados”</a:t>
            </a:r>
          </a:p>
          <a:p>
            <a:pPr lvl="1"/>
            <a:r>
              <a:rPr lang="en-US" smtClean="0"/>
              <a:t>Estes erros são produzidos toda vez que o computador faz uma conta, logo mais cálculos levam a mais erros</a:t>
            </a:r>
          </a:p>
          <a:p>
            <a:pPr lvl="1"/>
            <a:r>
              <a:rPr lang="en-US" smtClean="0"/>
              <a:t>Para evitar que estes erros se acumulem, devemos tentar manter os cálculos em uma quantidade tão limitada quanto possível</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4ª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p:txBody>
      </p:sp>
    </p:spTree>
    <p:extLst>
      <p:ext uri="{BB962C8B-B14F-4D97-AF65-F5344CB8AC3E}">
        <p14:creationId xmlns:p14="http://schemas.microsoft.com/office/powerpoint/2010/main" val="94961608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5ª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p:txBody>
      </p:sp>
    </p:spTree>
    <p:extLst>
      <p:ext uri="{BB962C8B-B14F-4D97-AF65-F5344CB8AC3E}">
        <p14:creationId xmlns:p14="http://schemas.microsoft.com/office/powerpoint/2010/main" val="250755597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6ª Parte</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a:p>
            <a:r>
              <a:rPr lang="pt-BR" dirty="0" smtClean="0"/>
              <a:t>Calcule o lucro total decorrente da venda das molduras e da compra das matérias primas necessárias</a:t>
            </a:r>
          </a:p>
        </p:txBody>
      </p:sp>
    </p:spTree>
    <p:extLst>
      <p:ext uri="{BB962C8B-B14F-4D97-AF65-F5344CB8AC3E}">
        <p14:creationId xmlns:p14="http://schemas.microsoft.com/office/powerpoint/2010/main" val="186296187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7ª Parte</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a:p>
            <a:r>
              <a:rPr lang="pt-BR" dirty="0" smtClean="0"/>
              <a:t>Calcule o lucro total decorrente da venda das molduras e da compra das matérias primas necessárias</a:t>
            </a:r>
          </a:p>
          <a:p>
            <a:r>
              <a:rPr lang="pt-BR" dirty="0" smtClean="0"/>
              <a:t>É viável fabricar as molduras em quantidades iguais às suas demandas? Por que?</a:t>
            </a:r>
          </a:p>
        </p:txBody>
      </p:sp>
    </p:spTree>
    <p:extLst>
      <p:ext uri="{BB962C8B-B14F-4D97-AF65-F5344CB8AC3E}">
        <p14:creationId xmlns:p14="http://schemas.microsoft.com/office/powerpoint/2010/main" val="319740679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8ª Parte</a:t>
            </a:r>
            <a:endParaRPr lang="pt-BR" dirty="0"/>
          </a:p>
        </p:txBody>
      </p:sp>
      <p:sp>
        <p:nvSpPr>
          <p:cNvPr id="3" name="Espaço Reservado para Conteúdo 2"/>
          <p:cNvSpPr>
            <a:spLocks noGrp="1"/>
          </p:cNvSpPr>
          <p:nvPr>
            <p:ph idx="1"/>
          </p:nvPr>
        </p:nvSpPr>
        <p:spPr/>
        <p:txBody>
          <a:bodyPr>
            <a:normAutofit fontScale="70000" lnSpcReduction="20000"/>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a:p>
            <a:r>
              <a:rPr lang="pt-BR" dirty="0" smtClean="0"/>
              <a:t>Calcule o lucro total decorrente da venda das molduras e da compra das matérias primas necessárias</a:t>
            </a:r>
          </a:p>
          <a:p>
            <a:r>
              <a:rPr lang="pt-BR" dirty="0" smtClean="0"/>
              <a:t>É viável fabricar as molduras em quantidades iguais às suas demandas? Por que?</a:t>
            </a:r>
          </a:p>
          <a:p>
            <a:r>
              <a:rPr lang="pt-BR" dirty="0" smtClean="0"/>
              <a:t>Determine através do Solver quais seriam as quantidades de cada moldura que deveriam ser fabricadas para que, dentro das quantidades de matéria prima disponível em estoque, o lucro fosse máximo.</a:t>
            </a:r>
          </a:p>
        </p:txBody>
      </p:sp>
    </p:spTree>
    <p:extLst>
      <p:ext uri="{BB962C8B-B14F-4D97-AF65-F5344CB8AC3E}">
        <p14:creationId xmlns:p14="http://schemas.microsoft.com/office/powerpoint/2010/main" val="128484800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sz="4000">
                <a:latin typeface="Arial" charset="0"/>
                <a:cs typeface="Arial" charset="0"/>
              </a:rPr>
              <a:t>Ex. 3.2(cont) – Modelo Algébrico</a:t>
            </a:r>
          </a:p>
        </p:txBody>
      </p:sp>
      <p:sp>
        <p:nvSpPr>
          <p:cNvPr id="168963" name="Rectangle 3"/>
          <p:cNvSpPr>
            <a:spLocks noGrp="1" noChangeArrowheads="1"/>
          </p:cNvSpPr>
          <p:nvPr>
            <p:ph idx="1"/>
          </p:nvPr>
        </p:nvSpPr>
        <p:spPr>
          <a:xfrm>
            <a:off x="128465" y="1676400"/>
            <a:ext cx="9649072" cy="4114800"/>
          </a:xfrm>
        </p:spPr>
        <p:txBody>
          <a:bodyPr/>
          <a:lstStyle/>
          <a:p>
            <a:pPr>
              <a:buFont typeface="Calibri" pitchFamily="2" charset="2"/>
              <a:buNone/>
            </a:pPr>
            <a:r>
              <a:rPr lang="en-US" sz="1800"/>
              <a:t>		Maximizar	6</a:t>
            </a:r>
            <a:r>
              <a:rPr lang="en-US" sz="1800" i="1"/>
              <a:t>x</a:t>
            </a:r>
            <a:r>
              <a:rPr lang="en-US" sz="1800" baseline="-25000"/>
              <a:t>1</a:t>
            </a:r>
            <a:r>
              <a:rPr lang="en-US" sz="1800"/>
              <a:t> + 2</a:t>
            </a:r>
            <a:r>
              <a:rPr lang="en-US" sz="1800" i="1"/>
              <a:t>x</a:t>
            </a:r>
            <a:r>
              <a:rPr lang="en-US" sz="1800" baseline="-25000"/>
              <a:t>2</a:t>
            </a:r>
            <a:r>
              <a:rPr lang="en-US" sz="1800"/>
              <a:t> + 4</a:t>
            </a:r>
            <a:r>
              <a:rPr lang="en-US" sz="1800" i="1"/>
              <a:t>x</a:t>
            </a:r>
            <a:r>
              <a:rPr lang="en-US" sz="1800" baseline="-25000"/>
              <a:t>3</a:t>
            </a:r>
            <a:r>
              <a:rPr lang="en-US" sz="1800"/>
              <a:t> + 3</a:t>
            </a:r>
            <a:r>
              <a:rPr lang="en-US" sz="1800" i="1"/>
              <a:t>x</a:t>
            </a:r>
            <a:r>
              <a:rPr lang="en-US" sz="1800" baseline="-25000"/>
              <a:t>4</a:t>
            </a:r>
            <a:r>
              <a:rPr lang="en-US" sz="1800"/>
              <a:t>   (objetivo de lucro)</a:t>
            </a:r>
          </a:p>
          <a:p>
            <a:pPr>
              <a:buFont typeface="Calibri" pitchFamily="2" charset="2"/>
              <a:buNone/>
            </a:pPr>
            <a:r>
              <a:rPr lang="en-US" sz="1800"/>
              <a:t>		Sujeito a :	2</a:t>
            </a:r>
            <a:r>
              <a:rPr lang="en-US" sz="1800" i="1"/>
              <a:t>x</a:t>
            </a:r>
            <a:r>
              <a:rPr lang="en-US" sz="1800" baseline="-25000"/>
              <a:t>1</a:t>
            </a:r>
            <a:r>
              <a:rPr lang="en-US" sz="1800"/>
              <a:t> + </a:t>
            </a:r>
            <a:r>
              <a:rPr lang="en-US" sz="1800" i="1"/>
              <a:t>x</a:t>
            </a:r>
            <a:r>
              <a:rPr lang="en-US" sz="1800" baseline="-25000"/>
              <a:t>2</a:t>
            </a:r>
            <a:r>
              <a:rPr lang="en-US" sz="1800"/>
              <a:t> + 3</a:t>
            </a:r>
            <a:r>
              <a:rPr lang="en-US" sz="1800" i="1"/>
              <a:t>x</a:t>
            </a:r>
            <a:r>
              <a:rPr lang="en-US" sz="1800" baseline="-25000"/>
              <a:t>3</a:t>
            </a:r>
            <a:r>
              <a:rPr lang="en-US" sz="1800"/>
              <a:t> + 2</a:t>
            </a:r>
            <a:r>
              <a:rPr lang="en-US" sz="1800" i="1"/>
              <a:t>x</a:t>
            </a:r>
            <a:r>
              <a:rPr lang="en-US" sz="1800" baseline="-25000"/>
              <a:t>4</a:t>
            </a:r>
            <a:r>
              <a:rPr lang="en-US" sz="1800"/>
              <a:t>   </a:t>
            </a:r>
            <a:r>
              <a:rPr lang="en-US" sz="1800">
                <a:sym typeface="Symbol" pitchFamily="18" charset="2"/>
              </a:rPr>
              <a:t>    4.000 (restrição de trabalho)</a:t>
            </a:r>
          </a:p>
          <a:p>
            <a:pPr>
              <a:buFont typeface="Calibri" pitchFamily="2" charset="2"/>
              <a:buNone/>
            </a:pPr>
            <a:r>
              <a:rPr lang="en-US" sz="1800">
                <a:sym typeface="Symbol" pitchFamily="18" charset="2"/>
              </a:rPr>
              <a:t>				4</a:t>
            </a:r>
            <a:r>
              <a:rPr lang="en-US" sz="1800" i="1"/>
              <a:t>x</a:t>
            </a:r>
            <a:r>
              <a:rPr lang="en-US" sz="1800" baseline="-25000"/>
              <a:t>1</a:t>
            </a:r>
            <a:r>
              <a:rPr lang="en-US" sz="1800"/>
              <a:t> + 2</a:t>
            </a:r>
            <a:r>
              <a:rPr lang="en-US" sz="1800" i="1"/>
              <a:t>x</a:t>
            </a:r>
            <a:r>
              <a:rPr lang="en-US" sz="1800" baseline="-25000"/>
              <a:t>2</a:t>
            </a:r>
            <a:r>
              <a:rPr lang="en-US" sz="1800"/>
              <a:t> + 1</a:t>
            </a:r>
            <a:r>
              <a:rPr lang="en-US" sz="1800" i="1"/>
              <a:t>x</a:t>
            </a:r>
            <a:r>
              <a:rPr lang="en-US" sz="1800" baseline="-25000"/>
              <a:t>3</a:t>
            </a:r>
            <a:r>
              <a:rPr lang="en-US" sz="1800"/>
              <a:t> + 2</a:t>
            </a:r>
            <a:r>
              <a:rPr lang="en-US" sz="1800" i="1"/>
              <a:t>x</a:t>
            </a:r>
            <a:r>
              <a:rPr lang="en-US" sz="1800" baseline="-25000"/>
              <a:t>4</a:t>
            </a:r>
            <a:r>
              <a:rPr lang="en-US" sz="1800"/>
              <a:t> </a:t>
            </a:r>
            <a:r>
              <a:rPr lang="en-US" sz="1800">
                <a:sym typeface="Symbol" pitchFamily="18" charset="2"/>
              </a:rPr>
              <a:t>    6.000 (restrição de metal) </a:t>
            </a:r>
          </a:p>
          <a:p>
            <a:pPr>
              <a:buFont typeface="Calibri" pitchFamily="2" charset="2"/>
              <a:buNone/>
            </a:pPr>
            <a:r>
              <a:rPr lang="en-US" sz="1800"/>
              <a:t>				4</a:t>
            </a:r>
            <a:r>
              <a:rPr lang="en-US" sz="1800" i="1"/>
              <a:t>x</a:t>
            </a:r>
            <a:r>
              <a:rPr lang="en-US" sz="1800" baseline="-25000"/>
              <a:t>1</a:t>
            </a:r>
            <a:r>
              <a:rPr lang="en-US" sz="1800"/>
              <a:t> + 2</a:t>
            </a:r>
            <a:r>
              <a:rPr lang="en-US" sz="1800" i="1"/>
              <a:t>x</a:t>
            </a:r>
            <a:r>
              <a:rPr lang="en-US" sz="1800" baseline="-25000"/>
              <a:t>2</a:t>
            </a:r>
            <a:r>
              <a:rPr lang="en-US" sz="1800"/>
              <a:t> + </a:t>
            </a:r>
            <a:r>
              <a:rPr lang="en-US" sz="1800" i="1"/>
              <a:t>x</a:t>
            </a:r>
            <a:r>
              <a:rPr lang="en-US" sz="1800" baseline="-25000"/>
              <a:t>3</a:t>
            </a:r>
            <a:r>
              <a:rPr lang="en-US" sz="1800"/>
              <a:t> + 2</a:t>
            </a:r>
            <a:r>
              <a:rPr lang="en-US" sz="1800" i="1"/>
              <a:t>x</a:t>
            </a:r>
            <a:r>
              <a:rPr lang="en-US" sz="1800" baseline="-25000"/>
              <a:t>4</a:t>
            </a:r>
            <a:r>
              <a:rPr lang="en-US" sz="1800"/>
              <a:t>   </a:t>
            </a:r>
            <a:r>
              <a:rPr lang="en-US" sz="1800">
                <a:sym typeface="Symbol" pitchFamily="18" charset="2"/>
              </a:rPr>
              <a:t></a:t>
            </a:r>
            <a:r>
              <a:rPr lang="en-US" sz="1800"/>
              <a:t>  10.000 (restrição de vidro)</a:t>
            </a:r>
          </a:p>
          <a:p>
            <a:pPr>
              <a:buFont typeface="Calibri" pitchFamily="2" charset="2"/>
              <a:buNone/>
            </a:pPr>
            <a:r>
              <a:rPr lang="en-US" sz="1800"/>
              <a:t>				             </a:t>
            </a:r>
            <a:r>
              <a:rPr lang="en-US" sz="1800" i="1"/>
              <a:t>x</a:t>
            </a:r>
            <a:r>
              <a:rPr lang="en-US" sz="1800" baseline="-25000"/>
              <a:t>1</a:t>
            </a:r>
            <a:r>
              <a:rPr lang="en-US" sz="1800"/>
              <a:t> </a:t>
            </a:r>
            <a:r>
              <a:rPr lang="en-US" sz="1800">
                <a:sym typeface="Symbol" pitchFamily="18" charset="2"/>
              </a:rPr>
              <a:t></a:t>
            </a:r>
            <a:r>
              <a:rPr lang="en-US" sz="1800"/>
              <a:t>  1.000 (restrição de demanda da moldura 1)</a:t>
            </a:r>
          </a:p>
          <a:p>
            <a:pPr>
              <a:buFont typeface="Calibri" pitchFamily="2" charset="2"/>
              <a:buNone/>
            </a:pPr>
            <a:r>
              <a:rPr lang="en-US" sz="1800"/>
              <a:t>				             </a:t>
            </a:r>
            <a:r>
              <a:rPr lang="en-US" sz="1800" i="1"/>
              <a:t>x</a:t>
            </a:r>
            <a:r>
              <a:rPr lang="en-US" sz="1800" baseline="-25000"/>
              <a:t>2</a:t>
            </a:r>
            <a:r>
              <a:rPr lang="en-US" sz="1800"/>
              <a:t> </a:t>
            </a:r>
            <a:r>
              <a:rPr lang="en-US" sz="1800">
                <a:sym typeface="Symbol" pitchFamily="18" charset="2"/>
              </a:rPr>
              <a:t></a:t>
            </a:r>
            <a:r>
              <a:rPr lang="en-US" sz="1800"/>
              <a:t>  2.000 (restrição de demanda da moldura 2)</a:t>
            </a:r>
          </a:p>
          <a:p>
            <a:pPr>
              <a:buFont typeface="Calibri" pitchFamily="2" charset="2"/>
              <a:buNone/>
            </a:pPr>
            <a:r>
              <a:rPr lang="en-US" sz="1800"/>
              <a:t>				             </a:t>
            </a:r>
            <a:r>
              <a:rPr lang="en-US" sz="1800" i="1"/>
              <a:t>x</a:t>
            </a:r>
            <a:r>
              <a:rPr lang="en-US" sz="1800" baseline="-25000"/>
              <a:t>3</a:t>
            </a:r>
            <a:r>
              <a:rPr lang="en-US" sz="1800"/>
              <a:t> </a:t>
            </a:r>
            <a:r>
              <a:rPr lang="en-US" sz="1800">
                <a:sym typeface="Symbol" pitchFamily="18" charset="2"/>
              </a:rPr>
              <a:t></a:t>
            </a:r>
            <a:r>
              <a:rPr lang="en-US" sz="1800"/>
              <a:t>     500 (restrição de demanda da moldura 3)</a:t>
            </a:r>
          </a:p>
          <a:p>
            <a:pPr>
              <a:buFont typeface="Calibri" pitchFamily="2" charset="2"/>
              <a:buNone/>
            </a:pPr>
            <a:r>
              <a:rPr lang="en-US" sz="1800"/>
              <a:t>				             </a:t>
            </a:r>
            <a:r>
              <a:rPr lang="en-US" sz="1800" i="1"/>
              <a:t>x</a:t>
            </a:r>
            <a:r>
              <a:rPr lang="en-US" sz="1800" baseline="-25000"/>
              <a:t>4</a:t>
            </a:r>
            <a:r>
              <a:rPr lang="en-US" sz="1800"/>
              <a:t> </a:t>
            </a:r>
            <a:r>
              <a:rPr lang="en-US" sz="1800">
                <a:sym typeface="Symbol" pitchFamily="18" charset="2"/>
              </a:rPr>
              <a:t></a:t>
            </a:r>
            <a:r>
              <a:rPr lang="en-US" sz="1800"/>
              <a:t>  1.000 (restrição de demanda da moldura 4)</a:t>
            </a:r>
          </a:p>
          <a:p>
            <a:pPr>
              <a:buFont typeface="Calibri" pitchFamily="2" charset="2"/>
              <a:buNone/>
            </a:pPr>
            <a:r>
              <a:rPr lang="en-US" sz="1800"/>
              <a:t>			            </a:t>
            </a:r>
            <a:r>
              <a:rPr lang="en-US" sz="1800" i="1"/>
              <a:t>x</a:t>
            </a:r>
            <a:r>
              <a:rPr lang="en-US" sz="1800" baseline="-25000"/>
              <a:t>1</a:t>
            </a:r>
            <a:r>
              <a:rPr lang="en-US" sz="1800"/>
              <a:t>, </a:t>
            </a:r>
            <a:r>
              <a:rPr lang="en-US" sz="1800" i="1"/>
              <a:t>x</a:t>
            </a:r>
            <a:r>
              <a:rPr lang="en-US" sz="1800" baseline="-25000"/>
              <a:t>2</a:t>
            </a:r>
            <a:r>
              <a:rPr lang="en-US" sz="1800"/>
              <a:t>, </a:t>
            </a:r>
            <a:r>
              <a:rPr lang="en-US" sz="1800" i="1"/>
              <a:t>x</a:t>
            </a:r>
            <a:r>
              <a:rPr lang="en-US" sz="1800" baseline="-25000"/>
              <a:t>3</a:t>
            </a:r>
            <a:r>
              <a:rPr lang="en-US" sz="1800"/>
              <a:t>, </a:t>
            </a:r>
            <a:r>
              <a:rPr lang="en-US" sz="1800" i="1"/>
              <a:t>x</a:t>
            </a:r>
            <a:r>
              <a:rPr lang="en-US" sz="1800" baseline="-25000"/>
              <a:t>4</a:t>
            </a:r>
            <a:r>
              <a:rPr lang="en-US" sz="1800"/>
              <a:t>  </a:t>
            </a:r>
            <a:r>
              <a:rPr lang="en-US" sz="1800">
                <a:sym typeface="Symbol" pitchFamily="18" charset="2"/>
              </a:rPr>
              <a:t>  0 (restrições de não negatividade)</a:t>
            </a:r>
            <a:r>
              <a:rPr lang="en-US" sz="2000"/>
              <a:t>	</a:t>
            </a:r>
          </a:p>
          <a:p>
            <a:endParaRPr lang="en-US" sz="1800"/>
          </a:p>
        </p:txBody>
      </p:sp>
      <p:sp>
        <p:nvSpPr>
          <p:cNvPr id="5" name="Elipse 4"/>
          <p:cNvSpPr/>
          <p:nvPr/>
        </p:nvSpPr>
        <p:spPr>
          <a:xfrm>
            <a:off x="3276600" y="1600200"/>
            <a:ext cx="2438400" cy="533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800">
              <a:solidFill>
                <a:srgbClr val="FFFFFF"/>
              </a:solidFill>
              <a:latin typeface="Arial"/>
            </a:endParaRPr>
          </a:p>
        </p:txBody>
      </p:sp>
      <p:cxnSp>
        <p:nvCxnSpPr>
          <p:cNvPr id="7" name="Conector de seta reta 6"/>
          <p:cNvCxnSpPr/>
          <p:nvPr/>
        </p:nvCxnSpPr>
        <p:spPr>
          <a:xfrm rot="5400000">
            <a:off x="2171700" y="2247900"/>
            <a:ext cx="2362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8966" name="CaixaDeTexto 8"/>
          <p:cNvSpPr txBox="1">
            <a:spLocks noChangeArrowheads="1"/>
          </p:cNvSpPr>
          <p:nvPr/>
        </p:nvSpPr>
        <p:spPr bwMode="auto">
          <a:xfrm>
            <a:off x="1600201" y="4648200"/>
            <a:ext cx="112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800">
                <a:solidFill>
                  <a:srgbClr val="000000"/>
                </a:solidFill>
              </a:rPr>
              <a:t>Por que?</a:t>
            </a:r>
            <a:endParaRPr lang="pt-BR" sz="1800">
              <a:solidFill>
                <a:srgbClr val="000000"/>
              </a:solidFill>
            </a:endParaRPr>
          </a:p>
        </p:txBody>
      </p:sp>
    </p:spTree>
    <p:extLst>
      <p:ext uri="{BB962C8B-B14F-4D97-AF65-F5344CB8AC3E}">
        <p14:creationId xmlns:p14="http://schemas.microsoft.com/office/powerpoint/2010/main" val="369601936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ítulo 3"/>
          <p:cNvSpPr>
            <a:spLocks noGrp="1"/>
          </p:cNvSpPr>
          <p:nvPr>
            <p:ph type="title"/>
          </p:nvPr>
        </p:nvSpPr>
        <p:spPr>
          <a:xfrm>
            <a:off x="1554163" y="228600"/>
            <a:ext cx="7772400" cy="381000"/>
          </a:xfrm>
        </p:spPr>
        <p:txBody>
          <a:bodyPr/>
          <a:lstStyle/>
          <a:p>
            <a:pPr algn="ctr"/>
            <a:r>
              <a:rPr lang="en-US" dirty="0" err="1" smtClean="0">
                <a:latin typeface="Arial" charset="0"/>
                <a:cs typeface="Arial" charset="0"/>
              </a:rPr>
              <a:t>Modelo</a:t>
            </a:r>
            <a:r>
              <a:rPr lang="en-US" dirty="0" smtClean="0">
                <a:latin typeface="Arial" charset="0"/>
                <a:cs typeface="Arial" charset="0"/>
              </a:rPr>
              <a:t> </a:t>
            </a:r>
            <a:r>
              <a:rPr lang="en-US" dirty="0" err="1" smtClean="0">
                <a:latin typeface="Arial" charset="0"/>
                <a:cs typeface="Arial" charset="0"/>
              </a:rPr>
              <a:t>em</a:t>
            </a:r>
            <a:r>
              <a:rPr lang="en-US" dirty="0" smtClean="0">
                <a:latin typeface="Arial" charset="0"/>
                <a:cs typeface="Arial" charset="0"/>
              </a:rPr>
              <a:t> </a:t>
            </a:r>
            <a:r>
              <a:rPr lang="en-US" dirty="0" err="1" smtClean="0">
                <a:latin typeface="Arial" charset="0"/>
                <a:cs typeface="Arial" charset="0"/>
              </a:rPr>
              <a:t>Planilha</a:t>
            </a:r>
            <a:endParaRPr lang="pt-BR" dirty="0" smtClean="0">
              <a:latin typeface="Arial" charset="0"/>
              <a:cs typeface="Arial" charset="0"/>
            </a:endParaRPr>
          </a:p>
        </p:txBody>
      </p:sp>
      <p:graphicFrame>
        <p:nvGraphicFramePr>
          <p:cNvPr id="3" name="Objeto 2"/>
          <p:cNvGraphicFramePr>
            <a:graphicFrameLocks noChangeAspect="1"/>
          </p:cNvGraphicFramePr>
          <p:nvPr>
            <p:extLst>
              <p:ext uri="{D42A27DB-BD31-4B8C-83A1-F6EECF244321}">
                <p14:modId xmlns:p14="http://schemas.microsoft.com/office/powerpoint/2010/main" val="749857175"/>
              </p:ext>
            </p:extLst>
          </p:nvPr>
        </p:nvGraphicFramePr>
        <p:xfrm>
          <a:off x="1676400" y="990600"/>
          <a:ext cx="7469352" cy="3657600"/>
        </p:xfrm>
        <a:graphic>
          <a:graphicData uri="http://schemas.openxmlformats.org/presentationml/2006/ole">
            <mc:AlternateContent xmlns:mc="http://schemas.openxmlformats.org/markup-compatibility/2006">
              <mc:Choice xmlns:v="urn:schemas-microsoft-com:vml" Requires="v">
                <p:oleObj spid="_x0000_s277593" name="Planilha" r:id="rId3" imgW="5076778" imgH="2486088" progId="Excel.Sheet.8">
                  <p:embed/>
                </p:oleObj>
              </mc:Choice>
              <mc:Fallback>
                <p:oleObj name="Planilha" r:id="rId3" imgW="5076778" imgH="2486088" progId="Excel.Sheet.8">
                  <p:embed/>
                  <p:pic>
                    <p:nvPicPr>
                      <p:cNvPr id="3" name="Objeto 2"/>
                      <p:cNvPicPr/>
                      <p:nvPr/>
                    </p:nvPicPr>
                    <p:blipFill>
                      <a:blip r:embed="rId4"/>
                      <a:stretch>
                        <a:fillRect/>
                      </a:stretch>
                    </p:blipFill>
                    <p:spPr>
                      <a:xfrm>
                        <a:off x="1676400" y="990600"/>
                        <a:ext cx="7469352" cy="3657600"/>
                      </a:xfrm>
                      <a:prstGeom prst="rect">
                        <a:avLst/>
                      </a:prstGeom>
                    </p:spPr>
                  </p:pic>
                </p:oleObj>
              </mc:Fallback>
            </mc:AlternateContent>
          </a:graphicData>
        </a:graphic>
      </p:graphicFrame>
    </p:spTree>
    <p:extLst>
      <p:ext uri="{BB962C8B-B14F-4D97-AF65-F5344CB8AC3E}">
        <p14:creationId xmlns:p14="http://schemas.microsoft.com/office/powerpoint/2010/main" val="265403755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200"/>
            <a:ext cx="8991600" cy="762000"/>
          </a:xfrm>
          <a:solidFill>
            <a:schemeClr val="bg1"/>
          </a:solidFill>
        </p:spPr>
        <p:txBody>
          <a:bodyPr/>
          <a:lstStyle/>
          <a:p>
            <a:pPr algn="ctr"/>
            <a:r>
              <a:rPr lang="pt-BR" sz="3000" dirty="0"/>
              <a:t>Análise de Sensibilidade via Relatórios do Solver</a:t>
            </a:r>
            <a:endParaRPr lang="en-US" sz="3000" dirty="0"/>
          </a:p>
        </p:txBody>
      </p:sp>
      <p:graphicFrame>
        <p:nvGraphicFramePr>
          <p:cNvPr id="3" name="Objeto 2"/>
          <p:cNvGraphicFramePr>
            <a:graphicFrameLocks noChangeAspect="1"/>
          </p:cNvGraphicFramePr>
          <p:nvPr>
            <p:extLst>
              <p:ext uri="{D42A27DB-BD31-4B8C-83A1-F6EECF244321}">
                <p14:modId xmlns:p14="http://schemas.microsoft.com/office/powerpoint/2010/main" val="2097480396"/>
              </p:ext>
            </p:extLst>
          </p:nvPr>
        </p:nvGraphicFramePr>
        <p:xfrm>
          <a:off x="981076" y="914400"/>
          <a:ext cx="8010525" cy="5772948"/>
        </p:xfrm>
        <a:graphic>
          <a:graphicData uri="http://schemas.openxmlformats.org/presentationml/2006/ole">
            <mc:AlternateContent xmlns:mc="http://schemas.openxmlformats.org/markup-compatibility/2006">
              <mc:Choice xmlns:v="urn:schemas-microsoft-com:vml" Requires="v">
                <p:oleObj spid="_x0000_s278617" name="Planilha" r:id="rId3" imgW="5114819" imgH="3686027" progId="Excel.Sheet.12">
                  <p:embed/>
                </p:oleObj>
              </mc:Choice>
              <mc:Fallback>
                <p:oleObj name="Planilha" r:id="rId3" imgW="5114819" imgH="3686027" progId="Excel.Sheet.12">
                  <p:embed/>
                  <p:pic>
                    <p:nvPicPr>
                      <p:cNvPr id="3" name="Objeto 2"/>
                      <p:cNvPicPr/>
                      <p:nvPr/>
                    </p:nvPicPr>
                    <p:blipFill>
                      <a:blip r:embed="rId4"/>
                      <a:stretch>
                        <a:fillRect/>
                      </a:stretch>
                    </p:blipFill>
                    <p:spPr>
                      <a:xfrm>
                        <a:off x="981076" y="914400"/>
                        <a:ext cx="8010525" cy="5772948"/>
                      </a:xfrm>
                      <a:prstGeom prst="rect">
                        <a:avLst/>
                      </a:prstGeom>
                      <a:solidFill>
                        <a:schemeClr val="bg1"/>
                      </a:solidFill>
                    </p:spPr>
                  </p:pic>
                </p:oleObj>
              </mc:Fallback>
            </mc:AlternateContent>
          </a:graphicData>
        </a:graphic>
      </p:graphicFrame>
      <p:sp>
        <p:nvSpPr>
          <p:cNvPr id="4" name="CaixaDeTexto 3"/>
          <p:cNvSpPr txBox="1"/>
          <p:nvPr/>
        </p:nvSpPr>
        <p:spPr>
          <a:xfrm>
            <a:off x="5867400" y="1371601"/>
            <a:ext cx="3505200"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O quanto a margem de lucro da Moldura 4 deve ser “reduzida” para que M4 faça parte da solução ótima </a:t>
            </a:r>
            <a:endParaRPr lang="en-US" sz="1800" dirty="0">
              <a:solidFill>
                <a:srgbClr val="000000"/>
              </a:solidFill>
              <a:latin typeface="Arial" charset="0"/>
            </a:endParaRPr>
          </a:p>
        </p:txBody>
      </p:sp>
      <p:cxnSp>
        <p:nvCxnSpPr>
          <p:cNvPr id="6" name="Conector de seta reta 5"/>
          <p:cNvCxnSpPr>
            <a:endCxn id="8" idx="7"/>
          </p:cNvCxnSpPr>
          <p:nvPr/>
        </p:nvCxnSpPr>
        <p:spPr>
          <a:xfrm flipH="1">
            <a:off x="5766968" y="2571929"/>
            <a:ext cx="1853033" cy="16209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Elipse 7"/>
          <p:cNvSpPr/>
          <p:nvPr/>
        </p:nvSpPr>
        <p:spPr>
          <a:xfrm>
            <a:off x="5181600" y="41148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389485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3238" y="152400"/>
            <a:ext cx="8869363" cy="1143000"/>
          </a:xfrm>
          <a:solidFill>
            <a:schemeClr val="bg1"/>
          </a:solidFill>
        </p:spPr>
        <p:txBody>
          <a:bodyPr/>
          <a:lstStyle/>
          <a:p>
            <a:r>
              <a:rPr lang="pt-BR" sz="3200" dirty="0"/>
              <a:t>Alterando o preço de M4 para 	R$ 21,70 e reexecutando o Solver...</a:t>
            </a:r>
            <a:endParaRPr lang="en-US" sz="3200" dirty="0"/>
          </a:p>
        </p:txBody>
      </p:sp>
      <p:graphicFrame>
        <p:nvGraphicFramePr>
          <p:cNvPr id="3" name="Objeto 2"/>
          <p:cNvGraphicFramePr>
            <a:graphicFrameLocks noChangeAspect="1"/>
          </p:cNvGraphicFramePr>
          <p:nvPr>
            <p:extLst>
              <p:ext uri="{D42A27DB-BD31-4B8C-83A1-F6EECF244321}">
                <p14:modId xmlns:p14="http://schemas.microsoft.com/office/powerpoint/2010/main" val="963874096"/>
              </p:ext>
            </p:extLst>
          </p:nvPr>
        </p:nvGraphicFramePr>
        <p:xfrm>
          <a:off x="567724" y="1905000"/>
          <a:ext cx="8804876" cy="3352800"/>
        </p:xfrm>
        <a:graphic>
          <a:graphicData uri="http://schemas.openxmlformats.org/presentationml/2006/ole">
            <mc:AlternateContent xmlns:mc="http://schemas.openxmlformats.org/markup-compatibility/2006">
              <mc:Choice xmlns:v="urn:schemas-microsoft-com:vml" Requires="v">
                <p:oleObj spid="_x0000_s279641" name="Planilha" r:id="rId3" imgW="5553189" imgH="2114586" progId="Excel.Sheet.12">
                  <p:embed/>
                </p:oleObj>
              </mc:Choice>
              <mc:Fallback>
                <p:oleObj name="Planilha" r:id="rId3" imgW="5553189" imgH="2114586" progId="Excel.Sheet.12">
                  <p:embed/>
                  <p:pic>
                    <p:nvPicPr>
                      <p:cNvPr id="3" name="Objeto 2"/>
                      <p:cNvPicPr/>
                      <p:nvPr/>
                    </p:nvPicPr>
                    <p:blipFill>
                      <a:blip r:embed="rId4"/>
                      <a:stretch>
                        <a:fillRect/>
                      </a:stretch>
                    </p:blipFill>
                    <p:spPr>
                      <a:xfrm>
                        <a:off x="567724" y="1905000"/>
                        <a:ext cx="8804876" cy="3352800"/>
                      </a:xfrm>
                      <a:prstGeom prst="rect">
                        <a:avLst/>
                      </a:prstGeom>
                      <a:solidFill>
                        <a:schemeClr val="bg1"/>
                      </a:solidFill>
                    </p:spPr>
                  </p:pic>
                </p:oleObj>
              </mc:Fallback>
            </mc:AlternateContent>
          </a:graphicData>
        </a:graphic>
      </p:graphicFrame>
      <p:sp>
        <p:nvSpPr>
          <p:cNvPr id="4" name="CaixaDeTexto 3"/>
          <p:cNvSpPr txBox="1"/>
          <p:nvPr/>
        </p:nvSpPr>
        <p:spPr>
          <a:xfrm>
            <a:off x="5524500" y="3447872"/>
            <a:ext cx="3505200" cy="646331"/>
          </a:xfrm>
          <a:prstGeom prst="rect">
            <a:avLst/>
          </a:prstGeom>
          <a:solidFill>
            <a:schemeClr val="bg1"/>
          </a:solidFill>
        </p:spPr>
        <p:txBody>
          <a:bodyPr wrap="square" rtlCol="0">
            <a:spAutoFit/>
          </a:bodyPr>
          <a:lstStyle/>
          <a:p>
            <a:pPr algn="ctr"/>
            <a:r>
              <a:rPr lang="pt-BR" sz="1800" dirty="0">
                <a:solidFill>
                  <a:srgbClr val="000000"/>
                </a:solidFill>
                <a:latin typeface="Arial" charset="0"/>
              </a:rPr>
              <a:t>M4 passa a fazer parte de uma nova solução ótima.</a:t>
            </a:r>
            <a:endParaRPr lang="en-US" sz="1800" dirty="0">
              <a:solidFill>
                <a:srgbClr val="000000"/>
              </a:solidFill>
              <a:latin typeface="Arial" charset="0"/>
            </a:endParaRPr>
          </a:p>
        </p:txBody>
      </p:sp>
      <p:cxnSp>
        <p:nvCxnSpPr>
          <p:cNvPr id="5" name="Conector de seta reta 4"/>
          <p:cNvCxnSpPr>
            <a:endCxn id="6" idx="6"/>
          </p:cNvCxnSpPr>
          <p:nvPr/>
        </p:nvCxnSpPr>
        <p:spPr>
          <a:xfrm flipH="1" flipV="1">
            <a:off x="5879206" y="2705100"/>
            <a:ext cx="1397896" cy="7427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Elipse 5"/>
          <p:cNvSpPr/>
          <p:nvPr/>
        </p:nvSpPr>
        <p:spPr>
          <a:xfrm>
            <a:off x="5193406" y="24384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
        <p:nvSpPr>
          <p:cNvPr id="10" name="CaixaDeTexto 9"/>
          <p:cNvSpPr txBox="1"/>
          <p:nvPr/>
        </p:nvSpPr>
        <p:spPr>
          <a:xfrm>
            <a:off x="5562600" y="4191000"/>
            <a:ext cx="3505200" cy="1477328"/>
          </a:xfrm>
          <a:prstGeom prst="rect">
            <a:avLst/>
          </a:prstGeom>
          <a:solidFill>
            <a:schemeClr val="bg1"/>
          </a:solidFill>
        </p:spPr>
        <p:txBody>
          <a:bodyPr wrap="square" rtlCol="0">
            <a:spAutoFit/>
          </a:bodyPr>
          <a:lstStyle/>
          <a:p>
            <a:pPr algn="ctr"/>
            <a:r>
              <a:rPr lang="pt-BR" sz="1800" dirty="0" err="1">
                <a:solidFill>
                  <a:srgbClr val="000000"/>
                </a:solidFill>
                <a:latin typeface="Arial" charset="0"/>
              </a:rPr>
              <a:t>Obs</a:t>
            </a:r>
            <a:r>
              <a:rPr lang="pt-BR" sz="1800" dirty="0">
                <a:solidFill>
                  <a:srgbClr val="000000"/>
                </a:solidFill>
                <a:latin typeface="Arial" charset="0"/>
              </a:rPr>
              <a:t>: As vezes é necessário aumentar a margem para um valor um pouco superior a $21,7. Por exemplo $21,71 ou até mesmo menos.</a:t>
            </a:r>
            <a:endParaRPr lang="en-US" sz="1800" dirty="0">
              <a:solidFill>
                <a:srgbClr val="000000"/>
              </a:solidFill>
              <a:latin typeface="Arial" charset="0"/>
            </a:endParaRPr>
          </a:p>
        </p:txBody>
      </p:sp>
    </p:spTree>
    <p:extLst>
      <p:ext uri="{BB962C8B-B14F-4D97-AF65-F5344CB8AC3E}">
        <p14:creationId xmlns:p14="http://schemas.microsoft.com/office/powerpoint/2010/main" val="33574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200"/>
            <a:ext cx="8991600" cy="762000"/>
          </a:xfrm>
          <a:solidFill>
            <a:schemeClr val="bg1"/>
          </a:solidFill>
        </p:spPr>
        <p:txBody>
          <a:bodyPr/>
          <a:lstStyle/>
          <a:p>
            <a:pPr algn="ctr"/>
            <a:r>
              <a:rPr lang="pt-BR" sz="3000" dirty="0"/>
              <a:t>Análise de Sensibilidade via Relatórios do Solver</a:t>
            </a:r>
            <a:endParaRPr lang="en-US" sz="3000" dirty="0"/>
          </a:p>
        </p:txBody>
      </p:sp>
      <p:graphicFrame>
        <p:nvGraphicFramePr>
          <p:cNvPr id="3" name="Objeto 2"/>
          <p:cNvGraphicFramePr>
            <a:graphicFrameLocks noChangeAspect="1"/>
          </p:cNvGraphicFramePr>
          <p:nvPr>
            <p:extLst>
              <p:ext uri="{D42A27DB-BD31-4B8C-83A1-F6EECF244321}">
                <p14:modId xmlns:p14="http://schemas.microsoft.com/office/powerpoint/2010/main" val="2704521504"/>
              </p:ext>
            </p:extLst>
          </p:nvPr>
        </p:nvGraphicFramePr>
        <p:xfrm>
          <a:off x="981076" y="914400"/>
          <a:ext cx="8010525" cy="5772948"/>
        </p:xfrm>
        <a:graphic>
          <a:graphicData uri="http://schemas.openxmlformats.org/presentationml/2006/ole">
            <mc:AlternateContent xmlns:mc="http://schemas.openxmlformats.org/markup-compatibility/2006">
              <mc:Choice xmlns:v="urn:schemas-microsoft-com:vml" Requires="v">
                <p:oleObj spid="_x0000_s280665" name="Planilha" r:id="rId3" imgW="5114819" imgH="3686027" progId="Excel.Sheet.12">
                  <p:embed/>
                </p:oleObj>
              </mc:Choice>
              <mc:Fallback>
                <p:oleObj name="Planilha" r:id="rId3" imgW="5114819" imgH="3686027" progId="Excel.Sheet.12">
                  <p:embed/>
                  <p:pic>
                    <p:nvPicPr>
                      <p:cNvPr id="3" name="Objeto 2"/>
                      <p:cNvPicPr/>
                      <p:nvPr/>
                    </p:nvPicPr>
                    <p:blipFill>
                      <a:blip r:embed="rId4"/>
                      <a:stretch>
                        <a:fillRect/>
                      </a:stretch>
                    </p:blipFill>
                    <p:spPr>
                      <a:xfrm>
                        <a:off x="981076" y="914400"/>
                        <a:ext cx="8010525" cy="5772948"/>
                      </a:xfrm>
                      <a:prstGeom prst="rect">
                        <a:avLst/>
                      </a:prstGeom>
                      <a:solidFill>
                        <a:schemeClr val="bg1"/>
                      </a:solidFill>
                    </p:spPr>
                  </p:pic>
                </p:oleObj>
              </mc:Fallback>
            </mc:AlternateContent>
          </a:graphicData>
        </a:graphic>
      </p:graphicFrame>
      <p:sp>
        <p:nvSpPr>
          <p:cNvPr id="4" name="CaixaDeTexto 3"/>
          <p:cNvSpPr txBox="1"/>
          <p:nvPr/>
        </p:nvSpPr>
        <p:spPr>
          <a:xfrm>
            <a:off x="5638800" y="762000"/>
            <a:ext cx="3505200" cy="1477328"/>
          </a:xfrm>
          <a:prstGeom prst="rect">
            <a:avLst/>
          </a:prstGeom>
          <a:solidFill>
            <a:schemeClr val="bg1"/>
          </a:solidFill>
        </p:spPr>
        <p:txBody>
          <a:bodyPr wrap="square" rtlCol="0">
            <a:spAutoFit/>
          </a:bodyPr>
          <a:lstStyle/>
          <a:p>
            <a:pPr algn="ctr"/>
            <a:r>
              <a:rPr lang="pt-BR" sz="1800" dirty="0">
                <a:solidFill>
                  <a:srgbClr val="000000"/>
                </a:solidFill>
                <a:latin typeface="Arial" charset="0"/>
              </a:rPr>
              <a:t>Caso seja apresentado um custo reduzido em uma variável que já faça parte da solução ótima o mesmo deve ser desprezado</a:t>
            </a:r>
            <a:endParaRPr lang="en-US" sz="1800" dirty="0">
              <a:solidFill>
                <a:srgbClr val="000000"/>
              </a:solidFill>
              <a:latin typeface="Arial" charset="0"/>
            </a:endParaRPr>
          </a:p>
        </p:txBody>
      </p:sp>
      <p:cxnSp>
        <p:nvCxnSpPr>
          <p:cNvPr id="6" name="Conector de seta reta 5"/>
          <p:cNvCxnSpPr>
            <a:stCxn id="4" idx="2"/>
            <a:endCxn id="8" idx="7"/>
          </p:cNvCxnSpPr>
          <p:nvPr/>
        </p:nvCxnSpPr>
        <p:spPr>
          <a:xfrm flipH="1">
            <a:off x="5919368" y="2239329"/>
            <a:ext cx="1472033" cy="10391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Elipse 7"/>
          <p:cNvSpPr/>
          <p:nvPr/>
        </p:nvSpPr>
        <p:spPr>
          <a:xfrm>
            <a:off x="5334000" y="32004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423435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p:cNvSpPr>
            <a:spLocks noGrp="1"/>
          </p:cNvSpPr>
          <p:nvPr>
            <p:ph type="title"/>
          </p:nvPr>
        </p:nvSpPr>
        <p:spPr/>
        <p:txBody>
          <a:bodyPr/>
          <a:lstStyle/>
          <a:p>
            <a:r>
              <a:rPr lang="en-US" smtClean="0"/>
              <a:t>Observando os erros de arredondamento</a:t>
            </a:r>
            <a:endParaRPr lang="pt-BR" smtClean="0"/>
          </a:p>
        </p:txBody>
      </p:sp>
      <p:sp>
        <p:nvSpPr>
          <p:cNvPr id="49155" name="Espaço Reservado para Conteúdo 2"/>
          <p:cNvSpPr>
            <a:spLocks noGrp="1"/>
          </p:cNvSpPr>
          <p:nvPr>
            <p:ph idx="1"/>
          </p:nvPr>
        </p:nvSpPr>
        <p:spPr>
          <a:xfrm>
            <a:off x="95250" y="1000125"/>
            <a:ext cx="9634538" cy="5381625"/>
          </a:xfrm>
        </p:spPr>
        <p:txBody>
          <a:bodyPr/>
          <a:lstStyle/>
          <a:p>
            <a:r>
              <a:rPr lang="en-US" smtClean="0"/>
              <a:t>Uma série de Taylor pode ser utilizada para estimar o valor de uma função. Por exemplo:</a:t>
            </a:r>
          </a:p>
          <a:p>
            <a:pPr lvl="1" algn="just"/>
            <a:r>
              <a:rPr lang="en-US" smtClean="0"/>
              <a:t> f(x</a:t>
            </a:r>
            <a:r>
              <a:rPr lang="en-US" baseline="-25000" smtClean="0"/>
              <a:t>i+1</a:t>
            </a:r>
            <a:r>
              <a:rPr lang="en-US" smtClean="0"/>
              <a:t>) = f</a:t>
            </a:r>
            <a:r>
              <a:rPr lang="en-US" baseline="30000" smtClean="0"/>
              <a:t>0</a:t>
            </a:r>
            <a:r>
              <a:rPr lang="en-US" smtClean="0"/>
              <a:t>(x</a:t>
            </a:r>
            <a:r>
              <a:rPr lang="en-US" baseline="-25000" smtClean="0"/>
              <a:t>i</a:t>
            </a:r>
            <a:r>
              <a:rPr lang="en-US" smtClean="0"/>
              <a:t>) + f</a:t>
            </a:r>
            <a:r>
              <a:rPr lang="en-US" baseline="30000" smtClean="0"/>
              <a:t>1</a:t>
            </a:r>
            <a:r>
              <a:rPr lang="en-US" smtClean="0"/>
              <a:t>(xi).h + f</a:t>
            </a:r>
            <a:r>
              <a:rPr lang="en-US" baseline="30000" smtClean="0"/>
              <a:t>2</a:t>
            </a:r>
            <a:r>
              <a:rPr lang="en-US" smtClean="0"/>
              <a:t>(xi).h</a:t>
            </a:r>
            <a:r>
              <a:rPr lang="en-US" baseline="30000" smtClean="0"/>
              <a:t>2</a:t>
            </a:r>
            <a:r>
              <a:rPr lang="en-US" smtClean="0"/>
              <a:t>/2 + f</a:t>
            </a:r>
            <a:r>
              <a:rPr lang="en-US" baseline="30000" smtClean="0"/>
              <a:t>3</a:t>
            </a:r>
            <a:r>
              <a:rPr lang="en-US" smtClean="0"/>
              <a:t>(xi).h</a:t>
            </a:r>
            <a:r>
              <a:rPr lang="en-US" baseline="30000" smtClean="0"/>
              <a:t>3</a:t>
            </a:r>
            <a:r>
              <a:rPr lang="en-US" smtClean="0"/>
              <a:t>/3! + …</a:t>
            </a:r>
          </a:p>
          <a:p>
            <a:pPr lvl="1" algn="just"/>
            <a:r>
              <a:rPr lang="en-US" smtClean="0"/>
              <a:t> Sendo assim, estime o valor do número </a:t>
            </a:r>
            <a:r>
              <a:rPr lang="en-US" i="1" smtClean="0"/>
              <a:t>e</a:t>
            </a:r>
            <a:r>
              <a:rPr lang="en-US" smtClean="0"/>
              <a:t> partindo do valor de e</a:t>
            </a:r>
            <a:r>
              <a:rPr lang="en-US" baseline="30000" smtClean="0"/>
              <a:t>x</a:t>
            </a:r>
            <a:r>
              <a:rPr lang="en-US" smtClean="0"/>
              <a:t> e suas derivadas para x=0, para os seguintes valores de passo </a:t>
            </a:r>
            <a:r>
              <a:rPr lang="en-US" i="1" smtClean="0"/>
              <a:t>h</a:t>
            </a:r>
            <a:r>
              <a:rPr lang="en-US" smtClean="0"/>
              <a:t> : 1, 0.1, 0.01, 0.001, 0.0001</a:t>
            </a:r>
          </a:p>
          <a:p>
            <a:pPr lvl="1" algn="just"/>
            <a:r>
              <a:rPr lang="en-US" smtClean="0"/>
              <a:t>Determine a quantidade de fatores em cada passo, necessária para atingir a máxima precisão ( isto é o menor erro entre o valor de exp(1) e o obtido pela série)</a:t>
            </a:r>
            <a:r>
              <a:rPr lang="pt-BR" smtClean="0"/>
              <a:t> bem como o valor deste erro</a:t>
            </a:r>
          </a:p>
          <a:p>
            <a:pPr lvl="1" algn="just"/>
            <a:r>
              <a:rPr lang="en-US" smtClean="0"/>
              <a:t>Faça um gráfico do menor erro x o tamanho do passo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 calcmode="lin" valueType="num">
                                      <p:cBhvr>
                                        <p:cTn id="7" dur="500" fill="hold"/>
                                        <p:tgtEl>
                                          <p:spTgt spid="4915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915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915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9155">
                                            <p:txEl>
                                              <p:pRg st="1" end="1"/>
                                            </p:txEl>
                                          </p:spTgt>
                                        </p:tgtEl>
                                        <p:attrNameLst>
                                          <p:attrName>style.visibility</p:attrName>
                                        </p:attrNameLst>
                                      </p:cBhvr>
                                      <p:to>
                                        <p:strVal val="visible"/>
                                      </p:to>
                                    </p:set>
                                    <p:anim calcmode="lin" valueType="num">
                                      <p:cBhvr>
                                        <p:cTn id="14" dur="500" fill="hold"/>
                                        <p:tgtEl>
                                          <p:spTgt spid="4915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915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915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49155">
                                            <p:txEl>
                                              <p:pRg st="2" end="2"/>
                                            </p:txEl>
                                          </p:spTgt>
                                        </p:tgtEl>
                                        <p:attrNameLst>
                                          <p:attrName>style.visibility</p:attrName>
                                        </p:attrNameLst>
                                      </p:cBhvr>
                                      <p:to>
                                        <p:strVal val="visible"/>
                                      </p:to>
                                    </p:set>
                                    <p:anim calcmode="lin" valueType="num">
                                      <p:cBhvr>
                                        <p:cTn id="21" dur="500" fill="hold"/>
                                        <p:tgtEl>
                                          <p:spTgt spid="4915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4915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49155">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49155">
                                            <p:txEl>
                                              <p:pRg st="3" end="3"/>
                                            </p:txEl>
                                          </p:spTgt>
                                        </p:tgtEl>
                                        <p:attrNameLst>
                                          <p:attrName>style.visibility</p:attrName>
                                        </p:attrNameLst>
                                      </p:cBhvr>
                                      <p:to>
                                        <p:strVal val="visible"/>
                                      </p:to>
                                    </p:set>
                                    <p:anim calcmode="lin" valueType="num">
                                      <p:cBhvr>
                                        <p:cTn id="28" dur="500" fill="hold"/>
                                        <p:tgtEl>
                                          <p:spTgt spid="4915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4915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49155">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49155">
                                            <p:txEl>
                                              <p:pRg st="4" end="4"/>
                                            </p:txEl>
                                          </p:spTgt>
                                        </p:tgtEl>
                                        <p:attrNameLst>
                                          <p:attrName>style.visibility</p:attrName>
                                        </p:attrNameLst>
                                      </p:cBhvr>
                                      <p:to>
                                        <p:strVal val="visible"/>
                                      </p:to>
                                    </p:set>
                                    <p:anim calcmode="lin" valueType="num">
                                      <p:cBhvr>
                                        <p:cTn id="35" dur="500" fill="hold"/>
                                        <p:tgtEl>
                                          <p:spTgt spid="4915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4915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491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200"/>
            <a:ext cx="8991600" cy="762000"/>
          </a:xfrm>
          <a:solidFill>
            <a:schemeClr val="bg1"/>
          </a:solidFill>
        </p:spPr>
        <p:txBody>
          <a:bodyPr/>
          <a:lstStyle/>
          <a:p>
            <a:pPr algn="ctr"/>
            <a:r>
              <a:rPr lang="pt-BR" sz="3000" dirty="0"/>
              <a:t>Análise de Sensibilidade via Relatórios do Solver</a:t>
            </a:r>
            <a:endParaRPr lang="en-US" sz="3000" dirty="0"/>
          </a:p>
        </p:txBody>
      </p:sp>
      <p:graphicFrame>
        <p:nvGraphicFramePr>
          <p:cNvPr id="3" name="Objeto 2"/>
          <p:cNvGraphicFramePr>
            <a:graphicFrameLocks noChangeAspect="1"/>
          </p:cNvGraphicFramePr>
          <p:nvPr>
            <p:extLst>
              <p:ext uri="{D42A27DB-BD31-4B8C-83A1-F6EECF244321}">
                <p14:modId xmlns:p14="http://schemas.microsoft.com/office/powerpoint/2010/main" val="4270462115"/>
              </p:ext>
            </p:extLst>
          </p:nvPr>
        </p:nvGraphicFramePr>
        <p:xfrm>
          <a:off x="981076" y="914400"/>
          <a:ext cx="8010525" cy="5772948"/>
        </p:xfrm>
        <a:graphic>
          <a:graphicData uri="http://schemas.openxmlformats.org/presentationml/2006/ole">
            <mc:AlternateContent xmlns:mc="http://schemas.openxmlformats.org/markup-compatibility/2006">
              <mc:Choice xmlns:v="urn:schemas-microsoft-com:vml" Requires="v">
                <p:oleObj spid="_x0000_s281689" name="Planilha" r:id="rId3" imgW="5114819" imgH="3686027" progId="Excel.Sheet.12">
                  <p:embed/>
                </p:oleObj>
              </mc:Choice>
              <mc:Fallback>
                <p:oleObj name="Planilha" r:id="rId3" imgW="5114819" imgH="3686027" progId="Excel.Sheet.12">
                  <p:embed/>
                  <p:pic>
                    <p:nvPicPr>
                      <p:cNvPr id="3" name="Objeto 2"/>
                      <p:cNvPicPr/>
                      <p:nvPr/>
                    </p:nvPicPr>
                    <p:blipFill>
                      <a:blip r:embed="rId4"/>
                      <a:stretch>
                        <a:fillRect/>
                      </a:stretch>
                    </p:blipFill>
                    <p:spPr>
                      <a:xfrm>
                        <a:off x="981076" y="914400"/>
                        <a:ext cx="8010525" cy="5772948"/>
                      </a:xfrm>
                      <a:prstGeom prst="rect">
                        <a:avLst/>
                      </a:prstGeom>
                      <a:solidFill>
                        <a:schemeClr val="bg1"/>
                      </a:solidFill>
                    </p:spPr>
                  </p:pic>
                </p:oleObj>
              </mc:Fallback>
            </mc:AlternateContent>
          </a:graphicData>
        </a:graphic>
      </p:graphicFrame>
      <p:sp>
        <p:nvSpPr>
          <p:cNvPr id="4" name="CaixaDeTexto 3"/>
          <p:cNvSpPr txBox="1"/>
          <p:nvPr/>
        </p:nvSpPr>
        <p:spPr>
          <a:xfrm>
            <a:off x="5638800" y="762001"/>
            <a:ext cx="3505200"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Os preços sombra indicam o quanto a variação unitária de uma restrição irá afetar o lucro ótimo.</a:t>
            </a:r>
            <a:endParaRPr lang="en-US" sz="1800" dirty="0">
              <a:solidFill>
                <a:srgbClr val="000000"/>
              </a:solidFill>
              <a:latin typeface="Arial" charset="0"/>
            </a:endParaRPr>
          </a:p>
        </p:txBody>
      </p:sp>
      <p:cxnSp>
        <p:nvCxnSpPr>
          <p:cNvPr id="6" name="Conector de seta reta 5"/>
          <p:cNvCxnSpPr>
            <a:stCxn id="4" idx="2"/>
            <a:endCxn id="8" idx="7"/>
          </p:cNvCxnSpPr>
          <p:nvPr/>
        </p:nvCxnSpPr>
        <p:spPr>
          <a:xfrm flipH="1">
            <a:off x="5818934" y="1962329"/>
            <a:ext cx="1572466" cy="36783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Elipse 7"/>
          <p:cNvSpPr/>
          <p:nvPr/>
        </p:nvSpPr>
        <p:spPr>
          <a:xfrm>
            <a:off x="5233567" y="55626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9" name="Conector de seta reta 8"/>
          <p:cNvCxnSpPr>
            <a:endCxn id="10" idx="7"/>
          </p:cNvCxnSpPr>
          <p:nvPr/>
        </p:nvCxnSpPr>
        <p:spPr>
          <a:xfrm flipH="1">
            <a:off x="5843168" y="1962329"/>
            <a:ext cx="1548233" cy="40593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Elipse 9"/>
          <p:cNvSpPr/>
          <p:nvPr/>
        </p:nvSpPr>
        <p:spPr>
          <a:xfrm>
            <a:off x="5257800" y="59436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228382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to 23"/>
          <p:cNvGraphicFramePr>
            <a:graphicFrameLocks noChangeAspect="1"/>
          </p:cNvGraphicFramePr>
          <p:nvPr>
            <p:extLst>
              <p:ext uri="{D42A27DB-BD31-4B8C-83A1-F6EECF244321}">
                <p14:modId xmlns:p14="http://schemas.microsoft.com/office/powerpoint/2010/main" val="3261370347"/>
              </p:ext>
            </p:extLst>
          </p:nvPr>
        </p:nvGraphicFramePr>
        <p:xfrm>
          <a:off x="609600" y="3505201"/>
          <a:ext cx="8763000" cy="3280583"/>
        </p:xfrm>
        <a:graphic>
          <a:graphicData uri="http://schemas.openxmlformats.org/presentationml/2006/ole">
            <mc:AlternateContent xmlns:mc="http://schemas.openxmlformats.org/markup-compatibility/2006">
              <mc:Choice xmlns:v="urn:schemas-microsoft-com:vml" Requires="v">
                <p:oleObj spid="_x0000_s282800" name="Planilha" r:id="rId3" imgW="5648503" imgH="2114586" progId="Excel.Sheet.12">
                  <p:embed/>
                </p:oleObj>
              </mc:Choice>
              <mc:Fallback>
                <p:oleObj name="Planilha" r:id="rId3" imgW="5648503" imgH="2114586" progId="Excel.Sheet.12">
                  <p:embed/>
                  <p:pic>
                    <p:nvPicPr>
                      <p:cNvPr id="24" name="Objeto 23"/>
                      <p:cNvPicPr/>
                      <p:nvPr/>
                    </p:nvPicPr>
                    <p:blipFill>
                      <a:blip r:embed="rId4"/>
                      <a:stretch>
                        <a:fillRect/>
                      </a:stretch>
                    </p:blipFill>
                    <p:spPr>
                      <a:xfrm>
                        <a:off x="609600" y="3505201"/>
                        <a:ext cx="8763000" cy="3280583"/>
                      </a:xfrm>
                      <a:prstGeom prst="rect">
                        <a:avLst/>
                      </a:prstGeom>
                      <a:solidFill>
                        <a:schemeClr val="bg1"/>
                      </a:solidFill>
                    </p:spPr>
                  </p:pic>
                </p:oleObj>
              </mc:Fallback>
            </mc:AlternateContent>
          </a:graphicData>
        </a:graphic>
      </p:graphicFrame>
      <p:graphicFrame>
        <p:nvGraphicFramePr>
          <p:cNvPr id="3" name="Objeto 2"/>
          <p:cNvGraphicFramePr>
            <a:graphicFrameLocks noChangeAspect="1"/>
          </p:cNvGraphicFramePr>
          <p:nvPr>
            <p:extLst>
              <p:ext uri="{D42A27DB-BD31-4B8C-83A1-F6EECF244321}">
                <p14:modId xmlns:p14="http://schemas.microsoft.com/office/powerpoint/2010/main" val="4188338200"/>
              </p:ext>
            </p:extLst>
          </p:nvPr>
        </p:nvGraphicFramePr>
        <p:xfrm>
          <a:off x="620242" y="76200"/>
          <a:ext cx="8752359" cy="3276600"/>
        </p:xfrm>
        <a:graphic>
          <a:graphicData uri="http://schemas.openxmlformats.org/presentationml/2006/ole">
            <mc:AlternateContent xmlns:mc="http://schemas.openxmlformats.org/markup-compatibility/2006">
              <mc:Choice xmlns:v="urn:schemas-microsoft-com:vml" Requires="v">
                <p:oleObj spid="_x0000_s282801" name="Planilha" r:id="rId5" imgW="5648503" imgH="2114586" progId="Excel.Sheet.12">
                  <p:embed/>
                </p:oleObj>
              </mc:Choice>
              <mc:Fallback>
                <p:oleObj name="Planilha" r:id="rId5" imgW="5648503" imgH="2114586" progId="Excel.Sheet.12">
                  <p:embed/>
                  <p:pic>
                    <p:nvPicPr>
                      <p:cNvPr id="3" name="Objeto 2"/>
                      <p:cNvPicPr/>
                      <p:nvPr/>
                    </p:nvPicPr>
                    <p:blipFill>
                      <a:blip r:embed="rId6"/>
                      <a:stretch>
                        <a:fillRect/>
                      </a:stretch>
                    </p:blipFill>
                    <p:spPr>
                      <a:xfrm>
                        <a:off x="620242" y="76200"/>
                        <a:ext cx="8752359" cy="3276600"/>
                      </a:xfrm>
                      <a:prstGeom prst="rect">
                        <a:avLst/>
                      </a:prstGeom>
                      <a:solidFill>
                        <a:schemeClr val="bg1"/>
                      </a:solidFill>
                    </p:spPr>
                  </p:pic>
                </p:oleObj>
              </mc:Fallback>
            </mc:AlternateContent>
          </a:graphicData>
        </a:graphic>
      </p:graphicFrame>
      <p:sp>
        <p:nvSpPr>
          <p:cNvPr id="4" name="CaixaDeTexto 3"/>
          <p:cNvSpPr txBox="1"/>
          <p:nvPr/>
        </p:nvSpPr>
        <p:spPr>
          <a:xfrm>
            <a:off x="1143000" y="457201"/>
            <a:ext cx="3505200"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Alterando a quantidade de horas disponíveis para 4.001 e reexecutando o Solver, o Lucro Ótimo passa para $9.201,2</a:t>
            </a:r>
            <a:endParaRPr lang="en-US" sz="1800" dirty="0">
              <a:solidFill>
                <a:srgbClr val="000000"/>
              </a:solidFill>
              <a:latin typeface="Arial" charset="0"/>
            </a:endParaRPr>
          </a:p>
        </p:txBody>
      </p:sp>
      <p:cxnSp>
        <p:nvCxnSpPr>
          <p:cNvPr id="5" name="Conector de seta reta 4"/>
          <p:cNvCxnSpPr>
            <a:stCxn id="4" idx="3"/>
            <a:endCxn id="6" idx="2"/>
          </p:cNvCxnSpPr>
          <p:nvPr/>
        </p:nvCxnSpPr>
        <p:spPr>
          <a:xfrm>
            <a:off x="4648200" y="1057365"/>
            <a:ext cx="2971800" cy="6001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Elipse 5"/>
          <p:cNvSpPr/>
          <p:nvPr/>
        </p:nvSpPr>
        <p:spPr>
          <a:xfrm>
            <a:off x="7620000" y="1390829"/>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11" name="Conector de seta reta 10"/>
          <p:cNvCxnSpPr>
            <a:stCxn id="4" idx="3"/>
          </p:cNvCxnSpPr>
          <p:nvPr/>
        </p:nvCxnSpPr>
        <p:spPr>
          <a:xfrm>
            <a:off x="4648200" y="1057366"/>
            <a:ext cx="1905000" cy="18668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Elipse 11"/>
          <p:cNvSpPr/>
          <p:nvPr/>
        </p:nvSpPr>
        <p:spPr>
          <a:xfrm>
            <a:off x="5943600" y="2924264"/>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
        <p:nvSpPr>
          <p:cNvPr id="17" name="CaixaDeTexto 16"/>
          <p:cNvSpPr txBox="1"/>
          <p:nvPr/>
        </p:nvSpPr>
        <p:spPr>
          <a:xfrm>
            <a:off x="762001" y="3933737"/>
            <a:ext cx="3875559"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Alterando a quantidade de </a:t>
            </a:r>
            <a:r>
              <a:rPr lang="pt-BR" sz="1800" dirty="0" err="1">
                <a:solidFill>
                  <a:srgbClr val="000000"/>
                </a:solidFill>
                <a:latin typeface="Arial" charset="0"/>
              </a:rPr>
              <a:t>kgs</a:t>
            </a:r>
            <a:r>
              <a:rPr lang="pt-BR" sz="1800" dirty="0">
                <a:solidFill>
                  <a:srgbClr val="000000"/>
                </a:solidFill>
                <a:latin typeface="Arial" charset="0"/>
              </a:rPr>
              <a:t> de metal disponíveis para 6.001 e reexecutando o Solver, o Lucro Ótimo passa para $9.200,4</a:t>
            </a:r>
            <a:endParaRPr lang="en-US" sz="1800" dirty="0">
              <a:solidFill>
                <a:srgbClr val="000000"/>
              </a:solidFill>
              <a:latin typeface="Arial" charset="0"/>
            </a:endParaRPr>
          </a:p>
        </p:txBody>
      </p:sp>
      <p:cxnSp>
        <p:nvCxnSpPr>
          <p:cNvPr id="18" name="Conector de seta reta 17"/>
          <p:cNvCxnSpPr>
            <a:stCxn id="17" idx="3"/>
            <a:endCxn id="19" idx="2"/>
          </p:cNvCxnSpPr>
          <p:nvPr/>
        </p:nvCxnSpPr>
        <p:spPr>
          <a:xfrm>
            <a:off x="4637559" y="4533902"/>
            <a:ext cx="2966434" cy="9143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Elipse 18"/>
          <p:cNvSpPr/>
          <p:nvPr/>
        </p:nvSpPr>
        <p:spPr>
          <a:xfrm>
            <a:off x="7603993" y="51816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20" name="Conector de seta reta 19"/>
          <p:cNvCxnSpPr>
            <a:stCxn id="17" idx="3"/>
          </p:cNvCxnSpPr>
          <p:nvPr/>
        </p:nvCxnSpPr>
        <p:spPr>
          <a:xfrm>
            <a:off x="4637559" y="4533902"/>
            <a:ext cx="1905000" cy="18668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5932959" y="6400800"/>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14836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7" grpId="0" animBg="1"/>
      <p:bldP spid="19" grpId="0" animBg="1"/>
      <p:bldP spid="21"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2000" y="0"/>
            <a:ext cx="7772400" cy="609600"/>
          </a:xfrm>
          <a:solidFill>
            <a:schemeClr val="bg1"/>
          </a:solidFill>
        </p:spPr>
        <p:txBody>
          <a:bodyPr/>
          <a:lstStyle/>
          <a:p>
            <a:pPr algn="ctr"/>
            <a:r>
              <a:rPr lang="pt-BR" sz="2800" dirty="0"/>
              <a:t>Um problema interessante:</a:t>
            </a:r>
            <a:endParaRPr lang="en-US" sz="2800" dirty="0"/>
          </a:p>
        </p:txBody>
      </p:sp>
      <p:sp>
        <p:nvSpPr>
          <p:cNvPr id="3" name="Espaço Reservado para Conteúdo 2"/>
          <p:cNvSpPr>
            <a:spLocks noGrp="1"/>
          </p:cNvSpPr>
          <p:nvPr>
            <p:ph idx="1"/>
          </p:nvPr>
        </p:nvSpPr>
        <p:spPr>
          <a:xfrm>
            <a:off x="533401" y="685800"/>
            <a:ext cx="8793163" cy="6096000"/>
          </a:xfrm>
          <a:solidFill>
            <a:schemeClr val="bg1"/>
          </a:solidFill>
        </p:spPr>
        <p:txBody>
          <a:bodyPr>
            <a:normAutofit fontScale="77500" lnSpcReduction="20000"/>
          </a:bodyPr>
          <a:lstStyle/>
          <a:p>
            <a:r>
              <a:rPr lang="pt-BR" dirty="0" smtClean="0"/>
              <a:t>Como gastar R$ 500,00, isto é, devemos adquirir mais horas de trabalho ou mais quilogramas de metal?</a:t>
            </a:r>
          </a:p>
          <a:p>
            <a:pPr lvl="1"/>
            <a:r>
              <a:rPr lang="pt-BR" dirty="0" smtClean="0"/>
              <a:t>Observe o seguinte: Preço Sombra das horas = $1,20</a:t>
            </a:r>
          </a:p>
          <a:p>
            <a:pPr lvl="1"/>
            <a:r>
              <a:rPr lang="pt-BR" dirty="0"/>
              <a:t> </a:t>
            </a:r>
            <a:r>
              <a:rPr lang="pt-BR" dirty="0" smtClean="0"/>
              <a:t>			     Preço Sombra do metal = $ 0,40</a:t>
            </a:r>
          </a:p>
          <a:p>
            <a:pPr lvl="1"/>
            <a:r>
              <a:rPr lang="pt-BR" dirty="0" smtClean="0"/>
              <a:t>Vantagem aparente para as horas de trabalho.</a:t>
            </a:r>
          </a:p>
          <a:p>
            <a:pPr lvl="1"/>
            <a:r>
              <a:rPr lang="pt-BR" dirty="0" smtClean="0"/>
              <a:t>PORÉM, o preço sombra avalia as restrições em condições de igualdade, isto é,  +1 hora de trabalho sendo equivalente a +1 quilograma de metal.</a:t>
            </a:r>
          </a:p>
          <a:p>
            <a:pPr lvl="1"/>
            <a:r>
              <a:rPr lang="pt-BR" dirty="0" smtClean="0"/>
              <a:t>Neste caso, +1 hora de trabalho custa R$ 8,00, portanto poderíamos adquirir R$500,00 / R$ 8,00 = +62,5 horas. Tomando por base o preço sombra das horas de $1,20 isto levaria a um novo lucro ótimo de +62,5 x $1,20 = $75,00</a:t>
            </a:r>
          </a:p>
          <a:p>
            <a:pPr lvl="1"/>
            <a:r>
              <a:rPr lang="pt-BR" dirty="0" smtClean="0"/>
              <a:t>No caso do metal, +1 kg de metal custo R$ 0,50, portanto poderíamos adquirir R$500,00 / R$ 0,50 = +1.000 kg. Tomando por base o preço sombra do metal de $0,40 isto levaria a um novo lucro ótimo de +1.000 x $0,40 = $400,00</a:t>
            </a:r>
          </a:p>
          <a:p>
            <a:pPr lvl="1"/>
            <a:r>
              <a:rPr lang="pt-BR" dirty="0" smtClean="0"/>
              <a:t>Portanto devemos adquirir mais metal.</a:t>
            </a:r>
            <a:endParaRPr lang="en-US" dirty="0"/>
          </a:p>
        </p:txBody>
      </p:sp>
    </p:spTree>
    <p:extLst>
      <p:ext uri="{BB962C8B-B14F-4D97-AF65-F5344CB8AC3E}">
        <p14:creationId xmlns:p14="http://schemas.microsoft.com/office/powerpoint/2010/main" val="255533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2000" y="0"/>
            <a:ext cx="7772400" cy="609600"/>
          </a:xfrm>
          <a:solidFill>
            <a:schemeClr val="bg1"/>
          </a:solidFill>
        </p:spPr>
        <p:txBody>
          <a:bodyPr/>
          <a:lstStyle/>
          <a:p>
            <a:pPr algn="ctr"/>
            <a:r>
              <a:rPr lang="pt-BR" sz="2800" dirty="0"/>
              <a:t>Um problema interessante (cont.):</a:t>
            </a:r>
            <a:endParaRPr lang="en-US" sz="2800" dirty="0"/>
          </a:p>
        </p:txBody>
      </p:sp>
      <p:sp>
        <p:nvSpPr>
          <p:cNvPr id="3" name="Espaço Reservado para Conteúdo 2"/>
          <p:cNvSpPr>
            <a:spLocks noGrp="1"/>
          </p:cNvSpPr>
          <p:nvPr>
            <p:ph idx="1"/>
          </p:nvPr>
        </p:nvSpPr>
        <p:spPr>
          <a:xfrm>
            <a:off x="533401" y="685800"/>
            <a:ext cx="8793163" cy="6096000"/>
          </a:xfrm>
          <a:solidFill>
            <a:schemeClr val="bg1"/>
          </a:solidFill>
        </p:spPr>
        <p:txBody>
          <a:bodyPr>
            <a:normAutofit lnSpcReduction="10000"/>
          </a:bodyPr>
          <a:lstStyle/>
          <a:p>
            <a:r>
              <a:rPr lang="pt-BR" dirty="0" smtClean="0"/>
              <a:t>Ocorre o seguinte :</a:t>
            </a:r>
          </a:p>
          <a:p>
            <a:pPr lvl="1"/>
            <a:r>
              <a:rPr lang="pt-BR" dirty="0" err="1" smtClean="0"/>
              <a:t>Pr.Sombra</a:t>
            </a:r>
            <a:r>
              <a:rPr lang="pt-BR" dirty="0" smtClean="0"/>
              <a:t> Horas = 1,2 / </a:t>
            </a:r>
            <a:r>
              <a:rPr lang="pt-BR" dirty="0" err="1" smtClean="0"/>
              <a:t>Pr.Sombra</a:t>
            </a:r>
            <a:r>
              <a:rPr lang="pt-BR" dirty="0" smtClean="0"/>
              <a:t> Metal = 0,4 =&gt;</a:t>
            </a:r>
          </a:p>
          <a:p>
            <a:pPr lvl="1"/>
            <a:r>
              <a:rPr lang="pt-BR" dirty="0" err="1" smtClean="0"/>
              <a:t>Pr.S.H</a:t>
            </a:r>
            <a:r>
              <a:rPr lang="pt-BR" dirty="0" smtClean="0"/>
              <a:t> / </a:t>
            </a:r>
            <a:r>
              <a:rPr lang="pt-BR" dirty="0" err="1" smtClean="0"/>
              <a:t>Pr.S.M</a:t>
            </a:r>
            <a:r>
              <a:rPr lang="pt-BR" dirty="0" smtClean="0"/>
              <a:t>. = 3</a:t>
            </a:r>
          </a:p>
          <a:p>
            <a:pPr lvl="1"/>
            <a:r>
              <a:rPr lang="pt-BR" dirty="0" smtClean="0"/>
              <a:t>Custo </a:t>
            </a:r>
            <a:r>
              <a:rPr lang="pt-BR" dirty="0" err="1" smtClean="0"/>
              <a:t>Unit.Horas</a:t>
            </a:r>
            <a:r>
              <a:rPr lang="pt-BR" dirty="0" smtClean="0"/>
              <a:t> = 8 / Custo </a:t>
            </a:r>
            <a:r>
              <a:rPr lang="pt-BR" dirty="0" err="1" smtClean="0"/>
              <a:t>Unit.Metal</a:t>
            </a:r>
            <a:r>
              <a:rPr lang="pt-BR" dirty="0" smtClean="0"/>
              <a:t> = 0,5</a:t>
            </a:r>
          </a:p>
          <a:p>
            <a:pPr lvl="1"/>
            <a:r>
              <a:rPr lang="pt-BR" dirty="0" err="1" smtClean="0"/>
              <a:t>C.Un.H</a:t>
            </a:r>
            <a:r>
              <a:rPr lang="pt-BR" dirty="0" smtClean="0"/>
              <a:t> / </a:t>
            </a:r>
            <a:r>
              <a:rPr lang="pt-BR" dirty="0" err="1" smtClean="0"/>
              <a:t>C.Un.M</a:t>
            </a:r>
            <a:r>
              <a:rPr lang="pt-BR" dirty="0" smtClean="0"/>
              <a:t> = 16</a:t>
            </a:r>
          </a:p>
          <a:p>
            <a:pPr lvl="1"/>
            <a:r>
              <a:rPr lang="pt-BR" dirty="0" smtClean="0"/>
              <a:t>Vantagem relativa do metal = 16x custo / 3x </a:t>
            </a:r>
            <a:r>
              <a:rPr lang="pt-BR" dirty="0" err="1" smtClean="0"/>
              <a:t>pr.sombra</a:t>
            </a:r>
            <a:r>
              <a:rPr lang="pt-BR" dirty="0"/>
              <a:t> </a:t>
            </a:r>
            <a:r>
              <a:rPr lang="pt-BR" dirty="0" smtClean="0"/>
              <a:t>= 5,33x</a:t>
            </a:r>
          </a:p>
          <a:p>
            <a:r>
              <a:rPr lang="pt-BR" dirty="0" smtClean="0"/>
              <a:t>Isto significa que, levando em consideração uma restrição orçamentária, o metal (nas condições atuais do problema) é 5,33 vezes mais lucrativo que as horas.</a:t>
            </a:r>
            <a:endParaRPr lang="en-US" dirty="0"/>
          </a:p>
        </p:txBody>
      </p:sp>
    </p:spTree>
    <p:extLst>
      <p:ext uri="{BB962C8B-B14F-4D97-AF65-F5344CB8AC3E}">
        <p14:creationId xmlns:p14="http://schemas.microsoft.com/office/powerpoint/2010/main" val="223718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ítulo 1"/>
          <p:cNvSpPr>
            <a:spLocks noGrp="1"/>
          </p:cNvSpPr>
          <p:nvPr>
            <p:ph type="title"/>
          </p:nvPr>
        </p:nvSpPr>
        <p:spPr/>
        <p:txBody>
          <a:bodyPr/>
          <a:lstStyle/>
          <a:p>
            <a:pPr algn="ctr"/>
            <a:r>
              <a:rPr lang="en-US" smtClean="0">
                <a:latin typeface="Arial" charset="0"/>
                <a:cs typeface="Arial" charset="0"/>
              </a:rPr>
              <a:t>Análise de Sensibilidade via SolverTable</a:t>
            </a:r>
            <a:endParaRPr lang="pt-BR" smtClean="0">
              <a:latin typeface="Arial" charset="0"/>
              <a:cs typeface="Arial" charset="0"/>
            </a:endParaRPr>
          </a:p>
        </p:txBody>
      </p:sp>
      <p:sp>
        <p:nvSpPr>
          <p:cNvPr id="171011" name="Espaço Reservado para Conteúdo 2"/>
          <p:cNvSpPr>
            <a:spLocks noGrp="1"/>
          </p:cNvSpPr>
          <p:nvPr>
            <p:ph idx="1"/>
          </p:nvPr>
        </p:nvSpPr>
        <p:spPr/>
        <p:txBody>
          <a:bodyPr/>
          <a:lstStyle/>
          <a:p>
            <a:pPr algn="just"/>
            <a:r>
              <a:rPr lang="en-US" dirty="0" err="1" smtClean="0"/>
              <a:t>Vamos</a:t>
            </a:r>
            <a:r>
              <a:rPr lang="en-US" dirty="0" smtClean="0"/>
              <a:t> agora </a:t>
            </a:r>
            <a:r>
              <a:rPr lang="en-US" dirty="0" err="1" smtClean="0"/>
              <a:t>analisar</a:t>
            </a:r>
            <a:r>
              <a:rPr lang="en-US" dirty="0" smtClean="0"/>
              <a:t> o </a:t>
            </a:r>
            <a:r>
              <a:rPr lang="en-US" dirty="0" err="1" smtClean="0"/>
              <a:t>efeito</a:t>
            </a:r>
            <a:r>
              <a:rPr lang="en-US" dirty="0" smtClean="0"/>
              <a:t> do </a:t>
            </a:r>
            <a:r>
              <a:rPr lang="en-US" dirty="0" err="1" smtClean="0"/>
              <a:t>aumento</a:t>
            </a:r>
            <a:r>
              <a:rPr lang="en-US" dirty="0" smtClean="0"/>
              <a:t> da </a:t>
            </a:r>
            <a:r>
              <a:rPr lang="en-US" dirty="0" err="1" smtClean="0"/>
              <a:t>quantidade</a:t>
            </a:r>
            <a:r>
              <a:rPr lang="en-US" dirty="0" smtClean="0"/>
              <a:t> de </a:t>
            </a:r>
            <a:r>
              <a:rPr lang="en-US" dirty="0" err="1" smtClean="0"/>
              <a:t>horas</a:t>
            </a:r>
            <a:r>
              <a:rPr lang="en-US" dirty="0" smtClean="0"/>
              <a:t> </a:t>
            </a:r>
            <a:r>
              <a:rPr lang="en-US" dirty="0" err="1" smtClean="0"/>
              <a:t>disponíveis</a:t>
            </a:r>
            <a:r>
              <a:rPr lang="en-US" dirty="0" smtClean="0"/>
              <a:t> no </a:t>
            </a:r>
            <a:r>
              <a:rPr lang="en-US" dirty="0" err="1" smtClean="0"/>
              <a:t>lucro</a:t>
            </a:r>
            <a:r>
              <a:rPr lang="en-US" dirty="0" smtClean="0"/>
              <a:t> da </a:t>
            </a:r>
            <a:r>
              <a:rPr lang="en-US" dirty="0" err="1" smtClean="0"/>
              <a:t>empresa</a:t>
            </a:r>
            <a:r>
              <a:rPr lang="en-US" dirty="0" smtClean="0"/>
              <a:t> </a:t>
            </a:r>
            <a:r>
              <a:rPr lang="en-US" dirty="0" err="1" smtClean="0"/>
              <a:t>diretamente</a:t>
            </a:r>
            <a:r>
              <a:rPr lang="en-US" dirty="0" smtClean="0"/>
              <a:t> </a:t>
            </a:r>
            <a:r>
              <a:rPr lang="en-US" dirty="0" err="1" smtClean="0"/>
              <a:t>na</a:t>
            </a:r>
            <a:r>
              <a:rPr lang="en-US" dirty="0" smtClean="0"/>
              <a:t> </a:t>
            </a:r>
            <a:r>
              <a:rPr lang="en-US" dirty="0" err="1" smtClean="0"/>
              <a:t>planilha</a:t>
            </a:r>
            <a:r>
              <a:rPr lang="en-US" dirty="0" smtClean="0"/>
              <a:t>.</a:t>
            </a:r>
          </a:p>
          <a:p>
            <a:pPr algn="just"/>
            <a:r>
              <a:rPr lang="en-US" dirty="0" err="1" smtClean="0"/>
              <a:t>Façamos</a:t>
            </a:r>
            <a:r>
              <a:rPr lang="en-US" dirty="0" smtClean="0"/>
              <a:t> </a:t>
            </a:r>
            <a:r>
              <a:rPr lang="en-US" dirty="0" err="1" smtClean="0"/>
              <a:t>uma</a:t>
            </a:r>
            <a:r>
              <a:rPr lang="en-US" dirty="0" smtClean="0"/>
              <a:t> </a:t>
            </a:r>
            <a:r>
              <a:rPr lang="en-US" dirty="0" err="1" smtClean="0"/>
              <a:t>análise</a:t>
            </a:r>
            <a:r>
              <a:rPr lang="en-US" dirty="0" smtClean="0"/>
              <a:t> da </a:t>
            </a:r>
            <a:r>
              <a:rPr lang="en-US" dirty="0" err="1" smtClean="0"/>
              <a:t>solução</a:t>
            </a:r>
            <a:r>
              <a:rPr lang="en-US" dirty="0" smtClean="0"/>
              <a:t> </a:t>
            </a:r>
            <a:r>
              <a:rPr lang="en-US" dirty="0" err="1" smtClean="0"/>
              <a:t>ótima</a:t>
            </a:r>
            <a:r>
              <a:rPr lang="en-US" dirty="0" smtClean="0"/>
              <a:t> ( </a:t>
            </a:r>
            <a:r>
              <a:rPr lang="en-US" dirty="0" err="1" smtClean="0"/>
              <a:t>variáveis</a:t>
            </a:r>
            <a:r>
              <a:rPr lang="en-US" dirty="0" smtClean="0"/>
              <a:t> e </a:t>
            </a:r>
            <a:r>
              <a:rPr lang="en-US" dirty="0" err="1" smtClean="0"/>
              <a:t>função</a:t>
            </a:r>
            <a:r>
              <a:rPr lang="en-US" dirty="0" smtClean="0"/>
              <a:t> </a:t>
            </a:r>
            <a:r>
              <a:rPr lang="en-US" dirty="0" err="1" smtClean="0"/>
              <a:t>objetivo</a:t>
            </a:r>
            <a:r>
              <a:rPr lang="en-US" dirty="0" smtClean="0"/>
              <a:t> ) para a </a:t>
            </a:r>
            <a:r>
              <a:rPr lang="en-US" dirty="0" err="1" smtClean="0"/>
              <a:t>quantidade</a:t>
            </a:r>
            <a:r>
              <a:rPr lang="en-US" dirty="0" smtClean="0"/>
              <a:t> de </a:t>
            </a:r>
            <a:r>
              <a:rPr lang="en-US" dirty="0" err="1" smtClean="0"/>
              <a:t>horas</a:t>
            </a:r>
            <a:r>
              <a:rPr lang="en-US" dirty="0" smtClean="0"/>
              <a:t> </a:t>
            </a:r>
            <a:r>
              <a:rPr lang="en-US" dirty="0" err="1" smtClean="0"/>
              <a:t>disponíveis</a:t>
            </a:r>
            <a:r>
              <a:rPr lang="en-US" dirty="0" smtClean="0"/>
              <a:t> </a:t>
            </a:r>
            <a:r>
              <a:rPr lang="en-US" dirty="0" err="1" smtClean="0"/>
              <a:t>variando</a:t>
            </a:r>
            <a:r>
              <a:rPr lang="en-US" dirty="0" smtClean="0"/>
              <a:t> de 2.500 a 5.000 </a:t>
            </a:r>
            <a:r>
              <a:rPr lang="en-US" dirty="0" err="1" smtClean="0"/>
              <a:t>horas</a:t>
            </a:r>
            <a:r>
              <a:rPr lang="en-US" dirty="0" smtClean="0"/>
              <a:t> </a:t>
            </a:r>
            <a:r>
              <a:rPr lang="en-US" dirty="0" err="1" smtClean="0"/>
              <a:t>em</a:t>
            </a:r>
            <a:r>
              <a:rPr lang="en-US" dirty="0" smtClean="0"/>
              <a:t> </a:t>
            </a:r>
            <a:r>
              <a:rPr lang="en-US" dirty="0" err="1" smtClean="0"/>
              <a:t>incrementos</a:t>
            </a:r>
            <a:r>
              <a:rPr lang="en-US" dirty="0" smtClean="0"/>
              <a:t> de 250 </a:t>
            </a:r>
            <a:r>
              <a:rPr lang="en-US" dirty="0" err="1" smtClean="0"/>
              <a:t>horas</a:t>
            </a:r>
            <a:endParaRPr lang="pt-BR" dirty="0" smtClean="0"/>
          </a:p>
        </p:txBody>
      </p:sp>
    </p:spTree>
    <p:extLst>
      <p:ext uri="{BB962C8B-B14F-4D97-AF65-F5344CB8AC3E}">
        <p14:creationId xmlns:p14="http://schemas.microsoft.com/office/powerpoint/2010/main" val="188074513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1481138" y="720726"/>
          <a:ext cx="7815262" cy="5603875"/>
        </p:xfrm>
        <a:graphic>
          <a:graphicData uri="http://schemas.openxmlformats.org/presentationml/2006/ole">
            <mc:AlternateContent xmlns:mc="http://schemas.openxmlformats.org/markup-compatibility/2006">
              <mc:Choice xmlns:v="urn:schemas-microsoft-com:vml" Requires="v">
                <p:oleObj spid="_x0000_s283737" name="Worksheet" r:id="rId3" imgW="6703964" imgH="4806533" progId="Excel.Sheet.8">
                  <p:embed/>
                </p:oleObj>
              </mc:Choice>
              <mc:Fallback>
                <p:oleObj name="Worksheet" r:id="rId3" imgW="6703964" imgH="4806533" progId="Excel.Sheet.8">
                  <p:embed/>
                  <p:pic>
                    <p:nvPicPr>
                      <p:cNvPr id="1720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720726"/>
                        <a:ext cx="7815262" cy="5603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CaixaDeTexto 2"/>
          <p:cNvSpPr txBox="1"/>
          <p:nvPr/>
        </p:nvSpPr>
        <p:spPr>
          <a:xfrm>
            <a:off x="1143000" y="2181136"/>
            <a:ext cx="3505200" cy="1754326"/>
          </a:xfrm>
          <a:prstGeom prst="rect">
            <a:avLst/>
          </a:prstGeom>
          <a:solidFill>
            <a:schemeClr val="bg1"/>
          </a:solidFill>
        </p:spPr>
        <p:txBody>
          <a:bodyPr wrap="square" rtlCol="0">
            <a:spAutoFit/>
          </a:bodyPr>
          <a:lstStyle/>
          <a:p>
            <a:pPr algn="ctr"/>
            <a:r>
              <a:rPr lang="pt-BR" sz="1800" dirty="0">
                <a:solidFill>
                  <a:srgbClr val="000000"/>
                </a:solidFill>
                <a:latin typeface="Arial" charset="0"/>
              </a:rPr>
              <a:t>Observe que nesta faixa de disponibilidade de horas uma variação de 250 horas provoca um acréscimo de lucro de $300, isto é $300/250h = $1,2/hora o que confirma o preço sombra</a:t>
            </a:r>
            <a:endParaRPr lang="en-US" sz="1800" dirty="0">
              <a:solidFill>
                <a:srgbClr val="000000"/>
              </a:solidFill>
              <a:latin typeface="Arial" charset="0"/>
            </a:endParaRPr>
          </a:p>
        </p:txBody>
      </p:sp>
      <p:cxnSp>
        <p:nvCxnSpPr>
          <p:cNvPr id="4" name="Conector de seta reta 3"/>
          <p:cNvCxnSpPr>
            <a:stCxn id="3" idx="2"/>
            <a:endCxn id="5" idx="0"/>
          </p:cNvCxnSpPr>
          <p:nvPr/>
        </p:nvCxnSpPr>
        <p:spPr>
          <a:xfrm>
            <a:off x="2895600" y="3935462"/>
            <a:ext cx="632138" cy="97943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Elipse 4"/>
          <p:cNvSpPr/>
          <p:nvPr/>
        </p:nvSpPr>
        <p:spPr>
          <a:xfrm>
            <a:off x="2918138" y="4914900"/>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8" name="Conector de seta reta 7"/>
          <p:cNvCxnSpPr>
            <a:stCxn id="3" idx="2"/>
            <a:endCxn id="11" idx="0"/>
          </p:cNvCxnSpPr>
          <p:nvPr/>
        </p:nvCxnSpPr>
        <p:spPr>
          <a:xfrm>
            <a:off x="2895600" y="3935462"/>
            <a:ext cx="5181600" cy="99822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7467600" y="4933682"/>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383982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1481138" y="720726"/>
          <a:ext cx="7815262" cy="5603875"/>
        </p:xfrm>
        <a:graphic>
          <a:graphicData uri="http://schemas.openxmlformats.org/presentationml/2006/ole">
            <mc:AlternateContent xmlns:mc="http://schemas.openxmlformats.org/markup-compatibility/2006">
              <mc:Choice xmlns:v="urn:schemas-microsoft-com:vml" Requires="v">
                <p:oleObj spid="_x0000_s284761" name="Worksheet" r:id="rId3" imgW="6703964" imgH="4806533" progId="Excel.Sheet.8">
                  <p:embed/>
                </p:oleObj>
              </mc:Choice>
              <mc:Fallback>
                <p:oleObj name="Worksheet" r:id="rId3" imgW="6703964" imgH="4806533" progId="Excel.Sheet.8">
                  <p:embed/>
                  <p:pic>
                    <p:nvPicPr>
                      <p:cNvPr id="1720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720726"/>
                        <a:ext cx="7815262" cy="5603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CaixaDeTexto 2"/>
          <p:cNvSpPr txBox="1"/>
          <p:nvPr/>
        </p:nvSpPr>
        <p:spPr>
          <a:xfrm>
            <a:off x="1143000" y="914401"/>
            <a:ext cx="5562600" cy="2031325"/>
          </a:xfrm>
          <a:prstGeom prst="rect">
            <a:avLst/>
          </a:prstGeom>
          <a:solidFill>
            <a:schemeClr val="bg1"/>
          </a:solidFill>
        </p:spPr>
        <p:txBody>
          <a:bodyPr wrap="square" rtlCol="0">
            <a:spAutoFit/>
          </a:bodyPr>
          <a:lstStyle/>
          <a:p>
            <a:pPr algn="ctr"/>
            <a:r>
              <a:rPr lang="pt-BR" sz="1800" dirty="0">
                <a:solidFill>
                  <a:srgbClr val="000000"/>
                </a:solidFill>
                <a:latin typeface="Arial" charset="0"/>
              </a:rPr>
              <a:t>Observe também que fora da faixa indicada no relatório do solver, neste caso uma redução maior que 1.000 horas (a partir das 4.000 originais), uma variação de 250 horas (2.500 para 2.750) leva a uma alteração do lucro ótimo de $7.500 para $7.000 o que indica um preço sombra de $500/250 = $2/hora e não $1,2/hora</a:t>
            </a:r>
            <a:endParaRPr lang="en-US" sz="1800" dirty="0">
              <a:solidFill>
                <a:srgbClr val="000000"/>
              </a:solidFill>
              <a:latin typeface="Arial" charset="0"/>
            </a:endParaRPr>
          </a:p>
        </p:txBody>
      </p:sp>
      <p:cxnSp>
        <p:nvCxnSpPr>
          <p:cNvPr id="4" name="Conector de seta reta 3"/>
          <p:cNvCxnSpPr>
            <a:stCxn id="3" idx="2"/>
            <a:endCxn id="5" idx="0"/>
          </p:cNvCxnSpPr>
          <p:nvPr/>
        </p:nvCxnSpPr>
        <p:spPr>
          <a:xfrm flipH="1">
            <a:off x="3527738" y="2945726"/>
            <a:ext cx="396562" cy="7024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Elipse 4"/>
          <p:cNvSpPr/>
          <p:nvPr/>
        </p:nvSpPr>
        <p:spPr>
          <a:xfrm>
            <a:off x="2918138" y="3648164"/>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8" name="Conector de seta reta 7"/>
          <p:cNvCxnSpPr>
            <a:stCxn id="3" idx="2"/>
            <a:endCxn id="11" idx="0"/>
          </p:cNvCxnSpPr>
          <p:nvPr/>
        </p:nvCxnSpPr>
        <p:spPr>
          <a:xfrm>
            <a:off x="3924300" y="2945726"/>
            <a:ext cx="4152900" cy="7212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7467600" y="3666946"/>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184330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1481138" y="720726"/>
          <a:ext cx="7815262" cy="5603875"/>
        </p:xfrm>
        <a:graphic>
          <a:graphicData uri="http://schemas.openxmlformats.org/presentationml/2006/ole">
            <mc:AlternateContent xmlns:mc="http://schemas.openxmlformats.org/markup-compatibility/2006">
              <mc:Choice xmlns:v="urn:schemas-microsoft-com:vml" Requires="v">
                <p:oleObj spid="_x0000_s285785" name="Worksheet" r:id="rId3" imgW="6703964" imgH="4806533" progId="Excel.Sheet.8">
                  <p:embed/>
                </p:oleObj>
              </mc:Choice>
              <mc:Fallback>
                <p:oleObj name="Worksheet" r:id="rId3" imgW="6703964" imgH="4806533" progId="Excel.Sheet.8">
                  <p:embed/>
                  <p:pic>
                    <p:nvPicPr>
                      <p:cNvPr id="1720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720726"/>
                        <a:ext cx="7815262" cy="5603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CaixaDeTexto 2"/>
          <p:cNvSpPr txBox="1"/>
          <p:nvPr/>
        </p:nvSpPr>
        <p:spPr>
          <a:xfrm>
            <a:off x="1143000" y="2886255"/>
            <a:ext cx="5562600" cy="2031325"/>
          </a:xfrm>
          <a:prstGeom prst="rect">
            <a:avLst/>
          </a:prstGeom>
          <a:solidFill>
            <a:schemeClr val="bg1"/>
          </a:solidFill>
        </p:spPr>
        <p:txBody>
          <a:bodyPr wrap="square" rtlCol="0">
            <a:spAutoFit/>
          </a:bodyPr>
          <a:lstStyle/>
          <a:p>
            <a:pPr algn="ctr"/>
            <a:r>
              <a:rPr lang="pt-BR" sz="1800" dirty="0">
                <a:solidFill>
                  <a:srgbClr val="000000"/>
                </a:solidFill>
                <a:latin typeface="Arial" charset="0"/>
              </a:rPr>
              <a:t>Mesmo </a:t>
            </a:r>
            <a:r>
              <a:rPr lang="pt-BR" sz="1800" dirty="0" err="1">
                <a:solidFill>
                  <a:srgbClr val="000000"/>
                </a:solidFill>
                <a:latin typeface="Arial" charset="0"/>
              </a:rPr>
              <a:t>raciocíonio</a:t>
            </a:r>
            <a:r>
              <a:rPr lang="pt-BR" sz="1800" dirty="0">
                <a:solidFill>
                  <a:srgbClr val="000000"/>
                </a:solidFill>
                <a:latin typeface="Arial" charset="0"/>
              </a:rPr>
              <a:t> para alterações fora da faixa superior de acréscimo (no caso original +250 horas). Neste caso, uma variação de 250 horas (4.750 para 5.000) leva a uma alteração do lucro ótimo de $10.000 para $10.250 o que indica um preço sombra de $250/250 = $1/hora, novamente um valor distinto de $1,2/hora</a:t>
            </a:r>
            <a:endParaRPr lang="en-US" sz="1800" dirty="0">
              <a:solidFill>
                <a:srgbClr val="000000"/>
              </a:solidFill>
              <a:latin typeface="Arial" charset="0"/>
            </a:endParaRPr>
          </a:p>
        </p:txBody>
      </p:sp>
      <p:cxnSp>
        <p:nvCxnSpPr>
          <p:cNvPr id="4" name="Conector de seta reta 3"/>
          <p:cNvCxnSpPr>
            <a:stCxn id="3" idx="2"/>
            <a:endCxn id="5" idx="0"/>
          </p:cNvCxnSpPr>
          <p:nvPr/>
        </p:nvCxnSpPr>
        <p:spPr>
          <a:xfrm flipH="1">
            <a:off x="3527738" y="4917580"/>
            <a:ext cx="396562" cy="7024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Elipse 4"/>
          <p:cNvSpPr/>
          <p:nvPr/>
        </p:nvSpPr>
        <p:spPr>
          <a:xfrm>
            <a:off x="2918138" y="5620018"/>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8" name="Conector de seta reta 7"/>
          <p:cNvCxnSpPr>
            <a:stCxn id="3" idx="2"/>
            <a:endCxn id="11" idx="0"/>
          </p:cNvCxnSpPr>
          <p:nvPr/>
        </p:nvCxnSpPr>
        <p:spPr>
          <a:xfrm>
            <a:off x="3924300" y="4917580"/>
            <a:ext cx="4152900" cy="7212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7467600" y="5638800"/>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26098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ítulo 1"/>
          <p:cNvSpPr>
            <a:spLocks noGrp="1"/>
          </p:cNvSpPr>
          <p:nvPr>
            <p:ph type="title"/>
          </p:nvPr>
        </p:nvSpPr>
        <p:spPr/>
        <p:txBody>
          <a:bodyPr/>
          <a:lstStyle/>
          <a:p>
            <a:r>
              <a:rPr lang="en-US" sz="3200">
                <a:latin typeface="Arial" charset="0"/>
                <a:cs typeface="Arial" charset="0"/>
              </a:rPr>
              <a:t>Gráfico Lucro Ótimo x Horas Disponíveis</a:t>
            </a:r>
            <a:endParaRPr lang="pt-BR" sz="3200">
              <a:latin typeface="Arial" charset="0"/>
              <a:cs typeface="Arial" charset="0"/>
            </a:endParaRPr>
          </a:p>
        </p:txBody>
      </p:sp>
      <p:graphicFrame>
        <p:nvGraphicFramePr>
          <p:cNvPr id="173059" name="Object 2"/>
          <p:cNvGraphicFramePr>
            <a:graphicFrameLocks noChangeAspect="1"/>
          </p:cNvGraphicFramePr>
          <p:nvPr/>
        </p:nvGraphicFramePr>
        <p:xfrm>
          <a:off x="533401" y="1447800"/>
          <a:ext cx="8823325" cy="4876800"/>
        </p:xfrm>
        <a:graphic>
          <a:graphicData uri="http://schemas.openxmlformats.org/presentationml/2006/ole">
            <mc:AlternateContent xmlns:mc="http://schemas.openxmlformats.org/markup-compatibility/2006">
              <mc:Choice xmlns:v="urn:schemas-microsoft-com:vml" Requires="v">
                <p:oleObj spid="_x0000_s286809" name="Worksheet" r:id="rId3" imgW="9286959" imgH="4962457" progId="Excel.Sheet.8">
                  <p:embed/>
                </p:oleObj>
              </mc:Choice>
              <mc:Fallback>
                <p:oleObj name="Worksheet" r:id="rId3" imgW="9286959" imgH="4962457" progId="Excel.Sheet.8">
                  <p:embed/>
                  <p:pic>
                    <p:nvPicPr>
                      <p:cNvPr id="17305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1" y="1447800"/>
                        <a:ext cx="8823325" cy="4876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4759746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Aplicações do Método Simplex</a:t>
            </a:r>
          </a:p>
          <a:p>
            <a:pPr eaLnBrk="1" hangingPunct="1"/>
            <a:r>
              <a:rPr lang="en-US" smtClean="0"/>
              <a:t>Alocação de Recursos Humanos</a:t>
            </a:r>
            <a:endParaRPr lang="pt-BR" i="1" smtClean="0"/>
          </a:p>
        </p:txBody>
      </p:sp>
    </p:spTree>
    <p:extLst>
      <p:ext uri="{BB962C8B-B14F-4D97-AF65-F5344CB8AC3E}">
        <p14:creationId xmlns:p14="http://schemas.microsoft.com/office/powerpoint/2010/main" val="3339715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pt-BR" smtClean="0">
                <a:solidFill>
                  <a:srgbClr val="000066"/>
                </a:solidFill>
              </a:rPr>
              <a:t>Objetivo da Disciplina</a:t>
            </a:r>
          </a:p>
        </p:txBody>
      </p:sp>
      <p:sp>
        <p:nvSpPr>
          <p:cNvPr id="206851" name="Rectangle 3"/>
          <p:cNvSpPr>
            <a:spLocks noGrp="1" noChangeArrowheads="1"/>
          </p:cNvSpPr>
          <p:nvPr>
            <p:ph idx="1"/>
          </p:nvPr>
        </p:nvSpPr>
        <p:spPr/>
        <p:txBody>
          <a:bodyPr/>
          <a:lstStyle/>
          <a:p>
            <a:pPr eaLnBrk="1" hangingPunct="1"/>
            <a:r>
              <a:rPr lang="pt-BR" smtClean="0"/>
              <a:t>Capacitar o aluno a resolver problemas de engenharia, física e matemática do ponto de vista numérico (isto é, não-algébrico)</a:t>
            </a:r>
          </a:p>
          <a:p>
            <a:pPr eaLnBrk="1" hangingPunct="1"/>
            <a:endParaRPr lang="en-US" smtClean="0"/>
          </a:p>
          <a:p>
            <a:pPr eaLnBrk="1" hangingPunct="1"/>
            <a:endParaRPr lang="pt-BR" smtClean="0"/>
          </a:p>
          <a:p>
            <a:pPr eaLnBrk="1" hangingPunct="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Effect transition="in" filter="box(in)">
                                      <p:cBhvr>
                                        <p:cTn id="7" dur="500"/>
                                        <p:tgtEl>
                                          <p:spTgt spid="2068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ítulo 1"/>
          <p:cNvSpPr>
            <a:spLocks noGrp="1"/>
          </p:cNvSpPr>
          <p:nvPr>
            <p:ph type="title"/>
          </p:nvPr>
        </p:nvSpPr>
        <p:spPr/>
        <p:txBody>
          <a:bodyPr/>
          <a:lstStyle/>
          <a:p>
            <a:r>
              <a:rPr lang="en-US" smtClean="0"/>
              <a:t>Erros de Arredondamento – h=1</a:t>
            </a:r>
            <a:endParaRPr lang="pt-BR" smtClean="0"/>
          </a:p>
        </p:txBody>
      </p:sp>
      <p:graphicFrame>
        <p:nvGraphicFramePr>
          <p:cNvPr id="1026" name="Object 2"/>
          <p:cNvGraphicFramePr>
            <a:graphicFrameLocks noChangeAspect="1"/>
          </p:cNvGraphicFramePr>
          <p:nvPr/>
        </p:nvGraphicFramePr>
        <p:xfrm>
          <a:off x="130175" y="1928813"/>
          <a:ext cx="9609138" cy="1571625"/>
        </p:xfrm>
        <a:graphic>
          <a:graphicData uri="http://schemas.openxmlformats.org/presentationml/2006/ole">
            <mc:AlternateContent xmlns:mc="http://schemas.openxmlformats.org/markup-compatibility/2006">
              <mc:Choice xmlns:v="urn:schemas-microsoft-com:vml" Requires="v">
                <p:oleObj spid="_x0000_s1295" name="Worksheet" r:id="rId3" imgW="7200833" imgH="1342957" progId="Excel.Sheet.8">
                  <p:embed/>
                </p:oleObj>
              </mc:Choice>
              <mc:Fallback>
                <p:oleObj name="Worksheet" r:id="rId3" imgW="7200833" imgH="1342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 y="1928813"/>
                        <a:ext cx="9609138"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pPr eaLnBrk="1" hangingPunct="1"/>
            <a:r>
              <a:rPr lang="pt-BR" altLang="en-US" smtClean="0"/>
              <a:t>Exercício 10</a:t>
            </a:r>
          </a:p>
        </p:txBody>
      </p:sp>
      <p:sp>
        <p:nvSpPr>
          <p:cNvPr id="2" name="Espaço Reservado para Conteúdo 1"/>
          <p:cNvSpPr>
            <a:spLocks noGrp="1"/>
          </p:cNvSpPr>
          <p:nvPr>
            <p:ph idx="1"/>
          </p:nvPr>
        </p:nvSpPr>
        <p:spPr/>
        <p:txBody>
          <a:bodyPr>
            <a:normAutofit fontScale="92500" lnSpcReduction="20000"/>
          </a:bodyPr>
          <a:lstStyle/>
          <a:p>
            <a:pPr algn="just"/>
            <a:r>
              <a:rPr lang="pt-BR"/>
              <a:t>O dono de um restaurante tem a seguinte necessidade diária de garçons para manter a qualidade do serviço: segunda-feira – 18 garçons; terça-feira – 27 garçons; quarta-feira – 22 garçons; quinta-feira – 26 garçons; sexta-feira – 25 garçons; sábado – 21 garçons; domingo – 19 garçons. o salário semanal dos funcionários é de R$ 655,00, mais R$ 25,00 por dia trabalhado no final de semana. Considerando-se que a legislação exige que cada funcionário tenha no mínimo dois dias consecutivos de descanso a cada semana, calcule o número de funcionários em cada turno para atender a demanda diária à um custo mínimo.</a:t>
            </a:r>
          </a:p>
          <a:p>
            <a:pPr algn="just"/>
            <a:endParaRPr lang="pt-BR"/>
          </a:p>
        </p:txBody>
      </p:sp>
    </p:spTree>
    <p:extLst>
      <p:ext uri="{BB962C8B-B14F-4D97-AF65-F5344CB8AC3E}">
        <p14:creationId xmlns:p14="http://schemas.microsoft.com/office/powerpoint/2010/main" val="292483450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pt-BR" altLang="en-US" smtClean="0"/>
              <a:t>Resolução</a:t>
            </a:r>
          </a:p>
        </p:txBody>
      </p:sp>
      <p:graphicFrame>
        <p:nvGraphicFramePr>
          <p:cNvPr id="23554" name="Object 4"/>
          <p:cNvGraphicFramePr>
            <a:graphicFrameLocks noChangeAspect="1"/>
          </p:cNvGraphicFramePr>
          <p:nvPr/>
        </p:nvGraphicFramePr>
        <p:xfrm>
          <a:off x="546100" y="2143125"/>
          <a:ext cx="8764588" cy="2516188"/>
        </p:xfrm>
        <a:graphic>
          <a:graphicData uri="http://schemas.openxmlformats.org/presentationml/2006/ole">
            <mc:AlternateContent xmlns:mc="http://schemas.openxmlformats.org/markup-compatibility/2006">
              <mc:Choice xmlns:v="urn:schemas-microsoft-com:vml" Requires="v">
                <p:oleObj spid="_x0000_s287833" name="Planilha" r:id="rId3" imgW="6413141" imgH="1841118" progId="Excel.Sheet.8">
                  <p:embed/>
                </p:oleObj>
              </mc:Choice>
              <mc:Fallback>
                <p:oleObj name="Planilha" r:id="rId3" imgW="6413141" imgH="1841118" progId="Excel.Sheet.8">
                  <p:embed/>
                  <p:pic>
                    <p:nvPicPr>
                      <p:cNvPr id="235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00" y="2143125"/>
                        <a:ext cx="8764588" cy="251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1508458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Aplicações do Método Simplex</a:t>
            </a:r>
          </a:p>
          <a:p>
            <a:pPr eaLnBrk="1" hangingPunct="1"/>
            <a:r>
              <a:rPr lang="en-US" smtClean="0"/>
              <a:t>Logística</a:t>
            </a:r>
            <a:endParaRPr lang="pt-BR" i="1" smtClean="0"/>
          </a:p>
        </p:txBody>
      </p:sp>
    </p:spTree>
    <p:extLst>
      <p:ext uri="{BB962C8B-B14F-4D97-AF65-F5344CB8AC3E}">
        <p14:creationId xmlns:p14="http://schemas.microsoft.com/office/powerpoint/2010/main" val="360136702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pPr eaLnBrk="1" hangingPunct="1"/>
            <a:r>
              <a:rPr lang="pt-BR" altLang="en-US" smtClean="0"/>
              <a:t>Exercício 08</a:t>
            </a:r>
          </a:p>
        </p:txBody>
      </p:sp>
      <p:sp>
        <p:nvSpPr>
          <p:cNvPr id="324611" name="Rectangle 3"/>
          <p:cNvSpPr>
            <a:spLocks noGrp="1" noChangeArrowheads="1"/>
          </p:cNvSpPr>
          <p:nvPr>
            <p:ph idx="1"/>
          </p:nvPr>
        </p:nvSpPr>
        <p:spPr/>
        <p:txBody>
          <a:bodyPr/>
          <a:lstStyle/>
          <a:p>
            <a:pPr eaLnBrk="1" hangingPunct="1">
              <a:lnSpc>
                <a:spcPct val="90000"/>
              </a:lnSpc>
              <a:buFont typeface="Wingdings" pitchFamily="2" charset="2"/>
              <a:buNone/>
            </a:pPr>
            <a:r>
              <a:rPr lang="pt-BR" altLang="en-US" sz="1800" b="1">
                <a:cs typeface="Times New Roman" pitchFamily="18" charset="0"/>
              </a:rPr>
              <a:t>A Sucofresco é uma empresa que cultiva laranjas e prepara suco para comercialização. Suas plantações estão em três cidades diferentes, tendo 275.000 alqueires em Laranjal, 400.000 alqueires em Rio Claro e 300.000 alqueires em Santa Clara. A Sucofresco tem fábricas para o processamento da laranja em três localidades, sendo que a de São Carlos tem capacidade para processar o equivalente a 200.000 alqueires, a de Jandira 600.000 e a de Santa Rita 225.000.</a:t>
            </a:r>
          </a:p>
          <a:p>
            <a:pPr eaLnBrk="1" hangingPunct="1">
              <a:lnSpc>
                <a:spcPct val="90000"/>
              </a:lnSpc>
              <a:buFont typeface="Wingdings" pitchFamily="2" charset="2"/>
              <a:buNone/>
            </a:pPr>
            <a:r>
              <a:rPr lang="pt-BR" altLang="en-US" sz="1800" b="1">
                <a:cs typeface="Times New Roman" pitchFamily="18" charset="0"/>
              </a:rPr>
              <a:t>	Ela contrata uma empresa local para transportar a laranja do pomar às fábricas, que cobra uma taxa fixa por quilômetro transportado do hectare equivalente de laranja. A tabela abaixo sumariza as distâncias dos pomares às fábricas.</a:t>
            </a:r>
          </a:p>
          <a:p>
            <a:pPr eaLnBrk="1" hangingPunct="1">
              <a:lnSpc>
                <a:spcPct val="90000"/>
              </a:lnSpc>
              <a:buFont typeface="Wingdings" pitchFamily="2" charset="2"/>
              <a:buNone/>
            </a:pPr>
            <a:r>
              <a:rPr lang="pt-BR" altLang="en-US" sz="1800" b="1">
                <a:cs typeface="Times New Roman" pitchFamily="18" charset="0"/>
              </a:rPr>
              <a:t> 	</a:t>
            </a:r>
            <a:r>
              <a:rPr lang="pt-BR" altLang="en-US" sz="1800" b="1">
                <a:solidFill>
                  <a:srgbClr val="113F15"/>
                </a:solidFill>
                <a:cs typeface="Times New Roman" pitchFamily="18" charset="0"/>
              </a:rPr>
              <a:t>Pomar</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São Carlos	Jandira		Santa Rita</a:t>
            </a:r>
          </a:p>
          <a:p>
            <a:pPr eaLnBrk="1" hangingPunct="1">
              <a:lnSpc>
                <a:spcPct val="90000"/>
              </a:lnSpc>
              <a:buFont typeface="Wingdings" pitchFamily="2" charset="2"/>
              <a:buNone/>
            </a:pPr>
            <a:r>
              <a:rPr lang="pt-BR" altLang="en-US" sz="1800" b="1">
                <a:solidFill>
                  <a:schemeClr val="accent2"/>
                </a:solidFill>
                <a:cs typeface="Times New Roman" pitchFamily="18" charset="0"/>
              </a:rPr>
              <a:t>	</a:t>
            </a:r>
            <a:r>
              <a:rPr lang="pt-BR" altLang="en-US" sz="1800" b="1">
                <a:solidFill>
                  <a:srgbClr val="113F15"/>
                </a:solidFill>
                <a:cs typeface="Times New Roman" pitchFamily="18" charset="0"/>
              </a:rPr>
              <a:t>Laranjal</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21		    50		         40</a:t>
            </a:r>
          </a:p>
          <a:p>
            <a:pPr eaLnBrk="1" hangingPunct="1">
              <a:lnSpc>
                <a:spcPct val="90000"/>
              </a:lnSpc>
              <a:buFont typeface="Wingdings" pitchFamily="2" charset="2"/>
              <a:buNone/>
            </a:pPr>
            <a:r>
              <a:rPr lang="pt-BR" altLang="en-US" sz="1800" b="1">
                <a:solidFill>
                  <a:schemeClr val="accent2"/>
                </a:solidFill>
                <a:cs typeface="Times New Roman" pitchFamily="18" charset="0"/>
              </a:rPr>
              <a:t>	</a:t>
            </a:r>
            <a:r>
              <a:rPr lang="pt-BR" altLang="en-US" sz="1800" b="1">
                <a:solidFill>
                  <a:srgbClr val="113F15"/>
                </a:solidFill>
                <a:cs typeface="Times New Roman" pitchFamily="18" charset="0"/>
              </a:rPr>
              <a:t>Rio Claro</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35		    30		         22</a:t>
            </a:r>
          </a:p>
          <a:p>
            <a:pPr eaLnBrk="1" hangingPunct="1">
              <a:lnSpc>
                <a:spcPct val="90000"/>
              </a:lnSpc>
              <a:buFont typeface="Wingdings" pitchFamily="2" charset="2"/>
              <a:buNone/>
            </a:pPr>
            <a:r>
              <a:rPr lang="pt-BR" altLang="en-US" sz="1800" b="1">
                <a:solidFill>
                  <a:schemeClr val="accent2"/>
                </a:solidFill>
                <a:cs typeface="Times New Roman" pitchFamily="18" charset="0"/>
              </a:rPr>
              <a:t>	</a:t>
            </a:r>
            <a:r>
              <a:rPr lang="pt-BR" altLang="en-US" sz="1800" b="1">
                <a:solidFill>
                  <a:srgbClr val="113F15"/>
                </a:solidFill>
                <a:cs typeface="Times New Roman" pitchFamily="18" charset="0"/>
              </a:rPr>
              <a:t>Santa Clara</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55		    20		         25</a:t>
            </a:r>
          </a:p>
          <a:p>
            <a:pPr eaLnBrk="1" hangingPunct="1">
              <a:lnSpc>
                <a:spcPct val="90000"/>
              </a:lnSpc>
              <a:buFont typeface="Wingdings" pitchFamily="2" charset="2"/>
              <a:buNone/>
            </a:pPr>
            <a:r>
              <a:rPr lang="pt-BR" altLang="en-US" sz="1800" b="1">
                <a:cs typeface="Times New Roman" pitchFamily="18" charset="0"/>
              </a:rPr>
              <a:t> 	A Sucofresco quer determinar quantos alqueires enviará de cada pomar para cada fábrica a fim de minimizar a o custo do transporte.</a:t>
            </a:r>
          </a:p>
        </p:txBody>
      </p:sp>
    </p:spTree>
    <p:extLst>
      <p:ext uri="{BB962C8B-B14F-4D97-AF65-F5344CB8AC3E}">
        <p14:creationId xmlns:p14="http://schemas.microsoft.com/office/powerpoint/2010/main" val="135178202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pt-BR" altLang="en-US" smtClean="0"/>
              <a:t>Resolução</a:t>
            </a:r>
          </a:p>
        </p:txBody>
      </p:sp>
      <p:graphicFrame>
        <p:nvGraphicFramePr>
          <p:cNvPr id="21506" name="Object 3"/>
          <p:cNvGraphicFramePr>
            <a:graphicFrameLocks noGrp="1" noChangeAspect="1"/>
          </p:cNvGraphicFramePr>
          <p:nvPr>
            <p:ph idx="1"/>
            <p:extLst>
              <p:ext uri="{D42A27DB-BD31-4B8C-83A1-F6EECF244321}">
                <p14:modId xmlns:p14="http://schemas.microsoft.com/office/powerpoint/2010/main" val="79918677"/>
              </p:ext>
            </p:extLst>
          </p:nvPr>
        </p:nvGraphicFramePr>
        <p:xfrm>
          <a:off x="1352600" y="1196752"/>
          <a:ext cx="7631112" cy="4824413"/>
        </p:xfrm>
        <a:graphic>
          <a:graphicData uri="http://schemas.openxmlformats.org/presentationml/2006/ole">
            <mc:AlternateContent xmlns:mc="http://schemas.openxmlformats.org/markup-compatibility/2006">
              <mc:Choice xmlns:v="urn:schemas-microsoft-com:vml" Requires="v">
                <p:oleObj spid="_x0000_s288857" name="Planilha" r:id="rId3" imgW="3857549" imgH="2438400" progId="Excel.Sheet.8">
                  <p:embed/>
                </p:oleObj>
              </mc:Choice>
              <mc:Fallback>
                <p:oleObj name="Planilha" r:id="rId3" imgW="3857549" imgH="2438400" progId="Excel.Sheet.8">
                  <p:embed/>
                  <p:pic>
                    <p:nvPicPr>
                      <p:cNvPr id="2150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600" y="1196752"/>
                        <a:ext cx="7631112"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1016657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Cálculo do custo mínimo na emissão de dejetos</a:t>
            </a:r>
            <a:endParaRPr lang="pt-BR" i="1" smtClean="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ítulo 1"/>
          <p:cNvSpPr>
            <a:spLocks noGrp="1"/>
          </p:cNvSpPr>
          <p:nvPr>
            <p:ph type="title"/>
          </p:nvPr>
        </p:nvSpPr>
        <p:spPr/>
        <p:txBody>
          <a:bodyPr/>
          <a:lstStyle/>
          <a:p>
            <a:r>
              <a:rPr lang="en-US" smtClean="0"/>
              <a:t>Premissas</a:t>
            </a:r>
            <a:endParaRPr lang="pt-BR" smtClean="0"/>
          </a:p>
        </p:txBody>
      </p:sp>
      <p:sp>
        <p:nvSpPr>
          <p:cNvPr id="98307" name="Espaço Reservado para Conteúdo 2"/>
          <p:cNvSpPr>
            <a:spLocks noGrp="1"/>
          </p:cNvSpPr>
          <p:nvPr>
            <p:ph idx="1"/>
          </p:nvPr>
        </p:nvSpPr>
        <p:spPr>
          <a:xfrm>
            <a:off x="166688" y="785813"/>
            <a:ext cx="9612312" cy="5381625"/>
          </a:xfrm>
        </p:spPr>
        <p:txBody>
          <a:bodyPr/>
          <a:lstStyle/>
          <a:p>
            <a:r>
              <a:rPr lang="en-US" smtClean="0"/>
              <a:t>W</a:t>
            </a:r>
            <a:r>
              <a:rPr lang="en-US" baseline="-25000" smtClean="0"/>
              <a:t>i</a:t>
            </a:r>
            <a:r>
              <a:rPr lang="en-US" smtClean="0"/>
              <a:t> = (1-x</a:t>
            </a:r>
            <a:r>
              <a:rPr lang="en-US" baseline="-25000" smtClean="0"/>
              <a:t>i</a:t>
            </a:r>
            <a:r>
              <a:rPr lang="en-US" smtClean="0"/>
              <a:t>).P</a:t>
            </a:r>
            <a:r>
              <a:rPr lang="en-US" baseline="-25000" smtClean="0"/>
              <a:t>i</a:t>
            </a:r>
          </a:p>
          <a:p>
            <a:pPr lvl="1"/>
            <a:r>
              <a:rPr lang="en-US" smtClean="0"/>
              <a:t>Onde : P</a:t>
            </a:r>
            <a:r>
              <a:rPr lang="en-US" baseline="-25000" smtClean="0"/>
              <a:t>i</a:t>
            </a:r>
            <a:r>
              <a:rPr lang="en-US" smtClean="0"/>
              <a:t> = carga de dejetos da cidade </a:t>
            </a:r>
            <a:r>
              <a:rPr lang="en-US" i="1" smtClean="0"/>
              <a:t>i , 					 </a:t>
            </a:r>
            <a:r>
              <a:rPr lang="en-US" smtClean="0"/>
              <a:t>x</a:t>
            </a:r>
            <a:r>
              <a:rPr lang="en-US" baseline="-25000" smtClean="0"/>
              <a:t>i</a:t>
            </a:r>
            <a:r>
              <a:rPr lang="en-US" smtClean="0"/>
              <a:t> = fração da poluição retirada e 					 W</a:t>
            </a:r>
            <a:r>
              <a:rPr lang="en-US" baseline="-25000" smtClean="0"/>
              <a:t>i</a:t>
            </a:r>
            <a:r>
              <a:rPr lang="en-US" smtClean="0"/>
              <a:t> = quantidade de dejetos remanescente</a:t>
            </a:r>
          </a:p>
          <a:p>
            <a:r>
              <a:rPr lang="en-US" smtClean="0"/>
              <a:t> c</a:t>
            </a:r>
            <a:r>
              <a:rPr lang="en-US" baseline="-25000" smtClean="0"/>
              <a:t>i</a:t>
            </a:r>
            <a:r>
              <a:rPr lang="en-US" smtClean="0"/>
              <a:t> = (W</a:t>
            </a:r>
            <a:r>
              <a:rPr lang="en-US" baseline="-25000" smtClean="0"/>
              <a:t>i</a:t>
            </a:r>
            <a:r>
              <a:rPr lang="en-US" smtClean="0"/>
              <a:t> + Q</a:t>
            </a:r>
            <a:r>
              <a:rPr lang="en-US" baseline="-25000" smtClean="0"/>
              <a:t>u</a:t>
            </a:r>
            <a:r>
              <a:rPr lang="en-US" smtClean="0"/>
              <a:t>.c</a:t>
            </a:r>
            <a:r>
              <a:rPr lang="en-US" baseline="-25000" smtClean="0"/>
              <a:t>u</a:t>
            </a:r>
            <a:r>
              <a:rPr lang="en-US" smtClean="0"/>
              <a:t>)/Q</a:t>
            </a:r>
            <a:r>
              <a:rPr lang="en-US" baseline="-25000" smtClean="0"/>
              <a:t>i</a:t>
            </a:r>
          </a:p>
          <a:p>
            <a:pPr lvl="1"/>
            <a:r>
              <a:rPr lang="en-US" smtClean="0"/>
              <a:t>Onde : c</a:t>
            </a:r>
            <a:r>
              <a:rPr lang="en-US" baseline="-25000" smtClean="0"/>
              <a:t>i</a:t>
            </a:r>
            <a:r>
              <a:rPr lang="en-US" smtClean="0"/>
              <a:t>=concentração (mg/L) no ponto de descarga,			 Q</a:t>
            </a:r>
            <a:r>
              <a:rPr lang="en-US" baseline="-25000" smtClean="0"/>
              <a:t>u</a:t>
            </a:r>
            <a:r>
              <a:rPr lang="en-US" smtClean="0"/>
              <a:t> e c</a:t>
            </a:r>
            <a:r>
              <a:rPr lang="en-US" baseline="-25000" smtClean="0"/>
              <a:t>u</a:t>
            </a:r>
            <a:r>
              <a:rPr lang="en-US" smtClean="0"/>
              <a:t>=escoamento e concentração a montante,		 Q</a:t>
            </a:r>
            <a:r>
              <a:rPr lang="en-US" baseline="-25000" smtClean="0"/>
              <a:t>i</a:t>
            </a:r>
            <a:r>
              <a:rPr lang="en-US" smtClean="0"/>
              <a:t> e c</a:t>
            </a:r>
            <a:r>
              <a:rPr lang="en-US" baseline="-25000" smtClean="0"/>
              <a:t>i  </a:t>
            </a:r>
            <a:r>
              <a:rPr lang="en-US" smtClean="0"/>
              <a:t>=escoamento e concentração a jusante, 	em (L/dia) e (mg/L)</a:t>
            </a:r>
          </a:p>
          <a:p>
            <a:r>
              <a:rPr lang="en-US" smtClean="0"/>
              <a:t>Nascentes livres de poluição, rios com capacidade de recuperação entre cidades </a:t>
            </a:r>
            <a:r>
              <a:rPr lang="en-US" i="1" smtClean="0"/>
              <a:t>i</a:t>
            </a:r>
            <a:r>
              <a:rPr lang="en-US" smtClean="0"/>
              <a:t> e </a:t>
            </a:r>
            <a:r>
              <a:rPr lang="en-US" i="1" smtClean="0"/>
              <a:t>j</a:t>
            </a:r>
            <a:r>
              <a:rPr lang="en-US" smtClean="0"/>
              <a:t> = R</a:t>
            </a:r>
            <a:r>
              <a:rPr lang="en-US" baseline="-25000" smtClean="0"/>
              <a:t>ij</a:t>
            </a:r>
          </a:p>
          <a:p>
            <a:pPr lvl="1"/>
            <a:endParaRPr lang="en-US" smtClean="0"/>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 calcmode="lin" valueType="num">
                                      <p:cBhvr>
                                        <p:cTn id="7" dur="500" fill="hold"/>
                                        <p:tgtEl>
                                          <p:spTgt spid="9830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830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8307">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8307">
                                            <p:txEl>
                                              <p:pRg st="1" end="1"/>
                                            </p:txEl>
                                          </p:spTgt>
                                        </p:tgtEl>
                                        <p:attrNameLst>
                                          <p:attrName>style.visibility</p:attrName>
                                        </p:attrNameLst>
                                      </p:cBhvr>
                                      <p:to>
                                        <p:strVal val="visible"/>
                                      </p:to>
                                    </p:set>
                                    <p:anim calcmode="lin" valueType="num">
                                      <p:cBhvr>
                                        <p:cTn id="14" dur="500" fill="hold"/>
                                        <p:tgtEl>
                                          <p:spTgt spid="9830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830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8307">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8307">
                                            <p:txEl>
                                              <p:pRg st="2" end="2"/>
                                            </p:txEl>
                                          </p:spTgt>
                                        </p:tgtEl>
                                        <p:attrNameLst>
                                          <p:attrName>style.visibility</p:attrName>
                                        </p:attrNameLst>
                                      </p:cBhvr>
                                      <p:to>
                                        <p:strVal val="visible"/>
                                      </p:to>
                                    </p:set>
                                    <p:anim calcmode="lin" valueType="num">
                                      <p:cBhvr>
                                        <p:cTn id="21" dur="500" fill="hold"/>
                                        <p:tgtEl>
                                          <p:spTgt spid="98307">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98307">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98307">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8307">
                                            <p:txEl>
                                              <p:pRg st="3" end="3"/>
                                            </p:txEl>
                                          </p:spTgt>
                                        </p:tgtEl>
                                        <p:attrNameLst>
                                          <p:attrName>style.visibility</p:attrName>
                                        </p:attrNameLst>
                                      </p:cBhvr>
                                      <p:to>
                                        <p:strVal val="visible"/>
                                      </p:to>
                                    </p:set>
                                    <p:anim calcmode="lin" valueType="num">
                                      <p:cBhvr>
                                        <p:cTn id="28" dur="500" fill="hold"/>
                                        <p:tgtEl>
                                          <p:spTgt spid="98307">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98307">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98307">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8307">
                                            <p:txEl>
                                              <p:pRg st="4" end="4"/>
                                            </p:txEl>
                                          </p:spTgt>
                                        </p:tgtEl>
                                        <p:attrNameLst>
                                          <p:attrName>style.visibility</p:attrName>
                                        </p:attrNameLst>
                                      </p:cBhvr>
                                      <p:to>
                                        <p:strVal val="visible"/>
                                      </p:to>
                                    </p:set>
                                    <p:anim calcmode="lin" valueType="num">
                                      <p:cBhvr>
                                        <p:cTn id="35" dur="500" fill="hold"/>
                                        <p:tgtEl>
                                          <p:spTgt spid="98307">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98307">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983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33338" y="500063"/>
            <a:ext cx="9634537" cy="5381625"/>
          </a:xfrm>
        </p:spPr>
        <p:txBody>
          <a:bodyPr/>
          <a:lstStyle/>
          <a:p>
            <a:endParaRPr lang="en-US" smtClean="0"/>
          </a:p>
          <a:p>
            <a:endParaRPr lang="en-US" smtClean="0"/>
          </a:p>
          <a:p>
            <a:endParaRPr lang="en-US" smtClean="0"/>
          </a:p>
          <a:p>
            <a:endParaRPr lang="en-US" smtClean="0"/>
          </a:p>
          <a:p>
            <a:r>
              <a:rPr lang="en-US" smtClean="0"/>
              <a:t>Sabendo que </a:t>
            </a:r>
          </a:p>
          <a:p>
            <a:pPr lvl="1"/>
            <a:r>
              <a:rPr lang="en-US" smtClean="0"/>
              <a:t>Quant.Total</a:t>
            </a:r>
            <a:r>
              <a:rPr lang="en-US" i="1" baseline="-25000" smtClean="0"/>
              <a:t>i</a:t>
            </a:r>
            <a:r>
              <a:rPr lang="en-US" smtClean="0"/>
              <a:t>= Concentração</a:t>
            </a:r>
            <a:r>
              <a:rPr lang="en-US" i="1" baseline="-25000" smtClean="0"/>
              <a:t>i</a:t>
            </a:r>
            <a:r>
              <a:rPr lang="en-US" smtClean="0"/>
              <a:t> * Vazão</a:t>
            </a:r>
            <a:r>
              <a:rPr lang="en-US" i="1" baseline="-25000" smtClean="0"/>
              <a:t>i</a:t>
            </a:r>
          </a:p>
          <a:p>
            <a:pPr lvl="1"/>
            <a:r>
              <a:rPr lang="en-US" smtClean="0"/>
              <a:t>Custo total = </a:t>
            </a:r>
            <a:r>
              <a:rPr lang="el-GR" smtClean="0"/>
              <a:t>Σ</a:t>
            </a:r>
            <a:r>
              <a:rPr lang="en-US" smtClean="0"/>
              <a:t>d</a:t>
            </a:r>
            <a:r>
              <a:rPr lang="en-US" i="1" baseline="-25000" smtClean="0"/>
              <a:t>i</a:t>
            </a:r>
            <a:r>
              <a:rPr lang="en-US" smtClean="0"/>
              <a:t>P</a:t>
            </a:r>
            <a:r>
              <a:rPr lang="en-US" i="1" baseline="-25000" smtClean="0"/>
              <a:t>i</a:t>
            </a:r>
            <a:r>
              <a:rPr lang="en-US" smtClean="0"/>
              <a:t>x</a:t>
            </a:r>
            <a:r>
              <a:rPr lang="en-US" i="1" baseline="-25000" smtClean="0"/>
              <a:t>i</a:t>
            </a:r>
            <a:r>
              <a:rPr lang="en-US" smtClean="0"/>
              <a:t> , onde</a:t>
            </a:r>
          </a:p>
          <a:p>
            <a:pPr lvl="2"/>
            <a:r>
              <a:rPr lang="en-US" smtClean="0"/>
              <a:t> di = custo de limpeza</a:t>
            </a:r>
          </a:p>
          <a:p>
            <a:pPr lvl="2"/>
            <a:r>
              <a:rPr lang="en-US" smtClean="0"/>
              <a:t> Pi = quantidade de dejetos</a:t>
            </a:r>
          </a:p>
          <a:p>
            <a:pPr lvl="2"/>
            <a:r>
              <a:rPr lang="en-US" smtClean="0"/>
              <a:t> xi = proporção a ser retirada</a:t>
            </a:r>
          </a:p>
          <a:p>
            <a:pPr lvl="1"/>
            <a:r>
              <a:rPr lang="en-US" smtClean="0"/>
              <a:t>Calcule as proporções que atendem aos requisitos de concentração de efluentes com o menor custo</a:t>
            </a:r>
          </a:p>
          <a:p>
            <a:endParaRPr lang="en-US" smtClean="0"/>
          </a:p>
          <a:p>
            <a:endParaRPr lang="en-US" smtClean="0"/>
          </a:p>
          <a:p>
            <a:endParaRPr lang="en-US" smtClean="0"/>
          </a:p>
          <a:p>
            <a:endParaRPr lang="pt-BR" smtClean="0"/>
          </a:p>
        </p:txBody>
      </p:sp>
      <p:pic>
        <p:nvPicPr>
          <p:cNvPr id="6" name="Imagem 5"/>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4" end="4"/>
                                            </p:txEl>
                                          </p:spTgt>
                                        </p:tgtEl>
                                        <p:attrNameLst>
                                          <p:attrName>style.visibility</p:attrName>
                                        </p:attrNameLst>
                                      </p:cBhvr>
                                      <p:to>
                                        <p:strVal val="visible"/>
                                      </p:to>
                                    </p:set>
                                    <p:anim calcmode="lin" valueType="num">
                                      <p:cBhvr>
                                        <p:cTn id="7" dur="500" fill="hold"/>
                                        <p:tgtEl>
                                          <p:spTgt spid="99331">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99331">
                                            <p:txEl>
                                              <p:pRg st="4" end="4"/>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5" end="5"/>
                                            </p:txEl>
                                          </p:spTgt>
                                        </p:tgtEl>
                                        <p:attrNameLst>
                                          <p:attrName>style.visibility</p:attrName>
                                        </p:attrNameLst>
                                      </p:cBhvr>
                                      <p:to>
                                        <p:strVal val="visible"/>
                                      </p:to>
                                    </p:set>
                                    <p:anim calcmode="lin" valueType="num">
                                      <p:cBhvr>
                                        <p:cTn id="14"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6" end="6"/>
                                            </p:txEl>
                                          </p:spTgt>
                                        </p:tgtEl>
                                        <p:attrNameLst>
                                          <p:attrName>style.visibility</p:attrName>
                                        </p:attrNameLst>
                                      </p:cBhvr>
                                      <p:to>
                                        <p:strVal val="visible"/>
                                      </p:to>
                                    </p:set>
                                    <p:anim calcmode="lin" valueType="num">
                                      <p:cBhvr>
                                        <p:cTn id="21"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7" end="7"/>
                                            </p:txEl>
                                          </p:spTgt>
                                        </p:tgtEl>
                                        <p:attrNameLst>
                                          <p:attrName>style.visibility</p:attrName>
                                        </p:attrNameLst>
                                      </p:cBhvr>
                                      <p:to>
                                        <p:strVal val="visible"/>
                                      </p:to>
                                    </p:set>
                                    <p:anim calcmode="lin" valueType="num">
                                      <p:cBhvr>
                                        <p:cTn id="28"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9331">
                                            <p:txEl>
                                              <p:pRg st="8" end="8"/>
                                            </p:txEl>
                                          </p:spTgt>
                                        </p:tgtEl>
                                        <p:attrNameLst>
                                          <p:attrName>style.visibility</p:attrName>
                                        </p:attrNameLst>
                                      </p:cBhvr>
                                      <p:to>
                                        <p:strVal val="visible"/>
                                      </p:to>
                                    </p:set>
                                    <p:anim calcmode="lin" valueType="num">
                                      <p:cBhvr>
                                        <p:cTn id="35"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36"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7" dur="500"/>
                                        <p:tgtEl>
                                          <p:spTgt spid="9933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99331">
                                            <p:txEl>
                                              <p:pRg st="9" end="9"/>
                                            </p:txEl>
                                          </p:spTgt>
                                        </p:tgtEl>
                                        <p:attrNameLst>
                                          <p:attrName>style.visibility</p:attrName>
                                        </p:attrNameLst>
                                      </p:cBhvr>
                                      <p:to>
                                        <p:strVal val="visible"/>
                                      </p:to>
                                    </p:set>
                                    <p:anim calcmode="lin" valueType="num">
                                      <p:cBhvr>
                                        <p:cTn id="42"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43"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44" dur="500"/>
                                        <p:tgtEl>
                                          <p:spTgt spid="99331">
                                            <p:txEl>
                                              <p:pRg st="9" end="9"/>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99331">
                                            <p:txEl>
                                              <p:pRg st="10" end="10"/>
                                            </p:txEl>
                                          </p:spTgt>
                                        </p:tgtEl>
                                        <p:attrNameLst>
                                          <p:attrName>style.visibility</p:attrName>
                                        </p:attrNameLst>
                                      </p:cBhvr>
                                      <p:to>
                                        <p:strVal val="visible"/>
                                      </p:to>
                                    </p:set>
                                    <p:anim calcmode="lin" valueType="num">
                                      <p:cBhvr>
                                        <p:cTn id="49" dur="500" fill="hold"/>
                                        <p:tgtEl>
                                          <p:spTgt spid="99331">
                                            <p:txEl>
                                              <p:pRg st="10" end="10"/>
                                            </p:txEl>
                                          </p:spTgt>
                                        </p:tgtEl>
                                        <p:attrNameLst>
                                          <p:attrName>ppt_w</p:attrName>
                                        </p:attrNameLst>
                                      </p:cBhvr>
                                      <p:tavLst>
                                        <p:tav tm="0">
                                          <p:val>
                                            <p:fltVal val="0"/>
                                          </p:val>
                                        </p:tav>
                                        <p:tav tm="100000">
                                          <p:val>
                                            <p:strVal val="#ppt_w"/>
                                          </p:val>
                                        </p:tav>
                                      </p:tavLst>
                                    </p:anim>
                                    <p:anim calcmode="lin" valueType="num">
                                      <p:cBhvr>
                                        <p:cTn id="50" dur="500" fill="hold"/>
                                        <p:tgtEl>
                                          <p:spTgt spid="99331">
                                            <p:txEl>
                                              <p:pRg st="10" end="10"/>
                                            </p:txEl>
                                          </p:spTgt>
                                        </p:tgtEl>
                                        <p:attrNameLst>
                                          <p:attrName>ppt_h</p:attrName>
                                        </p:attrNameLst>
                                      </p:cBhvr>
                                      <p:tavLst>
                                        <p:tav tm="0">
                                          <p:val>
                                            <p:fltVal val="0"/>
                                          </p:val>
                                        </p:tav>
                                        <p:tav tm="100000">
                                          <p:val>
                                            <p:strVal val="#ppt_h"/>
                                          </p:val>
                                        </p:tav>
                                      </p:tavLst>
                                    </p:anim>
                                    <p:animEffect transition="in" filter="fade">
                                      <p:cBhvr>
                                        <p:cTn id="51" dur="500"/>
                                        <p:tgtEl>
                                          <p:spTgt spid="993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152400" y="142875"/>
            <a:ext cx="9729788"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pPr lvl="1"/>
            <a:r>
              <a:rPr lang="en-US" smtClean="0"/>
              <a:t>Explicando : </a:t>
            </a:r>
          </a:p>
          <a:p>
            <a:pPr lvl="2"/>
            <a:r>
              <a:rPr lang="en-US" smtClean="0"/>
              <a:t>O total de efluentes que saem do nó 1 é c</a:t>
            </a:r>
            <a:r>
              <a:rPr lang="en-US" baseline="-25000" smtClean="0"/>
              <a:t>1</a:t>
            </a:r>
            <a:r>
              <a:rPr lang="en-US" smtClean="0"/>
              <a:t>.Q</a:t>
            </a:r>
            <a:r>
              <a:rPr lang="en-US" baseline="-25000" smtClean="0"/>
              <a:t>13</a:t>
            </a:r>
            <a:r>
              <a:rPr lang="en-US" smtClean="0"/>
              <a:t> ( concentração em 1 . Vazão de 1 para 3 )</a:t>
            </a:r>
          </a:p>
          <a:p>
            <a:pPr lvl="2"/>
            <a:r>
              <a:rPr lang="en-US" smtClean="0"/>
              <a:t>Este total é P1 ( a quantidade de efluentes produzida ) vezes ( 1 – x1 ), onde x1 é a proporção dos efluentes que é limpa.</a:t>
            </a:r>
          </a:p>
          <a:p>
            <a:pPr lvl="2"/>
            <a:r>
              <a:rPr lang="en-US" smtClean="0"/>
              <a:t>Igualando os itens acima e isolando c1, chegamos a equação apresentada</a:t>
            </a:r>
          </a:p>
          <a:p>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8" end="8"/>
                                            </p:txEl>
                                          </p:spTgt>
                                        </p:tgtEl>
                                        <p:attrNameLst>
                                          <p:attrName>style.visibility</p:attrName>
                                        </p:attrNameLst>
                                      </p:cBhvr>
                                      <p:to>
                                        <p:strVal val="visible"/>
                                      </p:to>
                                    </p:set>
                                    <p:anim calcmode="lin" valueType="num">
                                      <p:cBhvr>
                                        <p:cTn id="28"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8" end="8"/>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9331">
                                            <p:txEl>
                                              <p:pRg st="9" end="9"/>
                                            </p:txEl>
                                          </p:spTgt>
                                        </p:tgtEl>
                                        <p:attrNameLst>
                                          <p:attrName>style.visibility</p:attrName>
                                        </p:attrNameLst>
                                      </p:cBhvr>
                                      <p:to>
                                        <p:strVal val="visible"/>
                                      </p:to>
                                    </p:set>
                                    <p:anim calcmode="lin" valueType="num">
                                      <p:cBhvr>
                                        <p:cTn id="35"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36"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37" dur="500"/>
                                        <p:tgtEl>
                                          <p:spTgt spid="993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pPr lvl="1"/>
            <a:r>
              <a:rPr lang="en-US" smtClean="0"/>
              <a:t>Segue a mesma lógica do nó 1</a:t>
            </a:r>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99331">
                                            <p:txEl>
                                              <p:pRg st="7" end="7"/>
                                            </p:txEl>
                                          </p:spTgt>
                                        </p:tgtEl>
                                        <p:attrNameLst>
                                          <p:attrName>style.visibility</p:attrName>
                                        </p:attrNameLst>
                                      </p:cBhvr>
                                      <p:to>
                                        <p:strVal val="visible"/>
                                      </p:to>
                                    </p:set>
                                    <p:anim calcmode="lin" valueType="num">
                                      <p:cBhvr>
                                        <p:cTn id="19"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0"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1" dur="500"/>
                                        <p:tgtEl>
                                          <p:spTgt spid="993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ítulo 1"/>
          <p:cNvSpPr>
            <a:spLocks noGrp="1"/>
          </p:cNvSpPr>
          <p:nvPr>
            <p:ph type="title"/>
          </p:nvPr>
        </p:nvSpPr>
        <p:spPr/>
        <p:txBody>
          <a:bodyPr/>
          <a:lstStyle/>
          <a:p>
            <a:r>
              <a:rPr lang="en-US" smtClean="0"/>
              <a:t>Erros de Arredondamento – h=0,1</a:t>
            </a:r>
            <a:endParaRPr lang="pt-BR" smtClean="0"/>
          </a:p>
        </p:txBody>
      </p:sp>
      <p:graphicFrame>
        <p:nvGraphicFramePr>
          <p:cNvPr id="2050" name="Object 3"/>
          <p:cNvGraphicFramePr>
            <a:graphicFrameLocks noChangeAspect="1"/>
          </p:cNvGraphicFramePr>
          <p:nvPr/>
        </p:nvGraphicFramePr>
        <p:xfrm>
          <a:off x="309563" y="1898650"/>
          <a:ext cx="9182100" cy="3057525"/>
        </p:xfrm>
        <a:graphic>
          <a:graphicData uri="http://schemas.openxmlformats.org/presentationml/2006/ole">
            <mc:AlternateContent xmlns:mc="http://schemas.openxmlformats.org/markup-compatibility/2006">
              <mc:Choice xmlns:v="urn:schemas-microsoft-com:vml" Requires="v">
                <p:oleObj spid="_x0000_s2319" name="Worksheet" r:id="rId3" imgW="9182033" imgH="3057457" progId="Excel.Sheet.8">
                  <p:embed/>
                </p:oleObj>
              </mc:Choice>
              <mc:Fallback>
                <p:oleObj name="Worksheet" r:id="rId3" imgW="9182033" imgH="3057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1898650"/>
                        <a:ext cx="91821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r>
              <a:rPr lang="en-US" smtClean="0"/>
              <a:t>Nó 3 : c</a:t>
            </a:r>
            <a:r>
              <a:rPr lang="en-US" baseline="-25000" smtClean="0"/>
              <a:t>3</a:t>
            </a:r>
            <a:r>
              <a:rPr lang="en-US" smtClean="0"/>
              <a:t> = [R</a:t>
            </a:r>
            <a:r>
              <a:rPr lang="en-US" baseline="-25000" smtClean="0"/>
              <a:t>13</a:t>
            </a:r>
            <a:r>
              <a:rPr lang="en-US" smtClean="0"/>
              <a:t>.c</a:t>
            </a:r>
            <a:r>
              <a:rPr lang="en-US" baseline="-25000" smtClean="0"/>
              <a:t>1</a:t>
            </a:r>
            <a:r>
              <a:rPr lang="en-US" smtClean="0"/>
              <a:t>.Q</a:t>
            </a:r>
            <a:r>
              <a:rPr lang="en-US" baseline="-25000" smtClean="0"/>
              <a:t>13</a:t>
            </a:r>
            <a:r>
              <a:rPr lang="en-US" smtClean="0"/>
              <a:t>+R</a:t>
            </a:r>
            <a:r>
              <a:rPr lang="en-US" baseline="-25000" smtClean="0"/>
              <a:t>23</a:t>
            </a:r>
            <a:r>
              <a:rPr lang="en-US" smtClean="0"/>
              <a:t>.c</a:t>
            </a:r>
            <a:r>
              <a:rPr lang="en-US" baseline="-25000" smtClean="0"/>
              <a:t>2</a:t>
            </a:r>
            <a:r>
              <a:rPr lang="en-US" smtClean="0"/>
              <a:t>.Q</a:t>
            </a:r>
            <a:r>
              <a:rPr lang="en-US" baseline="-25000" smtClean="0"/>
              <a:t>23</a:t>
            </a:r>
            <a:r>
              <a:rPr lang="en-US" smtClean="0"/>
              <a:t>+(1-x</a:t>
            </a:r>
            <a:r>
              <a:rPr lang="en-US" baseline="-25000" smtClean="0"/>
              <a:t>3</a:t>
            </a:r>
            <a:r>
              <a:rPr lang="en-US" smtClean="0"/>
              <a:t>).P</a:t>
            </a:r>
            <a:r>
              <a:rPr lang="en-US" baseline="-25000" smtClean="0"/>
              <a:t>3</a:t>
            </a:r>
            <a:r>
              <a:rPr lang="en-US" smtClean="0"/>
              <a:t>]/Q</a:t>
            </a:r>
            <a:r>
              <a:rPr lang="en-US" baseline="-25000" smtClean="0"/>
              <a:t>34</a:t>
            </a:r>
          </a:p>
          <a:p>
            <a:pPr lvl="1"/>
            <a:r>
              <a:rPr lang="en-US" smtClean="0"/>
              <a:t>No nó três temos o total de efluentes que chegam nele, que é a quantidade que sai de 1 (c1.Q13), vezes um fator R13 de limpeza natural do rio, mais a quantidade de sai de 2 vezes seu fator de limpeza mais o produzido em 3</a:t>
            </a:r>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par>
                                <p:cTn id="24" presetID="53" presetClass="entr" presetSubtype="0" fill="hold" grpId="0" nodeType="withEffect">
                                  <p:stCondLst>
                                    <p:cond delay="0"/>
                                  </p:stCondLst>
                                  <p:childTnLst>
                                    <p:set>
                                      <p:cBhvr>
                                        <p:cTn id="25" dur="1" fill="hold">
                                          <p:stCondLst>
                                            <p:cond delay="0"/>
                                          </p:stCondLst>
                                        </p:cTn>
                                        <p:tgtEl>
                                          <p:spTgt spid="99331">
                                            <p:txEl>
                                              <p:pRg st="8" end="8"/>
                                            </p:txEl>
                                          </p:spTgt>
                                        </p:tgtEl>
                                        <p:attrNameLst>
                                          <p:attrName>style.visibility</p:attrName>
                                        </p:attrNameLst>
                                      </p:cBhvr>
                                      <p:to>
                                        <p:strVal val="visible"/>
                                      </p:to>
                                    </p:set>
                                    <p:anim calcmode="lin" valueType="num">
                                      <p:cBhvr>
                                        <p:cTn id="26"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7"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28" dur="500"/>
                                        <p:tgtEl>
                                          <p:spTgt spid="993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r>
              <a:rPr lang="en-US" smtClean="0"/>
              <a:t>Nó 3 : c</a:t>
            </a:r>
            <a:r>
              <a:rPr lang="en-US" baseline="-25000" smtClean="0"/>
              <a:t>3</a:t>
            </a:r>
            <a:r>
              <a:rPr lang="en-US" smtClean="0"/>
              <a:t> = [R</a:t>
            </a:r>
            <a:r>
              <a:rPr lang="en-US" baseline="-25000" smtClean="0"/>
              <a:t>13</a:t>
            </a:r>
            <a:r>
              <a:rPr lang="en-US" smtClean="0"/>
              <a:t>.c</a:t>
            </a:r>
            <a:r>
              <a:rPr lang="en-US" baseline="-25000" smtClean="0"/>
              <a:t>1</a:t>
            </a:r>
            <a:r>
              <a:rPr lang="en-US" smtClean="0"/>
              <a:t>.Q</a:t>
            </a:r>
            <a:r>
              <a:rPr lang="en-US" baseline="-25000" smtClean="0"/>
              <a:t>13</a:t>
            </a:r>
            <a:r>
              <a:rPr lang="en-US" smtClean="0"/>
              <a:t>+R</a:t>
            </a:r>
            <a:r>
              <a:rPr lang="en-US" baseline="-25000" smtClean="0"/>
              <a:t>23</a:t>
            </a:r>
            <a:r>
              <a:rPr lang="en-US" smtClean="0"/>
              <a:t>.c</a:t>
            </a:r>
            <a:r>
              <a:rPr lang="en-US" baseline="-25000" smtClean="0"/>
              <a:t>2</a:t>
            </a:r>
            <a:r>
              <a:rPr lang="en-US" smtClean="0"/>
              <a:t>.Q</a:t>
            </a:r>
            <a:r>
              <a:rPr lang="en-US" baseline="-25000" smtClean="0"/>
              <a:t>23</a:t>
            </a:r>
            <a:r>
              <a:rPr lang="en-US" smtClean="0"/>
              <a:t>+(1-x</a:t>
            </a:r>
            <a:r>
              <a:rPr lang="en-US" baseline="-25000" smtClean="0"/>
              <a:t>3</a:t>
            </a:r>
            <a:r>
              <a:rPr lang="en-US" smtClean="0"/>
              <a:t>).P</a:t>
            </a:r>
            <a:r>
              <a:rPr lang="en-US" baseline="-25000" smtClean="0"/>
              <a:t>3</a:t>
            </a:r>
            <a:r>
              <a:rPr lang="en-US" smtClean="0"/>
              <a:t>]/Q</a:t>
            </a:r>
            <a:r>
              <a:rPr lang="en-US" baseline="-25000" smtClean="0"/>
              <a:t>34</a:t>
            </a:r>
          </a:p>
          <a:p>
            <a:r>
              <a:rPr lang="en-US" smtClean="0"/>
              <a:t>Nó 4 : c</a:t>
            </a:r>
            <a:r>
              <a:rPr lang="en-US" baseline="-25000" smtClean="0"/>
              <a:t>4</a:t>
            </a:r>
            <a:r>
              <a:rPr lang="en-US" smtClean="0"/>
              <a:t> = [R</a:t>
            </a:r>
            <a:r>
              <a:rPr lang="en-US" baseline="-25000" smtClean="0"/>
              <a:t>34</a:t>
            </a:r>
            <a:r>
              <a:rPr lang="en-US" smtClean="0"/>
              <a:t>.c</a:t>
            </a:r>
            <a:r>
              <a:rPr lang="en-US" baseline="-25000" smtClean="0"/>
              <a:t>3</a:t>
            </a:r>
            <a:r>
              <a:rPr lang="en-US" smtClean="0"/>
              <a:t>.Q</a:t>
            </a:r>
            <a:r>
              <a:rPr lang="en-US" baseline="-25000" smtClean="0"/>
              <a:t>34</a:t>
            </a:r>
            <a:r>
              <a:rPr lang="en-US" smtClean="0"/>
              <a:t> + (1-x</a:t>
            </a:r>
            <a:r>
              <a:rPr lang="en-US" baseline="-25000" smtClean="0"/>
              <a:t>4</a:t>
            </a:r>
            <a:r>
              <a:rPr lang="en-US" smtClean="0"/>
              <a:t>).P</a:t>
            </a:r>
            <a:r>
              <a:rPr lang="en-US" baseline="-25000" smtClean="0"/>
              <a:t>4</a:t>
            </a:r>
            <a:r>
              <a:rPr lang="en-US" smtClean="0"/>
              <a:t>]/Q</a:t>
            </a:r>
            <a:r>
              <a:rPr lang="en-US" baseline="-25000" smtClean="0"/>
              <a:t>45</a:t>
            </a:r>
          </a:p>
          <a:p>
            <a:pPr lvl="1"/>
            <a:r>
              <a:rPr lang="en-US" smtClean="0"/>
              <a:t>Mesmo raciocínio do nó 3</a:t>
            </a:r>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8" end="8"/>
                                            </p:txEl>
                                          </p:spTgt>
                                        </p:tgtEl>
                                        <p:attrNameLst>
                                          <p:attrName>style.visibility</p:attrName>
                                        </p:attrNameLst>
                                      </p:cBhvr>
                                      <p:to>
                                        <p:strVal val="visible"/>
                                      </p:to>
                                    </p:set>
                                    <p:anim calcmode="lin" valueType="num">
                                      <p:cBhvr>
                                        <p:cTn id="28"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8" end="8"/>
                                            </p:txEl>
                                          </p:spTgt>
                                        </p:tgtEl>
                                      </p:cBhvr>
                                    </p:animEffect>
                                  </p:childTnLst>
                                </p:cTn>
                              </p:par>
                              <p:par>
                                <p:cTn id="31" presetID="53" presetClass="entr" presetSubtype="0" fill="hold" grpId="0" nodeType="withEffect">
                                  <p:stCondLst>
                                    <p:cond delay="0"/>
                                  </p:stCondLst>
                                  <p:childTnLst>
                                    <p:set>
                                      <p:cBhvr>
                                        <p:cTn id="32" dur="1" fill="hold">
                                          <p:stCondLst>
                                            <p:cond delay="0"/>
                                          </p:stCondLst>
                                        </p:cTn>
                                        <p:tgtEl>
                                          <p:spTgt spid="99331">
                                            <p:txEl>
                                              <p:pRg st="9" end="9"/>
                                            </p:txEl>
                                          </p:spTgt>
                                        </p:tgtEl>
                                        <p:attrNameLst>
                                          <p:attrName>style.visibility</p:attrName>
                                        </p:attrNameLst>
                                      </p:cBhvr>
                                      <p:to>
                                        <p:strVal val="visible"/>
                                      </p:to>
                                    </p:set>
                                    <p:anim calcmode="lin" valueType="num">
                                      <p:cBhvr>
                                        <p:cTn id="33"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34"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35" dur="500"/>
                                        <p:tgtEl>
                                          <p:spTgt spid="993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r>
              <a:rPr lang="en-US" smtClean="0"/>
              <a:t>Nó 3 : c</a:t>
            </a:r>
            <a:r>
              <a:rPr lang="en-US" baseline="-25000" smtClean="0"/>
              <a:t>3</a:t>
            </a:r>
            <a:r>
              <a:rPr lang="en-US" smtClean="0"/>
              <a:t> = [R</a:t>
            </a:r>
            <a:r>
              <a:rPr lang="en-US" baseline="-25000" smtClean="0"/>
              <a:t>13</a:t>
            </a:r>
            <a:r>
              <a:rPr lang="en-US" smtClean="0"/>
              <a:t>.c</a:t>
            </a:r>
            <a:r>
              <a:rPr lang="en-US" baseline="-25000" smtClean="0"/>
              <a:t>1</a:t>
            </a:r>
            <a:r>
              <a:rPr lang="en-US" smtClean="0"/>
              <a:t>.Q</a:t>
            </a:r>
            <a:r>
              <a:rPr lang="en-US" baseline="-25000" smtClean="0"/>
              <a:t>13</a:t>
            </a:r>
            <a:r>
              <a:rPr lang="en-US" smtClean="0"/>
              <a:t>+R</a:t>
            </a:r>
            <a:r>
              <a:rPr lang="en-US" baseline="-25000" smtClean="0"/>
              <a:t>23</a:t>
            </a:r>
            <a:r>
              <a:rPr lang="en-US" smtClean="0"/>
              <a:t>.c</a:t>
            </a:r>
            <a:r>
              <a:rPr lang="en-US" baseline="-25000" smtClean="0"/>
              <a:t>2</a:t>
            </a:r>
            <a:r>
              <a:rPr lang="en-US" smtClean="0"/>
              <a:t>.Q</a:t>
            </a:r>
            <a:r>
              <a:rPr lang="en-US" baseline="-25000" smtClean="0"/>
              <a:t>23</a:t>
            </a:r>
            <a:r>
              <a:rPr lang="en-US" smtClean="0"/>
              <a:t>+(1-x</a:t>
            </a:r>
            <a:r>
              <a:rPr lang="en-US" baseline="-25000" smtClean="0"/>
              <a:t>3</a:t>
            </a:r>
            <a:r>
              <a:rPr lang="en-US" smtClean="0"/>
              <a:t>).P</a:t>
            </a:r>
            <a:r>
              <a:rPr lang="en-US" baseline="-25000" smtClean="0"/>
              <a:t>3</a:t>
            </a:r>
            <a:r>
              <a:rPr lang="en-US" smtClean="0"/>
              <a:t>]/Q</a:t>
            </a:r>
            <a:r>
              <a:rPr lang="en-US" baseline="-25000" smtClean="0"/>
              <a:t>34</a:t>
            </a:r>
          </a:p>
          <a:p>
            <a:r>
              <a:rPr lang="en-US" smtClean="0"/>
              <a:t>Nó 4 : c</a:t>
            </a:r>
            <a:r>
              <a:rPr lang="en-US" baseline="-25000" smtClean="0"/>
              <a:t>4</a:t>
            </a:r>
            <a:r>
              <a:rPr lang="en-US" smtClean="0"/>
              <a:t> = [R</a:t>
            </a:r>
            <a:r>
              <a:rPr lang="en-US" baseline="-25000" smtClean="0"/>
              <a:t>34</a:t>
            </a:r>
            <a:r>
              <a:rPr lang="en-US" smtClean="0"/>
              <a:t>.c</a:t>
            </a:r>
            <a:r>
              <a:rPr lang="en-US" baseline="-25000" smtClean="0"/>
              <a:t>3</a:t>
            </a:r>
            <a:r>
              <a:rPr lang="en-US" smtClean="0"/>
              <a:t>.Q</a:t>
            </a:r>
            <a:r>
              <a:rPr lang="en-US" baseline="-25000" smtClean="0"/>
              <a:t>34</a:t>
            </a:r>
            <a:r>
              <a:rPr lang="en-US" smtClean="0"/>
              <a:t> + (1-x</a:t>
            </a:r>
            <a:r>
              <a:rPr lang="en-US" baseline="-25000" smtClean="0"/>
              <a:t>4</a:t>
            </a:r>
            <a:r>
              <a:rPr lang="en-US" smtClean="0"/>
              <a:t>).P</a:t>
            </a:r>
            <a:r>
              <a:rPr lang="en-US" baseline="-25000" smtClean="0"/>
              <a:t>4</a:t>
            </a:r>
            <a:r>
              <a:rPr lang="en-US" smtClean="0"/>
              <a:t>]/Q</a:t>
            </a:r>
            <a:r>
              <a:rPr lang="en-US" baseline="-25000" smtClean="0"/>
              <a:t>4</a:t>
            </a:r>
            <a:r>
              <a:rPr lang="en-US" smtClean="0"/>
              <a:t>5</a:t>
            </a:r>
          </a:p>
          <a:p>
            <a:r>
              <a:rPr lang="en-US" smtClean="0"/>
              <a:t>Objetivo : Min.Ct=d</a:t>
            </a:r>
            <a:r>
              <a:rPr lang="en-US" baseline="-25000" smtClean="0"/>
              <a:t>1</a:t>
            </a:r>
            <a:r>
              <a:rPr lang="en-US" smtClean="0"/>
              <a:t>P</a:t>
            </a:r>
            <a:r>
              <a:rPr lang="en-US" baseline="-25000" smtClean="0"/>
              <a:t>1</a:t>
            </a:r>
            <a:r>
              <a:rPr lang="en-US" smtClean="0"/>
              <a:t>x</a:t>
            </a:r>
            <a:r>
              <a:rPr lang="en-US" baseline="-25000" smtClean="0"/>
              <a:t>1 </a:t>
            </a:r>
            <a:r>
              <a:rPr lang="en-US" smtClean="0"/>
              <a:t>+ d</a:t>
            </a:r>
            <a:r>
              <a:rPr lang="en-US" baseline="-25000" smtClean="0"/>
              <a:t>2</a:t>
            </a:r>
            <a:r>
              <a:rPr lang="en-US" smtClean="0"/>
              <a:t>P</a:t>
            </a:r>
            <a:r>
              <a:rPr lang="en-US" baseline="-25000" smtClean="0"/>
              <a:t>2</a:t>
            </a:r>
            <a:r>
              <a:rPr lang="en-US" smtClean="0"/>
              <a:t>x</a:t>
            </a:r>
            <a:r>
              <a:rPr lang="en-US" baseline="-25000" smtClean="0"/>
              <a:t>2 </a:t>
            </a:r>
            <a:r>
              <a:rPr lang="en-US" smtClean="0"/>
              <a:t>+ d</a:t>
            </a:r>
            <a:r>
              <a:rPr lang="en-US" baseline="-25000" smtClean="0"/>
              <a:t>3</a:t>
            </a:r>
            <a:r>
              <a:rPr lang="en-US" smtClean="0"/>
              <a:t>P</a:t>
            </a:r>
            <a:r>
              <a:rPr lang="en-US" baseline="-25000" smtClean="0"/>
              <a:t>3</a:t>
            </a:r>
            <a:r>
              <a:rPr lang="en-US" smtClean="0"/>
              <a:t>x</a:t>
            </a:r>
            <a:r>
              <a:rPr lang="en-US" baseline="-25000" smtClean="0"/>
              <a:t>3 </a:t>
            </a:r>
            <a:r>
              <a:rPr lang="en-US" smtClean="0"/>
              <a:t>+ d</a:t>
            </a:r>
            <a:r>
              <a:rPr lang="en-US" baseline="-25000" smtClean="0"/>
              <a:t>4</a:t>
            </a:r>
            <a:r>
              <a:rPr lang="en-US" smtClean="0"/>
              <a:t>P</a:t>
            </a:r>
            <a:r>
              <a:rPr lang="en-US" baseline="-25000" smtClean="0"/>
              <a:t>4</a:t>
            </a:r>
            <a:r>
              <a:rPr lang="en-US" smtClean="0"/>
              <a:t>x</a:t>
            </a:r>
            <a:r>
              <a:rPr lang="en-US" baseline="-25000" smtClean="0"/>
              <a:t>4</a:t>
            </a:r>
          </a:p>
          <a:p>
            <a:r>
              <a:rPr lang="en-US" smtClean="0"/>
              <a:t> c</a:t>
            </a:r>
            <a:r>
              <a:rPr lang="en-US" baseline="-25000" smtClean="0"/>
              <a:t>1</a:t>
            </a:r>
            <a:r>
              <a:rPr lang="en-US" smtClean="0"/>
              <a:t>…c</a:t>
            </a:r>
            <a:r>
              <a:rPr lang="en-US" baseline="-25000" smtClean="0"/>
              <a:t>4</a:t>
            </a:r>
            <a:r>
              <a:rPr lang="en-US" smtClean="0"/>
              <a:t>&lt;=c</a:t>
            </a:r>
            <a:r>
              <a:rPr lang="en-US" baseline="-25000" smtClean="0"/>
              <a:t>s</a:t>
            </a:r>
            <a:r>
              <a:rPr lang="en-US" smtClean="0"/>
              <a:t> (conc.limite) e 0&lt;x</a:t>
            </a:r>
            <a:r>
              <a:rPr lang="en-US" baseline="-25000" smtClean="0"/>
              <a:t>1</a:t>
            </a:r>
            <a:r>
              <a:rPr lang="en-US" smtClean="0"/>
              <a:t>…x</a:t>
            </a:r>
            <a:r>
              <a:rPr lang="en-US" baseline="-25000" smtClean="0"/>
              <a:t>4</a:t>
            </a:r>
            <a:r>
              <a:rPr lang="en-US" smtClean="0"/>
              <a:t>&lt;1 (proporç.)</a:t>
            </a:r>
          </a:p>
          <a:p>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8" end="8"/>
                                            </p:txEl>
                                          </p:spTgt>
                                        </p:tgtEl>
                                        <p:attrNameLst>
                                          <p:attrName>style.visibility</p:attrName>
                                        </p:attrNameLst>
                                      </p:cBhvr>
                                      <p:to>
                                        <p:strVal val="visible"/>
                                      </p:to>
                                    </p:set>
                                    <p:anim calcmode="lin" valueType="num">
                                      <p:cBhvr>
                                        <p:cTn id="28"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8" end="8"/>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9331">
                                            <p:txEl>
                                              <p:pRg st="9" end="9"/>
                                            </p:txEl>
                                          </p:spTgt>
                                        </p:tgtEl>
                                        <p:attrNameLst>
                                          <p:attrName>style.visibility</p:attrName>
                                        </p:attrNameLst>
                                      </p:cBhvr>
                                      <p:to>
                                        <p:strVal val="visible"/>
                                      </p:to>
                                    </p:set>
                                    <p:anim calcmode="lin" valueType="num">
                                      <p:cBhvr>
                                        <p:cTn id="35"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36"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37" dur="500"/>
                                        <p:tgtEl>
                                          <p:spTgt spid="99331">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99331">
                                            <p:txEl>
                                              <p:pRg st="10" end="10"/>
                                            </p:txEl>
                                          </p:spTgt>
                                        </p:tgtEl>
                                        <p:attrNameLst>
                                          <p:attrName>style.visibility</p:attrName>
                                        </p:attrNameLst>
                                      </p:cBhvr>
                                      <p:to>
                                        <p:strVal val="visible"/>
                                      </p:to>
                                    </p:set>
                                    <p:anim calcmode="lin" valueType="num">
                                      <p:cBhvr>
                                        <p:cTn id="42" dur="500" fill="hold"/>
                                        <p:tgtEl>
                                          <p:spTgt spid="99331">
                                            <p:txEl>
                                              <p:pRg st="10" end="10"/>
                                            </p:txEl>
                                          </p:spTgt>
                                        </p:tgtEl>
                                        <p:attrNameLst>
                                          <p:attrName>ppt_w</p:attrName>
                                        </p:attrNameLst>
                                      </p:cBhvr>
                                      <p:tavLst>
                                        <p:tav tm="0">
                                          <p:val>
                                            <p:fltVal val="0"/>
                                          </p:val>
                                        </p:tav>
                                        <p:tav tm="100000">
                                          <p:val>
                                            <p:strVal val="#ppt_w"/>
                                          </p:val>
                                        </p:tav>
                                      </p:tavLst>
                                    </p:anim>
                                    <p:anim calcmode="lin" valueType="num">
                                      <p:cBhvr>
                                        <p:cTn id="43" dur="500" fill="hold"/>
                                        <p:tgtEl>
                                          <p:spTgt spid="99331">
                                            <p:txEl>
                                              <p:pRg st="10" end="10"/>
                                            </p:txEl>
                                          </p:spTgt>
                                        </p:tgtEl>
                                        <p:attrNameLst>
                                          <p:attrName>ppt_h</p:attrName>
                                        </p:attrNameLst>
                                      </p:cBhvr>
                                      <p:tavLst>
                                        <p:tav tm="0">
                                          <p:val>
                                            <p:fltVal val="0"/>
                                          </p:val>
                                        </p:tav>
                                        <p:tav tm="100000">
                                          <p:val>
                                            <p:strVal val="#ppt_h"/>
                                          </p:val>
                                        </p:tav>
                                      </p:tavLst>
                                    </p:anim>
                                    <p:animEffect transition="in" filter="fade">
                                      <p:cBhvr>
                                        <p:cTn id="44" dur="500"/>
                                        <p:tgtEl>
                                          <p:spTgt spid="993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ítulo 1"/>
          <p:cNvSpPr>
            <a:spLocks noGrp="1"/>
          </p:cNvSpPr>
          <p:nvPr>
            <p:ph type="title"/>
          </p:nvPr>
        </p:nvSpPr>
        <p:spPr/>
        <p:txBody>
          <a:bodyPr/>
          <a:lstStyle/>
          <a:p>
            <a:r>
              <a:rPr lang="en-US" smtClean="0"/>
              <a:t>Levando para a planilha</a:t>
            </a:r>
            <a:endParaRPr lang="pt-BR" smtClean="0"/>
          </a:p>
        </p:txBody>
      </p:sp>
      <p:graphicFrame>
        <p:nvGraphicFramePr>
          <p:cNvPr id="30722" name="Object 2"/>
          <p:cNvGraphicFramePr>
            <a:graphicFrameLocks noChangeAspect="1"/>
          </p:cNvGraphicFramePr>
          <p:nvPr/>
        </p:nvGraphicFramePr>
        <p:xfrm>
          <a:off x="452438" y="1336675"/>
          <a:ext cx="9059862" cy="4092575"/>
        </p:xfrm>
        <a:graphic>
          <a:graphicData uri="http://schemas.openxmlformats.org/presentationml/2006/ole">
            <mc:AlternateContent xmlns:mc="http://schemas.openxmlformats.org/markup-compatibility/2006">
              <mc:Choice xmlns:v="urn:schemas-microsoft-com:vml" Requires="v">
                <p:oleObj spid="_x0000_s30991" name="Planilha" r:id="rId3" imgW="6410249" imgH="2895600" progId="Excel.Sheet.12">
                  <p:embed/>
                </p:oleObj>
              </mc:Choice>
              <mc:Fallback>
                <p:oleObj name="Planilha" r:id="rId3" imgW="6410249" imgH="2895600"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1336675"/>
                        <a:ext cx="9059862"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ítulo 1"/>
          <p:cNvSpPr>
            <a:spLocks noGrp="1"/>
          </p:cNvSpPr>
          <p:nvPr>
            <p:ph type="title"/>
          </p:nvPr>
        </p:nvSpPr>
        <p:spPr/>
        <p:txBody>
          <a:bodyPr/>
          <a:lstStyle/>
          <a:p>
            <a:pPr algn="ctr"/>
            <a:r>
              <a:rPr lang="en-US" smtClean="0"/>
              <a:t>Colocando as restrições e objetivo no Solver</a:t>
            </a:r>
            <a:endParaRPr lang="pt-BR" smtClean="0"/>
          </a:p>
        </p:txBody>
      </p:sp>
      <p:pic>
        <p:nvPicPr>
          <p:cNvPr id="1187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1285875"/>
            <a:ext cx="47339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063" y="1285875"/>
            <a:ext cx="38004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ítulo 1"/>
          <p:cNvSpPr>
            <a:spLocks noGrp="1"/>
          </p:cNvSpPr>
          <p:nvPr>
            <p:ph type="title"/>
          </p:nvPr>
        </p:nvSpPr>
        <p:spPr/>
        <p:txBody>
          <a:bodyPr/>
          <a:lstStyle/>
          <a:p>
            <a:r>
              <a:rPr lang="en-US" smtClean="0"/>
              <a:t>Obtemos como resultado :</a:t>
            </a:r>
            <a:endParaRPr lang="pt-BR" smtClean="0"/>
          </a:p>
        </p:txBody>
      </p:sp>
      <p:graphicFrame>
        <p:nvGraphicFramePr>
          <p:cNvPr id="31746" name="Object 2"/>
          <p:cNvGraphicFramePr>
            <a:graphicFrameLocks noChangeAspect="1"/>
          </p:cNvGraphicFramePr>
          <p:nvPr/>
        </p:nvGraphicFramePr>
        <p:xfrm>
          <a:off x="666750" y="1071563"/>
          <a:ext cx="8223250" cy="3714750"/>
        </p:xfrm>
        <a:graphic>
          <a:graphicData uri="http://schemas.openxmlformats.org/presentationml/2006/ole">
            <mc:AlternateContent xmlns:mc="http://schemas.openxmlformats.org/markup-compatibility/2006">
              <mc:Choice xmlns:v="urn:schemas-microsoft-com:vml" Requires="v">
                <p:oleObj spid="_x0000_s32015" name="Planilha" r:id="rId3" imgW="6410249" imgH="2895600" progId="Excel.Sheet.12">
                  <p:embed/>
                </p:oleObj>
              </mc:Choice>
              <mc:Fallback>
                <p:oleObj name="Planilha" r:id="rId3" imgW="6410249" imgH="2895600"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1071563"/>
                        <a:ext cx="822325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ítulo 3"/>
          <p:cNvSpPr>
            <a:spLocks noGrp="1"/>
          </p:cNvSpPr>
          <p:nvPr>
            <p:ph type="ctrTitle" sz="quarter"/>
          </p:nvPr>
        </p:nvSpPr>
        <p:spPr/>
        <p:txBody>
          <a:bodyPr/>
          <a:lstStyle/>
          <a:p>
            <a:r>
              <a:rPr lang="en-US" smtClean="0"/>
              <a:t>Métodos Numéricos</a:t>
            </a:r>
            <a:endParaRPr lang="pt-BR" smtClean="0"/>
          </a:p>
        </p:txBody>
      </p:sp>
      <p:sp>
        <p:nvSpPr>
          <p:cNvPr id="95235" name="Subtítulo 4"/>
          <p:cNvSpPr>
            <a:spLocks noGrp="1"/>
          </p:cNvSpPr>
          <p:nvPr>
            <p:ph type="subTitle" sz="quarter" idx="1"/>
          </p:nvPr>
        </p:nvSpPr>
        <p:spPr/>
        <p:txBody>
          <a:bodyPr/>
          <a:lstStyle/>
          <a:p>
            <a:r>
              <a:rPr lang="en-US" smtClean="0"/>
              <a:t>9a Aula</a:t>
            </a:r>
            <a:endParaRPr lang="pt-BR" smtClean="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ítulo 5"/>
          <p:cNvSpPr>
            <a:spLocks noGrp="1"/>
          </p:cNvSpPr>
          <p:nvPr>
            <p:ph type="ctrTitle" sz="quarter"/>
          </p:nvPr>
        </p:nvSpPr>
        <p:spPr/>
        <p:txBody>
          <a:bodyPr/>
          <a:lstStyle/>
          <a:p>
            <a:pPr eaLnBrk="1" hangingPunct="1"/>
            <a:r>
              <a:rPr lang="en-US" smtClean="0"/>
              <a:t>Otimização</a:t>
            </a:r>
            <a:endParaRPr lang="pt-BR" smtClean="0"/>
          </a:p>
        </p:txBody>
      </p:sp>
      <p:sp>
        <p:nvSpPr>
          <p:cNvPr id="96259" name="Subtítulo 6"/>
          <p:cNvSpPr>
            <a:spLocks noGrp="1"/>
          </p:cNvSpPr>
          <p:nvPr>
            <p:ph type="subTitle" sz="quarter" idx="1"/>
          </p:nvPr>
        </p:nvSpPr>
        <p:spPr/>
        <p:txBody>
          <a:bodyPr/>
          <a:lstStyle/>
          <a:p>
            <a:pPr eaLnBrk="1" hangingPunct="1"/>
            <a:r>
              <a:rPr lang="en-US" smtClean="0"/>
              <a:t>Problemas de Transporte de Produtos</a:t>
            </a:r>
            <a:endParaRPr lang="pt-BR" i="1" smtClean="0"/>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pt-BR" smtClean="0"/>
              <a:t>Um problema de fluxo de produtos</a:t>
            </a:r>
          </a:p>
        </p:txBody>
      </p:sp>
      <p:sp>
        <p:nvSpPr>
          <p:cNvPr id="1818627" name="Rectangle 3"/>
          <p:cNvSpPr>
            <a:spLocks noGrp="1" noChangeArrowheads="1"/>
          </p:cNvSpPr>
          <p:nvPr>
            <p:ph idx="1"/>
          </p:nvPr>
        </p:nvSpPr>
        <p:spPr/>
        <p:txBody>
          <a:bodyPr/>
          <a:lstStyle/>
          <a:p>
            <a:pPr eaLnBrk="1" hangingPunct="1">
              <a:lnSpc>
                <a:spcPct val="80000"/>
              </a:lnSpc>
            </a:pPr>
            <a:r>
              <a:rPr lang="pt-BR" sz="1800" smtClean="0"/>
              <a:t>A empresa Bavarian Motor Company fabrica carros de luxo em Hamburgo, na Alemanha e exporta tais carros para os Estados Unidos.</a:t>
            </a:r>
          </a:p>
          <a:p>
            <a:pPr eaLnBrk="1" hangingPunct="1">
              <a:lnSpc>
                <a:spcPct val="80000"/>
              </a:lnSpc>
            </a:pPr>
            <a:r>
              <a:rPr lang="pt-BR" sz="1800" smtClean="0"/>
              <a:t>Os carros são exportados de Hamburgo para os portos de Newark/NJ e Jacksonville/FL.</a:t>
            </a:r>
          </a:p>
          <a:p>
            <a:pPr eaLnBrk="1" hangingPunct="1">
              <a:lnSpc>
                <a:spcPct val="80000"/>
              </a:lnSpc>
            </a:pPr>
            <a:r>
              <a:rPr lang="pt-BR" sz="1800" smtClean="0"/>
              <a:t>A partir destes portos os carros são transportados por trêm ou cegonhas, para distribuidores localizados nas cidades de Boston/MA, Columbus/OH, Atlanta/GA , Richmond/VN e Mobile/AL</a:t>
            </a:r>
          </a:p>
          <a:p>
            <a:pPr eaLnBrk="1" hangingPunct="1">
              <a:lnSpc>
                <a:spcPct val="80000"/>
              </a:lnSpc>
            </a:pPr>
            <a:r>
              <a:rPr lang="pt-BR" sz="1800" smtClean="0"/>
              <a:t>A figura a seguir apresenta as possíveis rotas disponíveis para a empresa, bem como os custos de transporte de cada carro, ao longo do caminho indicado.</a:t>
            </a:r>
          </a:p>
          <a:p>
            <a:pPr eaLnBrk="1" hangingPunct="1">
              <a:lnSpc>
                <a:spcPct val="80000"/>
              </a:lnSpc>
            </a:pPr>
            <a:r>
              <a:rPr lang="pt-BR" sz="1800" smtClean="0"/>
              <a:t>No momento 200 carros estão disponíveis nos portos de Newark e 300 carros estão disponíveis em Jacksonville</a:t>
            </a:r>
          </a:p>
          <a:p>
            <a:pPr eaLnBrk="1" hangingPunct="1">
              <a:lnSpc>
                <a:spcPct val="80000"/>
              </a:lnSpc>
            </a:pPr>
            <a:r>
              <a:rPr lang="pt-BR" sz="1800" smtClean="0"/>
              <a:t>Os carros necessários nos distribuidores são 100, 60, 170, 80 e 70 respectivamente.</a:t>
            </a:r>
          </a:p>
          <a:p>
            <a:pPr eaLnBrk="1" hangingPunct="1">
              <a:lnSpc>
                <a:spcPct val="80000"/>
              </a:lnSpc>
            </a:pPr>
            <a:r>
              <a:rPr lang="pt-BR" sz="1800" smtClean="0"/>
              <a:t>A BMC precisa determinar quantos carros transportar por qual rota, para que o custo total de transporte seja mínimo.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8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8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18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186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1862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1862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186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8627"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pt-BR" smtClean="0"/>
              <a:t>Vamos montar o diagrama com as cidades e os carros </a:t>
            </a:r>
          </a:p>
        </p:txBody>
      </p:sp>
      <p:sp>
        <p:nvSpPr>
          <p:cNvPr id="1819651"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19652"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819653" name="Line 5"/>
          <p:cNvSpPr>
            <a:spLocks noChangeShapeType="1"/>
          </p:cNvSpPr>
          <p:nvPr/>
        </p:nvSpPr>
        <p:spPr bwMode="auto">
          <a:xfrm flipH="1" flipV="1">
            <a:off x="2300288" y="3284538"/>
            <a:ext cx="140335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19654" name="Text Box 6"/>
          <p:cNvSpPr txBox="1">
            <a:spLocks noChangeArrowheads="1"/>
          </p:cNvSpPr>
          <p:nvPr/>
        </p:nvSpPr>
        <p:spPr bwMode="auto">
          <a:xfrm>
            <a:off x="3760788" y="3227388"/>
            <a:ext cx="34813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Isto significa que :</a:t>
            </a:r>
          </a:p>
          <a:p>
            <a:pPr eaLnBrk="1" hangingPunct="1"/>
            <a:r>
              <a:rPr lang="pt-BR" sz="1800">
                <a:solidFill>
                  <a:srgbClr val="000000"/>
                </a:solidFill>
                <a:latin typeface="Arial" pitchFamily="34" charset="0"/>
              </a:rPr>
              <a:t>   Columbus é o </a:t>
            </a:r>
            <a:r>
              <a:rPr lang="pt-BR" sz="1800" i="1">
                <a:solidFill>
                  <a:srgbClr val="000000"/>
                </a:solidFill>
                <a:latin typeface="Arial" pitchFamily="34" charset="0"/>
              </a:rPr>
              <a:t>nó</a:t>
            </a:r>
            <a:r>
              <a:rPr lang="pt-BR" sz="1800">
                <a:solidFill>
                  <a:srgbClr val="000000"/>
                </a:solidFill>
                <a:latin typeface="Arial" pitchFamily="34" charset="0"/>
              </a:rPr>
              <a:t> de número 3</a:t>
            </a:r>
          </a:p>
        </p:txBody>
      </p:sp>
      <p:sp>
        <p:nvSpPr>
          <p:cNvPr id="1819655" name="Text Box 7"/>
          <p:cNvSpPr txBox="1">
            <a:spLocks noChangeArrowheads="1"/>
          </p:cNvSpPr>
          <p:nvPr/>
        </p:nvSpPr>
        <p:spPr bwMode="auto">
          <a:xfrm>
            <a:off x="3751263" y="3789363"/>
            <a:ext cx="4492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   Possui uma demanda de 60 automóveis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9651"/>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81965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19653"/>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819654"/>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819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9651" grpId="0" animBg="1"/>
      <p:bldP spid="1819652" grpId="0"/>
      <p:bldP spid="1819653" grpId="0" animBg="1"/>
      <p:bldP spid="1819654" grpId="0"/>
      <p:bldP spid="18196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ítulo 1"/>
          <p:cNvSpPr>
            <a:spLocks noGrp="1"/>
          </p:cNvSpPr>
          <p:nvPr>
            <p:ph type="title"/>
          </p:nvPr>
        </p:nvSpPr>
        <p:spPr/>
        <p:txBody>
          <a:bodyPr/>
          <a:lstStyle/>
          <a:p>
            <a:r>
              <a:rPr lang="en-US" smtClean="0"/>
              <a:t>Erros de Arredondamento – h=0,01</a:t>
            </a:r>
            <a:endParaRPr lang="pt-BR" smtClean="0"/>
          </a:p>
        </p:txBody>
      </p:sp>
      <p:graphicFrame>
        <p:nvGraphicFramePr>
          <p:cNvPr id="3074" name="Object 2"/>
          <p:cNvGraphicFramePr>
            <a:graphicFrameLocks noChangeAspect="1"/>
          </p:cNvGraphicFramePr>
          <p:nvPr/>
        </p:nvGraphicFramePr>
        <p:xfrm>
          <a:off x="552450" y="1785938"/>
          <a:ext cx="8686800" cy="2676525"/>
        </p:xfrm>
        <a:graphic>
          <a:graphicData uri="http://schemas.openxmlformats.org/presentationml/2006/ole">
            <mc:AlternateContent xmlns:mc="http://schemas.openxmlformats.org/markup-compatibility/2006">
              <mc:Choice xmlns:v="urn:schemas-microsoft-com:vml" Requires="v">
                <p:oleObj spid="_x0000_s3343" name="Worksheet" r:id="rId3" imgW="8686800" imgH="2676457" progId="Excel.Sheet.8">
                  <p:embed/>
                </p:oleObj>
              </mc:Choice>
              <mc:Fallback>
                <p:oleObj name="Worksheet" r:id="rId3" imgW="8686800" imgH="2676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1785938"/>
                        <a:ext cx="86868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pt-BR" smtClean="0"/>
              <a:t>Vamos colocar os outros </a:t>
            </a:r>
            <a:r>
              <a:rPr lang="pt-BR" i="1" smtClean="0"/>
              <a:t>nós </a:t>
            </a:r>
            <a:r>
              <a:rPr lang="pt-BR" smtClean="0"/>
              <a:t> </a:t>
            </a:r>
          </a:p>
        </p:txBody>
      </p:sp>
      <p:sp>
        <p:nvSpPr>
          <p:cNvPr id="99331"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99332"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820677"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78"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820679"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0"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820681"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2"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820683"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4"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820685"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820686"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820687"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8"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0677"/>
                                        </p:tgtEl>
                                        <p:attrNameLst>
                                          <p:attrName>style.visibility</p:attrName>
                                        </p:attrNameLst>
                                      </p:cBhvr>
                                      <p:to>
                                        <p:strVal val="visible"/>
                                      </p:to>
                                    </p:set>
                                    <p:animEffect transition="in" filter="box(in)">
                                      <p:cBhvr>
                                        <p:cTn id="7" dur="500"/>
                                        <p:tgtEl>
                                          <p:spTgt spid="1820677"/>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0678"/>
                                        </p:tgtEl>
                                        <p:attrNameLst>
                                          <p:attrName>style.visibility</p:attrName>
                                        </p:attrNameLst>
                                      </p:cBhvr>
                                      <p:to>
                                        <p:strVal val="visible"/>
                                      </p:to>
                                    </p:set>
                                    <p:animEffect transition="in" filter="box(in)">
                                      <p:cBhvr>
                                        <p:cTn id="11" dur="500"/>
                                        <p:tgtEl>
                                          <p:spTgt spid="1820678"/>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820679"/>
                                        </p:tgtEl>
                                        <p:attrNameLst>
                                          <p:attrName>style.visibility</p:attrName>
                                        </p:attrNameLst>
                                      </p:cBhvr>
                                      <p:to>
                                        <p:strVal val="visible"/>
                                      </p:to>
                                    </p:set>
                                    <p:animEffect transition="in" filter="box(in)">
                                      <p:cBhvr>
                                        <p:cTn id="15" dur="500"/>
                                        <p:tgtEl>
                                          <p:spTgt spid="1820679"/>
                                        </p:tgtEl>
                                      </p:cBhvr>
                                    </p:animEffect>
                                  </p:childTnLst>
                                </p:cTn>
                              </p:par>
                            </p:childTnLst>
                          </p:cTn>
                        </p:par>
                        <p:par>
                          <p:cTn id="16" fill="hold" nodeType="afterGroup">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1820680"/>
                                        </p:tgtEl>
                                        <p:attrNameLst>
                                          <p:attrName>style.visibility</p:attrName>
                                        </p:attrNameLst>
                                      </p:cBhvr>
                                      <p:to>
                                        <p:strVal val="visible"/>
                                      </p:to>
                                    </p:set>
                                    <p:animEffect transition="in" filter="box(in)">
                                      <p:cBhvr>
                                        <p:cTn id="19" dur="500"/>
                                        <p:tgtEl>
                                          <p:spTgt spid="1820680"/>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820681"/>
                                        </p:tgtEl>
                                        <p:attrNameLst>
                                          <p:attrName>style.visibility</p:attrName>
                                        </p:attrNameLst>
                                      </p:cBhvr>
                                      <p:to>
                                        <p:strVal val="visible"/>
                                      </p:to>
                                    </p:set>
                                    <p:animEffect transition="in" filter="box(in)">
                                      <p:cBhvr>
                                        <p:cTn id="23" dur="500"/>
                                        <p:tgtEl>
                                          <p:spTgt spid="1820681"/>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20682"/>
                                        </p:tgtEl>
                                        <p:attrNameLst>
                                          <p:attrName>style.visibility</p:attrName>
                                        </p:attrNameLst>
                                      </p:cBhvr>
                                      <p:to>
                                        <p:strVal val="visible"/>
                                      </p:to>
                                    </p:set>
                                    <p:animEffect transition="in" filter="box(in)">
                                      <p:cBhvr>
                                        <p:cTn id="27" dur="500"/>
                                        <p:tgtEl>
                                          <p:spTgt spid="1820682"/>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820683"/>
                                        </p:tgtEl>
                                        <p:attrNameLst>
                                          <p:attrName>style.visibility</p:attrName>
                                        </p:attrNameLst>
                                      </p:cBhvr>
                                      <p:to>
                                        <p:strVal val="visible"/>
                                      </p:to>
                                    </p:set>
                                    <p:animEffect transition="in" filter="box(in)">
                                      <p:cBhvr>
                                        <p:cTn id="31" dur="500"/>
                                        <p:tgtEl>
                                          <p:spTgt spid="1820683"/>
                                        </p:tgtEl>
                                      </p:cBhvr>
                                    </p:animEffect>
                                  </p:childTnLst>
                                </p:cTn>
                              </p:par>
                            </p:childTnLst>
                          </p:cTn>
                        </p:par>
                        <p:par>
                          <p:cTn id="32" fill="hold" nodeType="afterGroup">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1820684"/>
                                        </p:tgtEl>
                                        <p:attrNameLst>
                                          <p:attrName>style.visibility</p:attrName>
                                        </p:attrNameLst>
                                      </p:cBhvr>
                                      <p:to>
                                        <p:strVal val="visible"/>
                                      </p:to>
                                    </p:set>
                                    <p:animEffect transition="in" filter="box(in)">
                                      <p:cBhvr>
                                        <p:cTn id="35" dur="500"/>
                                        <p:tgtEl>
                                          <p:spTgt spid="1820684"/>
                                        </p:tgtEl>
                                      </p:cBhvr>
                                    </p:animEffect>
                                  </p:childTnLst>
                                </p:cTn>
                              </p:par>
                            </p:childTnLst>
                          </p:cTn>
                        </p:par>
                        <p:par>
                          <p:cTn id="36" fill="hold" nodeType="afterGroup">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1820685"/>
                                        </p:tgtEl>
                                        <p:attrNameLst>
                                          <p:attrName>style.visibility</p:attrName>
                                        </p:attrNameLst>
                                      </p:cBhvr>
                                      <p:to>
                                        <p:strVal val="visible"/>
                                      </p:to>
                                    </p:set>
                                    <p:animEffect transition="in" filter="box(in)">
                                      <p:cBhvr>
                                        <p:cTn id="39" dur="500"/>
                                        <p:tgtEl>
                                          <p:spTgt spid="1820685"/>
                                        </p:tgtEl>
                                      </p:cBhvr>
                                    </p:animEffect>
                                  </p:childTnLst>
                                </p:cTn>
                              </p:par>
                            </p:childTnLst>
                          </p:cTn>
                        </p:par>
                        <p:par>
                          <p:cTn id="40" fill="hold" nodeType="afterGroup">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1820686"/>
                                        </p:tgtEl>
                                        <p:attrNameLst>
                                          <p:attrName>style.visibility</p:attrName>
                                        </p:attrNameLst>
                                      </p:cBhvr>
                                      <p:to>
                                        <p:strVal val="visible"/>
                                      </p:to>
                                    </p:set>
                                    <p:animEffect transition="in" filter="box(in)">
                                      <p:cBhvr>
                                        <p:cTn id="43" dur="500"/>
                                        <p:tgtEl>
                                          <p:spTgt spid="1820686"/>
                                        </p:tgtEl>
                                      </p:cBhvr>
                                    </p:animEffect>
                                  </p:childTnLst>
                                </p:cTn>
                              </p:par>
                            </p:childTnLst>
                          </p:cTn>
                        </p:par>
                        <p:par>
                          <p:cTn id="44" fill="hold" nodeType="afterGroup">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1820687"/>
                                        </p:tgtEl>
                                        <p:attrNameLst>
                                          <p:attrName>style.visibility</p:attrName>
                                        </p:attrNameLst>
                                      </p:cBhvr>
                                      <p:to>
                                        <p:strVal val="visible"/>
                                      </p:to>
                                    </p:set>
                                    <p:animEffect transition="in" filter="box(in)">
                                      <p:cBhvr>
                                        <p:cTn id="47" dur="500"/>
                                        <p:tgtEl>
                                          <p:spTgt spid="1820687"/>
                                        </p:tgtEl>
                                      </p:cBhvr>
                                    </p:animEffect>
                                  </p:childTnLst>
                                </p:cTn>
                              </p:par>
                            </p:childTnLst>
                          </p:cTn>
                        </p:par>
                        <p:par>
                          <p:cTn id="48" fill="hold" nodeType="afterGroup">
                            <p:stCondLst>
                              <p:cond delay="5500"/>
                            </p:stCondLst>
                            <p:childTnLst>
                              <p:par>
                                <p:cTn id="49" presetID="4" presetClass="entr" presetSubtype="16" fill="hold" grpId="0" nodeType="afterEffect">
                                  <p:stCondLst>
                                    <p:cond delay="0"/>
                                  </p:stCondLst>
                                  <p:childTnLst>
                                    <p:set>
                                      <p:cBhvr>
                                        <p:cTn id="50" dur="1" fill="hold">
                                          <p:stCondLst>
                                            <p:cond delay="0"/>
                                          </p:stCondLst>
                                        </p:cTn>
                                        <p:tgtEl>
                                          <p:spTgt spid="1820688"/>
                                        </p:tgtEl>
                                        <p:attrNameLst>
                                          <p:attrName>style.visibility</p:attrName>
                                        </p:attrNameLst>
                                      </p:cBhvr>
                                      <p:to>
                                        <p:strVal val="visible"/>
                                      </p:to>
                                    </p:set>
                                    <p:animEffect transition="in" filter="box(in)">
                                      <p:cBhvr>
                                        <p:cTn id="51" dur="500"/>
                                        <p:tgtEl>
                                          <p:spTgt spid="1820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0677" grpId="0" animBg="1"/>
      <p:bldP spid="1820678" grpId="0"/>
      <p:bldP spid="1820679" grpId="0" animBg="1"/>
      <p:bldP spid="1820680" grpId="0"/>
      <p:bldP spid="1820681" grpId="0" animBg="1"/>
      <p:bldP spid="1820682" grpId="0"/>
      <p:bldP spid="1820683" grpId="0" animBg="1"/>
      <p:bldP spid="1820684" grpId="0"/>
      <p:bldP spid="1820685" grpId="0" animBg="1"/>
      <p:bldP spid="1820686" grpId="0"/>
      <p:bldP spid="1820687" grpId="0" animBg="1"/>
      <p:bldP spid="1820688"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pt-BR" smtClean="0"/>
              <a:t>Agora vamos ligar as cidades</a:t>
            </a:r>
            <a:r>
              <a:rPr lang="pt-BR" i="1" smtClean="0"/>
              <a:t> </a:t>
            </a:r>
            <a:r>
              <a:rPr lang="pt-BR" smtClean="0"/>
              <a:t> </a:t>
            </a:r>
          </a:p>
        </p:txBody>
      </p:sp>
      <p:sp>
        <p:nvSpPr>
          <p:cNvPr id="100355"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56"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0357"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58"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0359"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0"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0361"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2"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0363"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4"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0365"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0366"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0367"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8"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821713"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4"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5"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6"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7"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8"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9"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0"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1"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2"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3"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1713"/>
                                        </p:tgtEl>
                                        <p:attrNameLst>
                                          <p:attrName>style.visibility</p:attrName>
                                        </p:attrNameLst>
                                      </p:cBhvr>
                                      <p:to>
                                        <p:strVal val="visible"/>
                                      </p:to>
                                    </p:set>
                                    <p:animEffect transition="in" filter="box(in)">
                                      <p:cBhvr>
                                        <p:cTn id="7" dur="500"/>
                                        <p:tgtEl>
                                          <p:spTgt spid="1821713"/>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1714"/>
                                        </p:tgtEl>
                                        <p:attrNameLst>
                                          <p:attrName>style.visibility</p:attrName>
                                        </p:attrNameLst>
                                      </p:cBhvr>
                                      <p:to>
                                        <p:strVal val="visible"/>
                                      </p:to>
                                    </p:set>
                                    <p:animEffect transition="in" filter="box(in)">
                                      <p:cBhvr>
                                        <p:cTn id="11" dur="500"/>
                                        <p:tgtEl>
                                          <p:spTgt spid="182171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821715"/>
                                        </p:tgtEl>
                                        <p:attrNameLst>
                                          <p:attrName>style.visibility</p:attrName>
                                        </p:attrNameLst>
                                      </p:cBhvr>
                                      <p:to>
                                        <p:strVal val="visible"/>
                                      </p:to>
                                    </p:set>
                                    <p:animEffect transition="in" filter="blinds(horizontal)">
                                      <p:cBhvr>
                                        <p:cTn id="15" dur="500"/>
                                        <p:tgtEl>
                                          <p:spTgt spid="1821715"/>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1821716"/>
                                        </p:tgtEl>
                                        <p:attrNameLst>
                                          <p:attrName>style.visibility</p:attrName>
                                        </p:attrNameLst>
                                      </p:cBhvr>
                                      <p:to>
                                        <p:strVal val="visible"/>
                                      </p:to>
                                    </p:set>
                                    <p:animEffect transition="in" filter="checkerboard(across)">
                                      <p:cBhvr>
                                        <p:cTn id="19" dur="500"/>
                                        <p:tgtEl>
                                          <p:spTgt spid="1821716"/>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821717"/>
                                        </p:tgtEl>
                                        <p:attrNameLst>
                                          <p:attrName>style.visibility</p:attrName>
                                        </p:attrNameLst>
                                      </p:cBhvr>
                                      <p:to>
                                        <p:strVal val="visible"/>
                                      </p:to>
                                    </p:set>
                                    <p:animEffect transition="in" filter="box(in)">
                                      <p:cBhvr>
                                        <p:cTn id="23" dur="500"/>
                                        <p:tgtEl>
                                          <p:spTgt spid="1821717"/>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21718"/>
                                        </p:tgtEl>
                                        <p:attrNameLst>
                                          <p:attrName>style.visibility</p:attrName>
                                        </p:attrNameLst>
                                      </p:cBhvr>
                                      <p:to>
                                        <p:strVal val="visible"/>
                                      </p:to>
                                    </p:set>
                                    <p:animEffect transition="in" filter="box(in)">
                                      <p:cBhvr>
                                        <p:cTn id="27" dur="500"/>
                                        <p:tgtEl>
                                          <p:spTgt spid="1821718"/>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821719"/>
                                        </p:tgtEl>
                                        <p:attrNameLst>
                                          <p:attrName>style.visibility</p:attrName>
                                        </p:attrNameLst>
                                      </p:cBhvr>
                                      <p:to>
                                        <p:strVal val="visible"/>
                                      </p:to>
                                    </p:set>
                                    <p:animEffect transition="in" filter="box(in)">
                                      <p:cBhvr>
                                        <p:cTn id="31" dur="500"/>
                                        <p:tgtEl>
                                          <p:spTgt spid="1821719"/>
                                        </p:tgtEl>
                                      </p:cBhvr>
                                    </p:animEffect>
                                  </p:childTnLst>
                                </p:cTn>
                              </p:par>
                            </p:childTnLst>
                          </p:cTn>
                        </p:par>
                        <p:par>
                          <p:cTn id="32" fill="hold" nodeType="afterGroup">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1821720"/>
                                        </p:tgtEl>
                                        <p:attrNameLst>
                                          <p:attrName>style.visibility</p:attrName>
                                        </p:attrNameLst>
                                      </p:cBhvr>
                                      <p:to>
                                        <p:strVal val="visible"/>
                                      </p:to>
                                    </p:set>
                                    <p:animEffect transition="in" filter="box(in)">
                                      <p:cBhvr>
                                        <p:cTn id="35" dur="500"/>
                                        <p:tgtEl>
                                          <p:spTgt spid="1821720"/>
                                        </p:tgtEl>
                                      </p:cBhvr>
                                    </p:animEffect>
                                  </p:childTnLst>
                                </p:cTn>
                              </p:par>
                            </p:childTnLst>
                          </p:cTn>
                        </p:par>
                        <p:par>
                          <p:cTn id="36" fill="hold" nodeType="afterGroup">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1821721"/>
                                        </p:tgtEl>
                                        <p:attrNameLst>
                                          <p:attrName>style.visibility</p:attrName>
                                        </p:attrNameLst>
                                      </p:cBhvr>
                                      <p:to>
                                        <p:strVal val="visible"/>
                                      </p:to>
                                    </p:set>
                                    <p:animEffect transition="in" filter="box(in)">
                                      <p:cBhvr>
                                        <p:cTn id="39" dur="500"/>
                                        <p:tgtEl>
                                          <p:spTgt spid="1821721"/>
                                        </p:tgtEl>
                                      </p:cBhvr>
                                    </p:animEffect>
                                  </p:childTnLst>
                                </p:cTn>
                              </p:par>
                            </p:childTnLst>
                          </p:cTn>
                        </p:par>
                        <p:par>
                          <p:cTn id="40" fill="hold" nodeType="afterGroup">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1821722"/>
                                        </p:tgtEl>
                                        <p:attrNameLst>
                                          <p:attrName>style.visibility</p:attrName>
                                        </p:attrNameLst>
                                      </p:cBhvr>
                                      <p:to>
                                        <p:strVal val="visible"/>
                                      </p:to>
                                    </p:set>
                                    <p:animEffect transition="in" filter="box(in)">
                                      <p:cBhvr>
                                        <p:cTn id="43" dur="500"/>
                                        <p:tgtEl>
                                          <p:spTgt spid="1821722"/>
                                        </p:tgtEl>
                                      </p:cBhvr>
                                    </p:animEffect>
                                  </p:childTnLst>
                                </p:cTn>
                              </p:par>
                            </p:childTnLst>
                          </p:cTn>
                        </p:par>
                        <p:par>
                          <p:cTn id="44" fill="hold" nodeType="afterGroup">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1821723"/>
                                        </p:tgtEl>
                                        <p:attrNameLst>
                                          <p:attrName>style.visibility</p:attrName>
                                        </p:attrNameLst>
                                      </p:cBhvr>
                                      <p:to>
                                        <p:strVal val="visible"/>
                                      </p:to>
                                    </p:set>
                                    <p:animEffect transition="in" filter="box(in)">
                                      <p:cBhvr>
                                        <p:cTn id="47" dur="500"/>
                                        <p:tgtEl>
                                          <p:spTgt spid="1821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1713" grpId="0" animBg="1"/>
      <p:bldP spid="1821714" grpId="0" animBg="1"/>
      <p:bldP spid="1821715" grpId="0" animBg="1"/>
      <p:bldP spid="1821716" grpId="0" animBg="1"/>
      <p:bldP spid="1821717" grpId="0" animBg="1"/>
      <p:bldP spid="1821718" grpId="0" animBg="1"/>
      <p:bldP spid="1821719" grpId="0" animBg="1"/>
      <p:bldP spid="1821720" grpId="0" animBg="1"/>
      <p:bldP spid="1821721" grpId="0" animBg="1"/>
      <p:bldP spid="1821722" grpId="0" animBg="1"/>
      <p:bldP spid="1821723"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pt-BR" smtClean="0"/>
              <a:t>E adicionar os custos de cada rota</a:t>
            </a:r>
            <a:r>
              <a:rPr lang="pt-BR" i="1" smtClean="0"/>
              <a:t> </a:t>
            </a:r>
            <a:r>
              <a:rPr lang="pt-BR" smtClean="0"/>
              <a:t> </a:t>
            </a:r>
          </a:p>
        </p:txBody>
      </p:sp>
      <p:sp>
        <p:nvSpPr>
          <p:cNvPr id="101379"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0"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1381"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2"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1383"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4"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1385"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6"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1387"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8"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1389"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1390"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1391"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92"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1393"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4"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5"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6"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7"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8"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9"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0"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1"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2"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3"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2748"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822749"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822750"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822751"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822752"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822753"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822754"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822755"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822756"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822757"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822758"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2748"/>
                                        </p:tgtEl>
                                        <p:attrNameLst>
                                          <p:attrName>style.visibility</p:attrName>
                                        </p:attrNameLst>
                                      </p:cBhvr>
                                      <p:to>
                                        <p:strVal val="visible"/>
                                      </p:to>
                                    </p:set>
                                    <p:animEffect transition="in" filter="box(in)">
                                      <p:cBhvr>
                                        <p:cTn id="7" dur="500"/>
                                        <p:tgtEl>
                                          <p:spTgt spid="1822748"/>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2749"/>
                                        </p:tgtEl>
                                        <p:attrNameLst>
                                          <p:attrName>style.visibility</p:attrName>
                                        </p:attrNameLst>
                                      </p:cBhvr>
                                      <p:to>
                                        <p:strVal val="visible"/>
                                      </p:to>
                                    </p:set>
                                    <p:animEffect transition="in" filter="box(in)">
                                      <p:cBhvr>
                                        <p:cTn id="11" dur="500"/>
                                        <p:tgtEl>
                                          <p:spTgt spid="1822749"/>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822750"/>
                                        </p:tgtEl>
                                        <p:attrNameLst>
                                          <p:attrName>style.visibility</p:attrName>
                                        </p:attrNameLst>
                                      </p:cBhvr>
                                      <p:to>
                                        <p:strVal val="visible"/>
                                      </p:to>
                                    </p:set>
                                    <p:animEffect transition="in" filter="box(in)">
                                      <p:cBhvr>
                                        <p:cTn id="15" dur="500"/>
                                        <p:tgtEl>
                                          <p:spTgt spid="1822750"/>
                                        </p:tgtEl>
                                      </p:cBhvr>
                                    </p:animEffect>
                                  </p:childTnLst>
                                </p:cTn>
                              </p:par>
                            </p:childTnLst>
                          </p:cTn>
                        </p:par>
                        <p:par>
                          <p:cTn id="16" fill="hold" nodeType="afterGroup">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1822751"/>
                                        </p:tgtEl>
                                        <p:attrNameLst>
                                          <p:attrName>style.visibility</p:attrName>
                                        </p:attrNameLst>
                                      </p:cBhvr>
                                      <p:to>
                                        <p:strVal val="visible"/>
                                      </p:to>
                                    </p:set>
                                    <p:animEffect transition="in" filter="box(in)">
                                      <p:cBhvr>
                                        <p:cTn id="19" dur="500"/>
                                        <p:tgtEl>
                                          <p:spTgt spid="1822751"/>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822752"/>
                                        </p:tgtEl>
                                        <p:attrNameLst>
                                          <p:attrName>style.visibility</p:attrName>
                                        </p:attrNameLst>
                                      </p:cBhvr>
                                      <p:to>
                                        <p:strVal val="visible"/>
                                      </p:to>
                                    </p:set>
                                    <p:animEffect transition="in" filter="box(in)">
                                      <p:cBhvr>
                                        <p:cTn id="23" dur="500"/>
                                        <p:tgtEl>
                                          <p:spTgt spid="1822752"/>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22753"/>
                                        </p:tgtEl>
                                        <p:attrNameLst>
                                          <p:attrName>style.visibility</p:attrName>
                                        </p:attrNameLst>
                                      </p:cBhvr>
                                      <p:to>
                                        <p:strVal val="visible"/>
                                      </p:to>
                                    </p:set>
                                    <p:animEffect transition="in" filter="box(in)">
                                      <p:cBhvr>
                                        <p:cTn id="27" dur="500"/>
                                        <p:tgtEl>
                                          <p:spTgt spid="1822753"/>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822754"/>
                                        </p:tgtEl>
                                        <p:attrNameLst>
                                          <p:attrName>style.visibility</p:attrName>
                                        </p:attrNameLst>
                                      </p:cBhvr>
                                      <p:to>
                                        <p:strVal val="visible"/>
                                      </p:to>
                                    </p:set>
                                    <p:animEffect transition="in" filter="box(in)">
                                      <p:cBhvr>
                                        <p:cTn id="31" dur="500"/>
                                        <p:tgtEl>
                                          <p:spTgt spid="1822754"/>
                                        </p:tgtEl>
                                      </p:cBhvr>
                                    </p:animEffect>
                                  </p:childTnLst>
                                </p:cTn>
                              </p:par>
                            </p:childTnLst>
                          </p:cTn>
                        </p:par>
                        <p:par>
                          <p:cTn id="32" fill="hold" nodeType="afterGroup">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1822755"/>
                                        </p:tgtEl>
                                        <p:attrNameLst>
                                          <p:attrName>style.visibility</p:attrName>
                                        </p:attrNameLst>
                                      </p:cBhvr>
                                      <p:to>
                                        <p:strVal val="visible"/>
                                      </p:to>
                                    </p:set>
                                    <p:animEffect transition="in" filter="box(in)">
                                      <p:cBhvr>
                                        <p:cTn id="35" dur="500"/>
                                        <p:tgtEl>
                                          <p:spTgt spid="1822755"/>
                                        </p:tgtEl>
                                      </p:cBhvr>
                                    </p:animEffect>
                                  </p:childTnLst>
                                </p:cTn>
                              </p:par>
                            </p:childTnLst>
                          </p:cTn>
                        </p:par>
                        <p:par>
                          <p:cTn id="36" fill="hold" nodeType="afterGroup">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1822756"/>
                                        </p:tgtEl>
                                        <p:attrNameLst>
                                          <p:attrName>style.visibility</p:attrName>
                                        </p:attrNameLst>
                                      </p:cBhvr>
                                      <p:to>
                                        <p:strVal val="visible"/>
                                      </p:to>
                                    </p:set>
                                    <p:animEffect transition="in" filter="box(in)">
                                      <p:cBhvr>
                                        <p:cTn id="39" dur="500"/>
                                        <p:tgtEl>
                                          <p:spTgt spid="1822756"/>
                                        </p:tgtEl>
                                      </p:cBhvr>
                                    </p:animEffect>
                                  </p:childTnLst>
                                </p:cTn>
                              </p:par>
                            </p:childTnLst>
                          </p:cTn>
                        </p:par>
                        <p:par>
                          <p:cTn id="40" fill="hold" nodeType="afterGroup">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1822757"/>
                                        </p:tgtEl>
                                        <p:attrNameLst>
                                          <p:attrName>style.visibility</p:attrName>
                                        </p:attrNameLst>
                                      </p:cBhvr>
                                      <p:to>
                                        <p:strVal val="visible"/>
                                      </p:to>
                                    </p:set>
                                    <p:animEffect transition="in" filter="box(in)">
                                      <p:cBhvr>
                                        <p:cTn id="43" dur="500"/>
                                        <p:tgtEl>
                                          <p:spTgt spid="1822757"/>
                                        </p:tgtEl>
                                      </p:cBhvr>
                                    </p:animEffect>
                                  </p:childTnLst>
                                </p:cTn>
                              </p:par>
                            </p:childTnLst>
                          </p:cTn>
                        </p:par>
                        <p:par>
                          <p:cTn id="44" fill="hold" nodeType="afterGroup">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1822758"/>
                                        </p:tgtEl>
                                        <p:attrNameLst>
                                          <p:attrName>style.visibility</p:attrName>
                                        </p:attrNameLst>
                                      </p:cBhvr>
                                      <p:to>
                                        <p:strVal val="visible"/>
                                      </p:to>
                                    </p:set>
                                    <p:animEffect transition="in" filter="box(in)">
                                      <p:cBhvr>
                                        <p:cTn id="47" dur="500"/>
                                        <p:tgtEl>
                                          <p:spTgt spid="182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8" grpId="0"/>
      <p:bldP spid="1822749" grpId="0"/>
      <p:bldP spid="1822750" grpId="0"/>
      <p:bldP spid="1822751" grpId="0"/>
      <p:bldP spid="1822752" grpId="0"/>
      <p:bldP spid="1822753" grpId="0"/>
      <p:bldP spid="1822754" grpId="0"/>
      <p:bldP spid="1822755" grpId="0"/>
      <p:bldP spid="1822756" grpId="0"/>
      <p:bldP spid="1822757" grpId="0"/>
      <p:bldP spid="1822758"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pt-BR" smtClean="0"/>
              <a:t>Em uma prova estes seriam os </a:t>
            </a:r>
            <a:r>
              <a:rPr lang="pt-BR" i="1" smtClean="0"/>
              <a:t>“dados” </a:t>
            </a:r>
            <a:r>
              <a:rPr lang="pt-BR" smtClean="0"/>
              <a:t>do problema</a:t>
            </a:r>
          </a:p>
        </p:txBody>
      </p:sp>
      <p:sp>
        <p:nvSpPr>
          <p:cNvPr id="102403"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04"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2405"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06"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2407"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08"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2409"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10"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2411"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12"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2413"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2414"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2415"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16"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2417"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18"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19"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0"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1"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2"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3"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4"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5"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6"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7"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8"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2429"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2430"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2431"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2432"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2433"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2434"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2435"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2436"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2437"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2438"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pt-BR" smtClean="0"/>
              <a:t>Como modelar este problema em uma planilha?</a:t>
            </a:r>
            <a:r>
              <a:rPr lang="pt-BR" i="1" smtClean="0"/>
              <a:t> </a:t>
            </a:r>
            <a:r>
              <a:rPr lang="pt-BR" smtClean="0"/>
              <a:t> </a:t>
            </a:r>
          </a:p>
        </p:txBody>
      </p:sp>
      <p:sp>
        <p:nvSpPr>
          <p:cNvPr id="103427"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28"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3429"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0"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3431"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2"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3433"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4"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3435"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6"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3437"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3438"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3439"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40"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3441"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2"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3"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4"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5"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6"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7"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8"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9"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50"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51"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52"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3453"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3454"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3455"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3456"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3457"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3458"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3459"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3460"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3461"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3462"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271588" y="76200"/>
            <a:ext cx="8420100" cy="457200"/>
          </a:xfrm>
        </p:spPr>
        <p:txBody>
          <a:bodyPr/>
          <a:lstStyle/>
          <a:p>
            <a:pPr eaLnBrk="1" hangingPunct="1"/>
            <a:r>
              <a:rPr lang="pt-BR" sz="3200" smtClean="0"/>
              <a:t>1º Passo : Análise Global da Rede</a:t>
            </a:r>
          </a:p>
        </p:txBody>
      </p:sp>
      <p:sp>
        <p:nvSpPr>
          <p:cNvPr id="1824771" name="Rectangle 3"/>
          <p:cNvSpPr>
            <a:spLocks noGrp="1" noChangeArrowheads="1"/>
          </p:cNvSpPr>
          <p:nvPr>
            <p:ph idx="1"/>
          </p:nvPr>
        </p:nvSpPr>
        <p:spPr>
          <a:xfrm>
            <a:off x="330200" y="685800"/>
            <a:ext cx="9371013" cy="5638800"/>
          </a:xfrm>
          <a:solidFill>
            <a:schemeClr val="bg1"/>
          </a:solidFill>
        </p:spPr>
        <p:txBody>
          <a:bodyPr/>
          <a:lstStyle/>
          <a:p>
            <a:pPr eaLnBrk="1" hangingPunct="1">
              <a:lnSpc>
                <a:spcPct val="90000"/>
              </a:lnSpc>
            </a:pPr>
            <a:r>
              <a:rPr lang="en-US" smtClean="0"/>
              <a:t>Oferta de Produtos (Capacidades) :</a:t>
            </a:r>
          </a:p>
          <a:p>
            <a:pPr lvl="1" eaLnBrk="1" hangingPunct="1">
              <a:lnSpc>
                <a:spcPct val="90000"/>
              </a:lnSpc>
            </a:pPr>
            <a:r>
              <a:rPr lang="en-US" smtClean="0"/>
              <a:t>Existe uma “oferta” total de 300+200=500 automóveis nos portos</a:t>
            </a:r>
          </a:p>
          <a:p>
            <a:pPr eaLnBrk="1" hangingPunct="1">
              <a:lnSpc>
                <a:spcPct val="90000"/>
              </a:lnSpc>
            </a:pPr>
            <a:r>
              <a:rPr lang="en-US" smtClean="0"/>
              <a:t>Demanda de Produtos :</a:t>
            </a:r>
          </a:p>
          <a:p>
            <a:pPr lvl="1" eaLnBrk="1" hangingPunct="1">
              <a:lnSpc>
                <a:spcPct val="90000"/>
              </a:lnSpc>
            </a:pPr>
            <a:r>
              <a:rPr lang="en-US" smtClean="0"/>
              <a:t>Existe uma demanda total de 100+60+80+170+70 = 480 automóveis nos distribuidores</a:t>
            </a:r>
          </a:p>
          <a:p>
            <a:pPr eaLnBrk="1" hangingPunct="1">
              <a:lnSpc>
                <a:spcPct val="90000"/>
              </a:lnSpc>
            </a:pPr>
            <a:r>
              <a:rPr lang="en-US" smtClean="0"/>
              <a:t>Logo pode-se atender toda a demanda da rede</a:t>
            </a:r>
          </a:p>
          <a:p>
            <a:pPr eaLnBrk="1" hangingPunct="1">
              <a:lnSpc>
                <a:spcPct val="90000"/>
              </a:lnSpc>
            </a:pPr>
            <a:r>
              <a:rPr lang="en-US" smtClean="0"/>
              <a:t>Sendo assim as restrições genéricas serão :</a:t>
            </a:r>
          </a:p>
          <a:p>
            <a:pPr lvl="1" eaLnBrk="1" hangingPunct="1">
              <a:lnSpc>
                <a:spcPct val="90000"/>
              </a:lnSpc>
            </a:pPr>
            <a:r>
              <a:rPr lang="en-US" smtClean="0"/>
              <a:t>Nós de saída -&gt; Saída </a:t>
            </a:r>
            <a:r>
              <a:rPr lang="en-US" i="1" smtClean="0"/>
              <a:t>Líquida</a:t>
            </a:r>
            <a:r>
              <a:rPr lang="en-US" smtClean="0"/>
              <a:t> &lt;= Oferta ou Capacidade</a:t>
            </a:r>
          </a:p>
          <a:p>
            <a:pPr lvl="2" eaLnBrk="1" hangingPunct="1">
              <a:lnSpc>
                <a:spcPct val="90000"/>
              </a:lnSpc>
            </a:pPr>
            <a:r>
              <a:rPr lang="en-US" sz="1800" smtClean="0"/>
              <a:t>Sendo a Saída </a:t>
            </a:r>
            <a:r>
              <a:rPr lang="en-US" sz="1800" i="1" smtClean="0"/>
              <a:t>Líquida </a:t>
            </a:r>
            <a:r>
              <a:rPr lang="en-US" sz="1800" smtClean="0"/>
              <a:t>= Soma do que sai – Soma do que entra</a:t>
            </a:r>
          </a:p>
          <a:p>
            <a:pPr lvl="1" eaLnBrk="1" hangingPunct="1">
              <a:lnSpc>
                <a:spcPct val="90000"/>
              </a:lnSpc>
            </a:pPr>
            <a:r>
              <a:rPr lang="en-US" smtClean="0"/>
              <a:t>Nós de entrada -&gt; Entrada </a:t>
            </a:r>
            <a:r>
              <a:rPr lang="en-US" i="1" smtClean="0"/>
              <a:t>Líquida &gt;= </a:t>
            </a:r>
            <a:r>
              <a:rPr lang="en-US" smtClean="0"/>
              <a:t>Demanda</a:t>
            </a:r>
          </a:p>
          <a:p>
            <a:pPr lvl="2" eaLnBrk="1" hangingPunct="1">
              <a:lnSpc>
                <a:spcPct val="90000"/>
              </a:lnSpc>
            </a:pPr>
            <a:r>
              <a:rPr lang="en-US" sz="1800" smtClean="0"/>
              <a:t>Sendo a Entrada </a:t>
            </a:r>
            <a:r>
              <a:rPr lang="en-US" sz="1800" i="1" smtClean="0"/>
              <a:t>Líquida </a:t>
            </a:r>
            <a:r>
              <a:rPr lang="en-US" sz="1800" smtClean="0"/>
              <a:t>= Soma do que entra – Soma do que sai</a:t>
            </a:r>
            <a:endParaRPr lang="pt-BR"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4771">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477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24771">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477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247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247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2477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2477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2477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2477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247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4771" grpId="0" build="p"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271588" y="76200"/>
            <a:ext cx="8420100" cy="457200"/>
          </a:xfrm>
        </p:spPr>
        <p:txBody>
          <a:bodyPr/>
          <a:lstStyle/>
          <a:p>
            <a:pPr eaLnBrk="1" hangingPunct="1"/>
            <a:r>
              <a:rPr lang="pt-BR" sz="3200" smtClean="0"/>
              <a:t>2º Passo : Restrições nos nós</a:t>
            </a:r>
          </a:p>
        </p:txBody>
      </p:sp>
      <p:sp>
        <p:nvSpPr>
          <p:cNvPr id="1824771" name="Rectangle 3"/>
          <p:cNvSpPr>
            <a:spLocks noGrp="1" noChangeArrowheads="1"/>
          </p:cNvSpPr>
          <p:nvPr>
            <p:ph idx="1"/>
          </p:nvPr>
        </p:nvSpPr>
        <p:spPr>
          <a:xfrm>
            <a:off x="330200" y="685800"/>
            <a:ext cx="9371013" cy="5638800"/>
          </a:xfrm>
          <a:solidFill>
            <a:schemeClr val="bg1"/>
          </a:solidFill>
        </p:spPr>
        <p:txBody>
          <a:bodyPr/>
          <a:lstStyle/>
          <a:p>
            <a:pPr eaLnBrk="1" hangingPunct="1">
              <a:lnSpc>
                <a:spcPct val="90000"/>
              </a:lnSpc>
            </a:pPr>
            <a:r>
              <a:rPr lang="pt-BR" sz="2800" smtClean="0"/>
              <a:t>Nós de saída :</a:t>
            </a:r>
          </a:p>
          <a:p>
            <a:pPr lvl="1" eaLnBrk="1" hangingPunct="1">
              <a:lnSpc>
                <a:spcPct val="90000"/>
              </a:lnSpc>
            </a:pPr>
            <a:r>
              <a:rPr lang="pt-BR" sz="2400" smtClean="0"/>
              <a:t>Fluxo de Saída – Fluxo de Entrada &lt;= Capacidade</a:t>
            </a:r>
          </a:p>
          <a:p>
            <a:pPr lvl="1" eaLnBrk="1" hangingPunct="1">
              <a:lnSpc>
                <a:spcPct val="90000"/>
              </a:lnSpc>
            </a:pPr>
            <a:r>
              <a:rPr lang="pt-BR" sz="2400" smtClean="0"/>
              <a:t>Logo para o nó no.1 (Newark), a restrição será : </a:t>
            </a:r>
          </a:p>
          <a:p>
            <a:pPr lvl="2" eaLnBrk="1" hangingPunct="1">
              <a:lnSpc>
                <a:spcPct val="90000"/>
              </a:lnSpc>
            </a:pPr>
            <a:r>
              <a:rPr lang="pt-BR" sz="2000" smtClean="0"/>
              <a:t>X</a:t>
            </a:r>
            <a:r>
              <a:rPr lang="pt-BR" sz="2000" baseline="-25000" smtClean="0"/>
              <a:t>12</a:t>
            </a:r>
            <a:r>
              <a:rPr lang="pt-BR" sz="2000" smtClean="0"/>
              <a:t> + X</a:t>
            </a:r>
            <a:r>
              <a:rPr lang="pt-BR" sz="2000" baseline="-25000" smtClean="0"/>
              <a:t>14</a:t>
            </a:r>
            <a:r>
              <a:rPr lang="pt-BR" sz="2000" smtClean="0"/>
              <a:t> &lt;= 200</a:t>
            </a:r>
          </a:p>
          <a:p>
            <a:pPr eaLnBrk="1" hangingPunct="1">
              <a:lnSpc>
                <a:spcPct val="90000"/>
              </a:lnSpc>
            </a:pPr>
            <a:r>
              <a:rPr lang="pt-BR" sz="2800" smtClean="0"/>
              <a:t>Nós de entrada : </a:t>
            </a:r>
          </a:p>
          <a:p>
            <a:pPr lvl="1" eaLnBrk="1" hangingPunct="1">
              <a:lnSpc>
                <a:spcPct val="90000"/>
              </a:lnSpc>
            </a:pPr>
            <a:r>
              <a:rPr lang="pt-BR" sz="2400" smtClean="0"/>
              <a:t>Fluxo de Entrada – Fluxo de Saída &gt;= Demanda </a:t>
            </a:r>
          </a:p>
          <a:p>
            <a:pPr lvl="1" eaLnBrk="1" hangingPunct="1">
              <a:lnSpc>
                <a:spcPct val="90000"/>
              </a:lnSpc>
            </a:pPr>
            <a:r>
              <a:rPr lang="en-US" sz="2400" smtClean="0"/>
              <a:t>Logo para o nó no.2 (Boston), a restrição será :</a:t>
            </a:r>
          </a:p>
          <a:p>
            <a:pPr lvl="2" eaLnBrk="1" hangingPunct="1">
              <a:lnSpc>
                <a:spcPct val="90000"/>
              </a:lnSpc>
            </a:pPr>
            <a:r>
              <a:rPr lang="pt-BR" sz="2000" smtClean="0"/>
              <a:t>X</a:t>
            </a:r>
            <a:r>
              <a:rPr lang="pt-BR" sz="2000" baseline="-25000" smtClean="0"/>
              <a:t>12</a:t>
            </a:r>
            <a:r>
              <a:rPr lang="pt-BR" sz="2000" smtClean="0"/>
              <a:t> - X</a:t>
            </a:r>
            <a:r>
              <a:rPr lang="pt-BR" sz="2000" baseline="-25000" smtClean="0"/>
              <a:t>23</a:t>
            </a:r>
            <a:r>
              <a:rPr lang="pt-BR" sz="2000" smtClean="0"/>
              <a:t> &gt;= 100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4771">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4771">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2477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2477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247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2477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2477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2477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247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4771" grpId="0" build="p"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algn="ctr" eaLnBrk="1" hangingPunct="1"/>
            <a:r>
              <a:rPr lang="pt-BR" sz="3200" smtClean="0"/>
              <a:t>Sendo assim teríamos de montar as seguintes restrições :</a:t>
            </a:r>
            <a:r>
              <a:rPr lang="pt-BR" sz="3200" i="1" smtClean="0"/>
              <a:t> </a:t>
            </a:r>
            <a:r>
              <a:rPr lang="pt-BR" sz="3200" smtClean="0"/>
              <a:t> </a:t>
            </a:r>
          </a:p>
        </p:txBody>
      </p:sp>
      <p:sp>
        <p:nvSpPr>
          <p:cNvPr id="106499" name="Oval 3"/>
          <p:cNvSpPr>
            <a:spLocks noChangeArrowheads="1"/>
          </p:cNvSpPr>
          <p:nvPr/>
        </p:nvSpPr>
        <p:spPr bwMode="auto">
          <a:xfrm>
            <a:off x="895350" y="2711450"/>
            <a:ext cx="1327150"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6500"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6501"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2"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6503"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4"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6505"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6"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6507"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8"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6509"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6510"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6511"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12"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6513"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4"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5"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6"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7"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8"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9"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0"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1"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2"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3"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4"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6525"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6526"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6527"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6528"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6529"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6530"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6531"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6532"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6533"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6534"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825831" name="Rectangle 39"/>
          <p:cNvSpPr>
            <a:spLocks noChangeArrowheads="1"/>
          </p:cNvSpPr>
          <p:nvPr/>
        </p:nvSpPr>
        <p:spPr bwMode="auto">
          <a:xfrm>
            <a:off x="7446963" y="1641475"/>
            <a:ext cx="1317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14</a:t>
            </a:r>
            <a:r>
              <a:rPr lang="pt-BR" sz="1200">
                <a:solidFill>
                  <a:srgbClr val="000000"/>
                </a:solidFill>
                <a:latin typeface="Arial" pitchFamily="34" charset="0"/>
              </a:rPr>
              <a:t> &lt;= 200</a:t>
            </a:r>
          </a:p>
        </p:txBody>
      </p:sp>
      <p:sp>
        <p:nvSpPr>
          <p:cNvPr id="1825832" name="Rectangle 40"/>
          <p:cNvSpPr>
            <a:spLocks noChangeArrowheads="1"/>
          </p:cNvSpPr>
          <p:nvPr/>
        </p:nvSpPr>
        <p:spPr bwMode="auto">
          <a:xfrm>
            <a:off x="3589338" y="1858963"/>
            <a:ext cx="1322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100 &lt;= 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23</a:t>
            </a:r>
            <a:r>
              <a:rPr lang="pt-BR" sz="1200">
                <a:solidFill>
                  <a:srgbClr val="000000"/>
                </a:solidFill>
                <a:latin typeface="Arial" pitchFamily="34" charset="0"/>
              </a:rPr>
              <a:t> </a:t>
            </a:r>
            <a:endParaRPr lang="pt-BR" sz="1800">
              <a:solidFill>
                <a:srgbClr val="000000"/>
              </a:solidFill>
              <a:latin typeface="Arial" pitchFamily="34" charset="0"/>
            </a:endParaRPr>
          </a:p>
        </p:txBody>
      </p:sp>
      <p:sp>
        <p:nvSpPr>
          <p:cNvPr id="1825833" name="Rectangle 41"/>
          <p:cNvSpPr>
            <a:spLocks noChangeArrowheads="1"/>
          </p:cNvSpPr>
          <p:nvPr/>
        </p:nvSpPr>
        <p:spPr bwMode="auto">
          <a:xfrm>
            <a:off x="723900" y="2436813"/>
            <a:ext cx="1574800" cy="27622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60 &lt;= X</a:t>
            </a:r>
            <a:r>
              <a:rPr lang="pt-BR" sz="1200" baseline="-25000">
                <a:solidFill>
                  <a:srgbClr val="000000"/>
                </a:solidFill>
                <a:latin typeface="Arial" pitchFamily="34" charset="0"/>
              </a:rPr>
              <a:t>23 </a:t>
            </a:r>
            <a:r>
              <a:rPr lang="pt-BR" sz="1200">
                <a:solidFill>
                  <a:srgbClr val="000000"/>
                </a:solidFill>
                <a:latin typeface="Arial" pitchFamily="34" charset="0"/>
              </a:rPr>
              <a:t>+ X</a:t>
            </a:r>
            <a:r>
              <a:rPr lang="pt-BR" sz="1200" baseline="-25000">
                <a:solidFill>
                  <a:srgbClr val="000000"/>
                </a:solidFill>
                <a:latin typeface="Arial" pitchFamily="34" charset="0"/>
              </a:rPr>
              <a:t>53</a:t>
            </a:r>
            <a:r>
              <a:rPr lang="pt-BR" sz="1200">
                <a:solidFill>
                  <a:srgbClr val="000000"/>
                </a:solidFill>
                <a:latin typeface="Arial" pitchFamily="34" charset="0"/>
              </a:rPr>
              <a:t> - X</a:t>
            </a:r>
            <a:r>
              <a:rPr lang="pt-BR" sz="1200" baseline="-25000">
                <a:solidFill>
                  <a:srgbClr val="000000"/>
                </a:solidFill>
                <a:latin typeface="Arial" pitchFamily="34" charset="0"/>
              </a:rPr>
              <a:t>35</a:t>
            </a:r>
          </a:p>
        </p:txBody>
      </p:sp>
      <p:sp>
        <p:nvSpPr>
          <p:cNvPr id="1825834" name="Rectangle 42"/>
          <p:cNvSpPr>
            <a:spLocks noChangeArrowheads="1"/>
          </p:cNvSpPr>
          <p:nvPr/>
        </p:nvSpPr>
        <p:spPr bwMode="auto">
          <a:xfrm>
            <a:off x="7512050" y="4114800"/>
            <a:ext cx="188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pt-BR" sz="1200">
                <a:solidFill>
                  <a:srgbClr val="000000"/>
                </a:solidFill>
                <a:latin typeface="Arial" pitchFamily="34" charset="0"/>
              </a:rPr>
              <a:t>80 &lt;=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14 </a:t>
            </a:r>
            <a:r>
              <a:rPr lang="pt-BR" sz="1200">
                <a:solidFill>
                  <a:srgbClr val="000000"/>
                </a:solidFill>
                <a:latin typeface="Arial" pitchFamily="34" charset="0"/>
              </a:rPr>
              <a:t>+ X</a:t>
            </a:r>
            <a:r>
              <a:rPr lang="pt-BR" sz="1200" baseline="-25000">
                <a:solidFill>
                  <a:srgbClr val="000000"/>
                </a:solidFill>
                <a:latin typeface="Arial" pitchFamily="34" charset="0"/>
              </a:rPr>
              <a:t>74 </a:t>
            </a:r>
          </a:p>
        </p:txBody>
      </p:sp>
      <p:sp>
        <p:nvSpPr>
          <p:cNvPr id="1825835" name="Rectangle 43"/>
          <p:cNvSpPr>
            <a:spLocks noChangeArrowheads="1"/>
          </p:cNvSpPr>
          <p:nvPr/>
        </p:nvSpPr>
        <p:spPr bwMode="auto">
          <a:xfrm>
            <a:off x="3163888" y="3860800"/>
            <a:ext cx="2751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170 &lt;= X</a:t>
            </a:r>
            <a:r>
              <a:rPr lang="pt-BR" sz="1200" baseline="-25000">
                <a:solidFill>
                  <a:srgbClr val="000000"/>
                </a:solidFill>
                <a:latin typeface="Arial" pitchFamily="34" charset="0"/>
              </a:rPr>
              <a:t>35</a:t>
            </a:r>
            <a:r>
              <a:rPr lang="pt-BR" sz="1200">
                <a:solidFill>
                  <a:srgbClr val="000000"/>
                </a:solidFill>
                <a:latin typeface="Arial" pitchFamily="34" charset="0"/>
              </a:rPr>
              <a:t> + X</a:t>
            </a:r>
            <a:r>
              <a:rPr lang="pt-BR" sz="1200" baseline="-25000">
                <a:solidFill>
                  <a:srgbClr val="000000"/>
                </a:solidFill>
                <a:latin typeface="Arial" pitchFamily="34" charset="0"/>
              </a:rPr>
              <a:t>65 </a:t>
            </a:r>
            <a:r>
              <a:rPr lang="pt-BR" sz="1200">
                <a:solidFill>
                  <a:srgbClr val="000000"/>
                </a:solidFill>
                <a:latin typeface="Arial" pitchFamily="34" charset="0"/>
              </a:rPr>
              <a:t>+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56 </a:t>
            </a:r>
            <a:r>
              <a:rPr lang="pt-BR" sz="1200">
                <a:solidFill>
                  <a:srgbClr val="000000"/>
                </a:solidFill>
                <a:latin typeface="Arial" pitchFamily="34" charset="0"/>
              </a:rPr>
              <a:t>- X</a:t>
            </a:r>
            <a:r>
              <a:rPr lang="pt-BR" sz="1200" baseline="-25000">
                <a:solidFill>
                  <a:srgbClr val="000000"/>
                </a:solidFill>
                <a:latin typeface="Arial" pitchFamily="34" charset="0"/>
              </a:rPr>
              <a:t>53</a:t>
            </a:r>
          </a:p>
        </p:txBody>
      </p:sp>
      <p:sp>
        <p:nvSpPr>
          <p:cNvPr id="1825836" name="Rectangle 44"/>
          <p:cNvSpPr>
            <a:spLocks noChangeArrowheads="1"/>
          </p:cNvSpPr>
          <p:nvPr/>
        </p:nvSpPr>
        <p:spPr bwMode="auto">
          <a:xfrm>
            <a:off x="2647950" y="5749925"/>
            <a:ext cx="1589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70 &lt;= X</a:t>
            </a:r>
            <a:r>
              <a:rPr lang="pt-BR" sz="1200" baseline="-25000">
                <a:solidFill>
                  <a:srgbClr val="000000"/>
                </a:solidFill>
                <a:latin typeface="Arial" pitchFamily="34" charset="0"/>
              </a:rPr>
              <a:t>56</a:t>
            </a:r>
            <a:r>
              <a:rPr lang="pt-BR" sz="1200">
                <a:solidFill>
                  <a:srgbClr val="000000"/>
                </a:solidFill>
                <a:latin typeface="Arial" pitchFamily="34" charset="0"/>
              </a:rPr>
              <a:t> + 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65</a:t>
            </a:r>
          </a:p>
        </p:txBody>
      </p:sp>
      <p:sp>
        <p:nvSpPr>
          <p:cNvPr id="1825837" name="Rectangle 45"/>
          <p:cNvSpPr>
            <a:spLocks noChangeArrowheads="1"/>
          </p:cNvSpPr>
          <p:nvPr/>
        </p:nvSpPr>
        <p:spPr bwMode="auto">
          <a:xfrm>
            <a:off x="6205538" y="6024563"/>
            <a:ext cx="1725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74  </a:t>
            </a:r>
            <a:r>
              <a:rPr lang="pt-BR" sz="1200">
                <a:solidFill>
                  <a:srgbClr val="000000"/>
                </a:solidFill>
                <a:latin typeface="Arial" pitchFamily="34" charset="0"/>
              </a:rPr>
              <a:t>&lt;= 300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5831"/>
                                        </p:tgtEl>
                                        <p:attrNameLst>
                                          <p:attrName>style.visibility</p:attrName>
                                        </p:attrNameLst>
                                      </p:cBhvr>
                                      <p:to>
                                        <p:strVal val="visible"/>
                                      </p:to>
                                    </p:set>
                                    <p:animEffect transition="in" filter="box(in)">
                                      <p:cBhvr>
                                        <p:cTn id="7" dur="500"/>
                                        <p:tgtEl>
                                          <p:spTgt spid="18258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25832"/>
                                        </p:tgtEl>
                                        <p:attrNameLst>
                                          <p:attrName>style.visibility</p:attrName>
                                        </p:attrNameLst>
                                      </p:cBhvr>
                                      <p:to>
                                        <p:strVal val="visible"/>
                                      </p:to>
                                    </p:set>
                                    <p:animEffect transition="in" filter="box(in)">
                                      <p:cBhvr>
                                        <p:cTn id="12" dur="500"/>
                                        <p:tgtEl>
                                          <p:spTgt spid="18258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825833"/>
                                        </p:tgtEl>
                                        <p:attrNameLst>
                                          <p:attrName>style.visibility</p:attrName>
                                        </p:attrNameLst>
                                      </p:cBhvr>
                                      <p:to>
                                        <p:strVal val="visible"/>
                                      </p:to>
                                    </p:set>
                                    <p:animEffect transition="in" filter="box(in)">
                                      <p:cBhvr>
                                        <p:cTn id="17" dur="500"/>
                                        <p:tgtEl>
                                          <p:spTgt spid="18258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825834"/>
                                        </p:tgtEl>
                                        <p:attrNameLst>
                                          <p:attrName>style.visibility</p:attrName>
                                        </p:attrNameLst>
                                      </p:cBhvr>
                                      <p:to>
                                        <p:strVal val="visible"/>
                                      </p:to>
                                    </p:set>
                                    <p:animEffect transition="in" filter="box(in)">
                                      <p:cBhvr>
                                        <p:cTn id="22" dur="500"/>
                                        <p:tgtEl>
                                          <p:spTgt spid="18258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25835"/>
                                        </p:tgtEl>
                                        <p:attrNameLst>
                                          <p:attrName>style.visibility</p:attrName>
                                        </p:attrNameLst>
                                      </p:cBhvr>
                                      <p:to>
                                        <p:strVal val="visible"/>
                                      </p:to>
                                    </p:set>
                                    <p:animEffect transition="in" filter="box(in)">
                                      <p:cBhvr>
                                        <p:cTn id="27" dur="500"/>
                                        <p:tgtEl>
                                          <p:spTgt spid="18258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825836"/>
                                        </p:tgtEl>
                                        <p:attrNameLst>
                                          <p:attrName>style.visibility</p:attrName>
                                        </p:attrNameLst>
                                      </p:cBhvr>
                                      <p:to>
                                        <p:strVal val="visible"/>
                                      </p:to>
                                    </p:set>
                                    <p:animEffect transition="in" filter="box(in)">
                                      <p:cBhvr>
                                        <p:cTn id="32" dur="500"/>
                                        <p:tgtEl>
                                          <p:spTgt spid="18258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825837"/>
                                        </p:tgtEl>
                                        <p:attrNameLst>
                                          <p:attrName>style.visibility</p:attrName>
                                        </p:attrNameLst>
                                      </p:cBhvr>
                                      <p:to>
                                        <p:strVal val="visible"/>
                                      </p:to>
                                    </p:set>
                                    <p:animEffect transition="in" filter="box(in)">
                                      <p:cBhvr>
                                        <p:cTn id="37" dur="500"/>
                                        <p:tgtEl>
                                          <p:spTgt spid="1825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5831" grpId="0"/>
      <p:bldP spid="1825832" grpId="0"/>
      <p:bldP spid="1825833" grpId="0" animBg="1"/>
      <p:bldP spid="1825834" grpId="0"/>
      <p:bldP spid="1825835" grpId="0"/>
      <p:bldP spid="1825836" grpId="0"/>
      <p:bldP spid="1825837"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algn="ctr" eaLnBrk="1" hangingPunct="1"/>
            <a:r>
              <a:rPr lang="pt-BR" sz="3200" smtClean="0"/>
              <a:t>Vamos aprender um método que </a:t>
            </a:r>
            <a:r>
              <a:rPr lang="pt-BR" sz="3200" i="1" smtClean="0"/>
              <a:t>automatiza </a:t>
            </a:r>
            <a:r>
              <a:rPr lang="pt-BR" sz="3200" smtClean="0"/>
              <a:t>a montagem da planilha</a:t>
            </a:r>
          </a:p>
        </p:txBody>
      </p:sp>
      <p:sp>
        <p:nvSpPr>
          <p:cNvPr id="107523" name="Oval 3"/>
          <p:cNvSpPr>
            <a:spLocks noChangeArrowheads="1"/>
          </p:cNvSpPr>
          <p:nvPr/>
        </p:nvSpPr>
        <p:spPr bwMode="auto">
          <a:xfrm>
            <a:off x="895350" y="2711450"/>
            <a:ext cx="1327150"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7524"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7525"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26"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7527"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28"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7529"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30"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7531"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32"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7533"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7534"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7535"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36"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7537"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38"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39"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0"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1"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2"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3"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4"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5"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6"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7"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8"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7549"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7550"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7551"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7552"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7553"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7554"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7555"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7556"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7557"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7558"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7559" name="Rectangle 39"/>
          <p:cNvSpPr>
            <a:spLocks noChangeArrowheads="1"/>
          </p:cNvSpPr>
          <p:nvPr/>
        </p:nvSpPr>
        <p:spPr bwMode="auto">
          <a:xfrm>
            <a:off x="7446963" y="1641475"/>
            <a:ext cx="1317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14</a:t>
            </a:r>
            <a:r>
              <a:rPr lang="pt-BR" sz="1200">
                <a:solidFill>
                  <a:srgbClr val="000000"/>
                </a:solidFill>
                <a:latin typeface="Arial" pitchFamily="34" charset="0"/>
              </a:rPr>
              <a:t> &lt;= 200</a:t>
            </a:r>
          </a:p>
        </p:txBody>
      </p:sp>
      <p:sp>
        <p:nvSpPr>
          <p:cNvPr id="107560" name="Rectangle 40"/>
          <p:cNvSpPr>
            <a:spLocks noChangeArrowheads="1"/>
          </p:cNvSpPr>
          <p:nvPr/>
        </p:nvSpPr>
        <p:spPr bwMode="auto">
          <a:xfrm>
            <a:off x="3589338" y="1858963"/>
            <a:ext cx="1322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100 &lt;= 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23</a:t>
            </a:r>
            <a:r>
              <a:rPr lang="pt-BR" sz="1200">
                <a:solidFill>
                  <a:srgbClr val="000000"/>
                </a:solidFill>
                <a:latin typeface="Arial" pitchFamily="34" charset="0"/>
              </a:rPr>
              <a:t> </a:t>
            </a:r>
            <a:endParaRPr lang="pt-BR" sz="1800">
              <a:solidFill>
                <a:srgbClr val="000000"/>
              </a:solidFill>
              <a:latin typeface="Arial" pitchFamily="34" charset="0"/>
            </a:endParaRPr>
          </a:p>
        </p:txBody>
      </p:sp>
      <p:sp>
        <p:nvSpPr>
          <p:cNvPr id="107561" name="Rectangle 41"/>
          <p:cNvSpPr>
            <a:spLocks noChangeArrowheads="1"/>
          </p:cNvSpPr>
          <p:nvPr/>
        </p:nvSpPr>
        <p:spPr bwMode="auto">
          <a:xfrm>
            <a:off x="723900" y="2436813"/>
            <a:ext cx="1574800" cy="27622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60 &lt;= X</a:t>
            </a:r>
            <a:r>
              <a:rPr lang="pt-BR" sz="1200" baseline="-25000">
                <a:solidFill>
                  <a:srgbClr val="000000"/>
                </a:solidFill>
                <a:latin typeface="Arial" pitchFamily="34" charset="0"/>
              </a:rPr>
              <a:t>23 </a:t>
            </a:r>
            <a:r>
              <a:rPr lang="pt-BR" sz="1200">
                <a:solidFill>
                  <a:srgbClr val="000000"/>
                </a:solidFill>
                <a:latin typeface="Arial" pitchFamily="34" charset="0"/>
              </a:rPr>
              <a:t>+ X</a:t>
            </a:r>
            <a:r>
              <a:rPr lang="pt-BR" sz="1200" baseline="-25000">
                <a:solidFill>
                  <a:srgbClr val="000000"/>
                </a:solidFill>
                <a:latin typeface="Arial" pitchFamily="34" charset="0"/>
              </a:rPr>
              <a:t>53</a:t>
            </a:r>
            <a:r>
              <a:rPr lang="pt-BR" sz="1200">
                <a:solidFill>
                  <a:srgbClr val="000000"/>
                </a:solidFill>
                <a:latin typeface="Arial" pitchFamily="34" charset="0"/>
              </a:rPr>
              <a:t> - X</a:t>
            </a:r>
            <a:r>
              <a:rPr lang="pt-BR" sz="1200" baseline="-25000">
                <a:solidFill>
                  <a:srgbClr val="000000"/>
                </a:solidFill>
                <a:latin typeface="Arial" pitchFamily="34" charset="0"/>
              </a:rPr>
              <a:t>35</a:t>
            </a:r>
          </a:p>
        </p:txBody>
      </p:sp>
      <p:sp>
        <p:nvSpPr>
          <p:cNvPr id="107562" name="Rectangle 42"/>
          <p:cNvSpPr>
            <a:spLocks noChangeArrowheads="1"/>
          </p:cNvSpPr>
          <p:nvPr/>
        </p:nvSpPr>
        <p:spPr bwMode="auto">
          <a:xfrm>
            <a:off x="7512050" y="4114800"/>
            <a:ext cx="188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pt-BR" sz="1200">
                <a:solidFill>
                  <a:srgbClr val="000000"/>
                </a:solidFill>
                <a:latin typeface="Arial" pitchFamily="34" charset="0"/>
              </a:rPr>
              <a:t>80 &lt;=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14 </a:t>
            </a:r>
            <a:r>
              <a:rPr lang="pt-BR" sz="1200">
                <a:solidFill>
                  <a:srgbClr val="000000"/>
                </a:solidFill>
                <a:latin typeface="Arial" pitchFamily="34" charset="0"/>
              </a:rPr>
              <a:t>+ X</a:t>
            </a:r>
            <a:r>
              <a:rPr lang="pt-BR" sz="1200" baseline="-25000">
                <a:solidFill>
                  <a:srgbClr val="000000"/>
                </a:solidFill>
                <a:latin typeface="Arial" pitchFamily="34" charset="0"/>
              </a:rPr>
              <a:t>74 </a:t>
            </a:r>
          </a:p>
        </p:txBody>
      </p:sp>
      <p:sp>
        <p:nvSpPr>
          <p:cNvPr id="107563" name="Rectangle 43"/>
          <p:cNvSpPr>
            <a:spLocks noChangeArrowheads="1"/>
          </p:cNvSpPr>
          <p:nvPr/>
        </p:nvSpPr>
        <p:spPr bwMode="auto">
          <a:xfrm>
            <a:off x="3163888" y="3860800"/>
            <a:ext cx="2751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170 &lt;= X</a:t>
            </a:r>
            <a:r>
              <a:rPr lang="pt-BR" sz="1200" baseline="-25000">
                <a:solidFill>
                  <a:srgbClr val="000000"/>
                </a:solidFill>
                <a:latin typeface="Arial" pitchFamily="34" charset="0"/>
              </a:rPr>
              <a:t>35</a:t>
            </a:r>
            <a:r>
              <a:rPr lang="pt-BR" sz="1200">
                <a:solidFill>
                  <a:srgbClr val="000000"/>
                </a:solidFill>
                <a:latin typeface="Arial" pitchFamily="34" charset="0"/>
              </a:rPr>
              <a:t> + X</a:t>
            </a:r>
            <a:r>
              <a:rPr lang="pt-BR" sz="1200" baseline="-25000">
                <a:solidFill>
                  <a:srgbClr val="000000"/>
                </a:solidFill>
                <a:latin typeface="Arial" pitchFamily="34" charset="0"/>
              </a:rPr>
              <a:t>65 </a:t>
            </a:r>
            <a:r>
              <a:rPr lang="pt-BR" sz="1200">
                <a:solidFill>
                  <a:srgbClr val="000000"/>
                </a:solidFill>
                <a:latin typeface="Arial" pitchFamily="34" charset="0"/>
              </a:rPr>
              <a:t>+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56 </a:t>
            </a:r>
            <a:r>
              <a:rPr lang="pt-BR" sz="1200">
                <a:solidFill>
                  <a:srgbClr val="000000"/>
                </a:solidFill>
                <a:latin typeface="Arial" pitchFamily="34" charset="0"/>
              </a:rPr>
              <a:t>- X</a:t>
            </a:r>
            <a:r>
              <a:rPr lang="pt-BR" sz="1200" baseline="-25000">
                <a:solidFill>
                  <a:srgbClr val="000000"/>
                </a:solidFill>
                <a:latin typeface="Arial" pitchFamily="34" charset="0"/>
              </a:rPr>
              <a:t>53</a:t>
            </a:r>
          </a:p>
        </p:txBody>
      </p:sp>
      <p:sp>
        <p:nvSpPr>
          <p:cNvPr id="107564" name="Rectangle 44"/>
          <p:cNvSpPr>
            <a:spLocks noChangeArrowheads="1"/>
          </p:cNvSpPr>
          <p:nvPr/>
        </p:nvSpPr>
        <p:spPr bwMode="auto">
          <a:xfrm>
            <a:off x="2647950" y="5749925"/>
            <a:ext cx="1589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70 &lt;= X</a:t>
            </a:r>
            <a:r>
              <a:rPr lang="pt-BR" sz="1200" baseline="-25000">
                <a:solidFill>
                  <a:srgbClr val="000000"/>
                </a:solidFill>
                <a:latin typeface="Arial" pitchFamily="34" charset="0"/>
              </a:rPr>
              <a:t>56</a:t>
            </a:r>
            <a:r>
              <a:rPr lang="pt-BR" sz="1200">
                <a:solidFill>
                  <a:srgbClr val="000000"/>
                </a:solidFill>
                <a:latin typeface="Arial" pitchFamily="34" charset="0"/>
              </a:rPr>
              <a:t> + 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65</a:t>
            </a:r>
          </a:p>
        </p:txBody>
      </p:sp>
      <p:sp>
        <p:nvSpPr>
          <p:cNvPr id="107565" name="Rectangle 45"/>
          <p:cNvSpPr>
            <a:spLocks noChangeArrowheads="1"/>
          </p:cNvSpPr>
          <p:nvPr/>
        </p:nvSpPr>
        <p:spPr bwMode="auto">
          <a:xfrm>
            <a:off x="6205538" y="6024563"/>
            <a:ext cx="1725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74  </a:t>
            </a:r>
            <a:r>
              <a:rPr lang="pt-BR" sz="1200">
                <a:solidFill>
                  <a:srgbClr val="000000"/>
                </a:solidFill>
                <a:latin typeface="Arial" pitchFamily="34" charset="0"/>
              </a:rPr>
              <a:t>&lt;= 300</a:t>
            </a: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p:cNvGraphicFramePr>
            <a:graphicFrameLocks noChangeAspect="1"/>
          </p:cNvGraphicFramePr>
          <p:nvPr/>
        </p:nvGraphicFramePr>
        <p:xfrm>
          <a:off x="419100" y="1828800"/>
          <a:ext cx="9302750" cy="3025775"/>
        </p:xfrm>
        <a:graphic>
          <a:graphicData uri="http://schemas.openxmlformats.org/presentationml/2006/ole">
            <mc:AlternateContent xmlns:mc="http://schemas.openxmlformats.org/markup-compatibility/2006">
              <mc:Choice xmlns:v="urn:schemas-microsoft-com:vml" Requires="v">
                <p:oleObj spid="_x0000_s133389"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2"/>
          <p:cNvSpPr>
            <a:spLocks noGrp="1" noChangeArrowheads="1"/>
          </p:cNvSpPr>
          <p:nvPr>
            <p:ph type="title"/>
          </p:nvPr>
        </p:nvSpPr>
        <p:spPr/>
        <p:txBody>
          <a:bodyPr/>
          <a:lstStyle/>
          <a:p>
            <a:pPr algn="ctr" eaLnBrk="1" hangingPunct="1"/>
            <a:r>
              <a:rPr lang="en-US" sz="3200" smtClean="0"/>
              <a:t>1o) Transcreva o mapa de rotas para a tabela abaixo :</a:t>
            </a:r>
            <a:endParaRPr lang="pt-BR" sz="320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ítulo 1"/>
          <p:cNvSpPr>
            <a:spLocks noGrp="1"/>
          </p:cNvSpPr>
          <p:nvPr>
            <p:ph type="title"/>
          </p:nvPr>
        </p:nvSpPr>
        <p:spPr/>
        <p:txBody>
          <a:bodyPr/>
          <a:lstStyle/>
          <a:p>
            <a:r>
              <a:rPr lang="en-US" smtClean="0"/>
              <a:t>Erros de Arredondamento – h=0,001</a:t>
            </a:r>
            <a:endParaRPr lang="pt-BR" smtClean="0"/>
          </a:p>
        </p:txBody>
      </p:sp>
      <p:graphicFrame>
        <p:nvGraphicFramePr>
          <p:cNvPr id="4098" name="Object 3"/>
          <p:cNvGraphicFramePr>
            <a:graphicFrameLocks noChangeAspect="1"/>
          </p:cNvGraphicFramePr>
          <p:nvPr/>
        </p:nvGraphicFramePr>
        <p:xfrm>
          <a:off x="671513" y="1708150"/>
          <a:ext cx="8562975" cy="3438525"/>
        </p:xfrm>
        <a:graphic>
          <a:graphicData uri="http://schemas.openxmlformats.org/presentationml/2006/ole">
            <mc:AlternateContent xmlns:mc="http://schemas.openxmlformats.org/markup-compatibility/2006">
              <mc:Choice xmlns:v="urn:schemas-microsoft-com:vml" Requires="v">
                <p:oleObj spid="_x0000_s4367" name="Worksheet" r:id="rId3" imgW="8562992" imgH="3438457" progId="Excel.Sheet.8">
                  <p:embed/>
                </p:oleObj>
              </mc:Choice>
              <mc:Fallback>
                <p:oleObj name="Worksheet" r:id="rId3" imgW="8562992" imgH="3438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1708150"/>
                        <a:ext cx="856297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
          <p:cNvGraphicFramePr>
            <a:graphicFrameLocks noChangeAspect="1"/>
          </p:cNvGraphicFramePr>
          <p:nvPr/>
        </p:nvGraphicFramePr>
        <p:xfrm>
          <a:off x="412750" y="1828800"/>
          <a:ext cx="9302750" cy="3025775"/>
        </p:xfrm>
        <a:graphic>
          <a:graphicData uri="http://schemas.openxmlformats.org/presentationml/2006/ole">
            <mc:AlternateContent xmlns:mc="http://schemas.openxmlformats.org/markup-compatibility/2006">
              <mc:Choice xmlns:v="urn:schemas-microsoft-com:vml" Requires="v">
                <p:oleObj spid="_x0000_s134413"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2"/>
          <p:cNvSpPr>
            <a:spLocks noGrp="1" noChangeArrowheads="1"/>
          </p:cNvSpPr>
          <p:nvPr>
            <p:ph type="title"/>
          </p:nvPr>
        </p:nvSpPr>
        <p:spPr/>
        <p:txBody>
          <a:bodyPr/>
          <a:lstStyle/>
          <a:p>
            <a:pPr algn="ctr" eaLnBrk="1" hangingPunct="1"/>
            <a:r>
              <a:rPr lang="en-US" sz="3200" smtClean="0"/>
              <a:t>2o) Acrescente o custo de cada rota</a:t>
            </a:r>
            <a:endParaRPr lang="pt-BR" sz="3200" smtClean="0"/>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3"/>
          <p:cNvGraphicFramePr>
            <a:graphicFrameLocks noChangeAspect="1"/>
          </p:cNvGraphicFramePr>
          <p:nvPr/>
        </p:nvGraphicFramePr>
        <p:xfrm>
          <a:off x="412750" y="1828800"/>
          <a:ext cx="9302750" cy="3025775"/>
        </p:xfrm>
        <a:graphic>
          <a:graphicData uri="http://schemas.openxmlformats.org/presentationml/2006/ole">
            <mc:AlternateContent xmlns:mc="http://schemas.openxmlformats.org/markup-compatibility/2006">
              <mc:Choice xmlns:v="urn:schemas-microsoft-com:vml" Requires="v">
                <p:oleObj spid="_x0000_s135437"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Rectangle 2"/>
          <p:cNvSpPr>
            <a:spLocks noGrp="1" noChangeArrowheads="1"/>
          </p:cNvSpPr>
          <p:nvPr>
            <p:ph type="title"/>
          </p:nvPr>
        </p:nvSpPr>
        <p:spPr/>
        <p:txBody>
          <a:bodyPr/>
          <a:lstStyle/>
          <a:p>
            <a:pPr algn="ctr" eaLnBrk="1" hangingPunct="1"/>
            <a:r>
              <a:rPr lang="en-US" sz="3200" smtClean="0"/>
              <a:t>3o) Deixe espaço para as células variáveis</a:t>
            </a:r>
            <a:endParaRPr lang="pt-BR" sz="3200" smtClean="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noChangeAspect="1"/>
          </p:cNvGraphicFramePr>
          <p:nvPr/>
        </p:nvGraphicFramePr>
        <p:xfrm>
          <a:off x="412750" y="1828800"/>
          <a:ext cx="9302750" cy="3025775"/>
        </p:xfrm>
        <a:graphic>
          <a:graphicData uri="http://schemas.openxmlformats.org/presentationml/2006/ole">
            <mc:AlternateContent xmlns:mc="http://schemas.openxmlformats.org/markup-compatibility/2006">
              <mc:Choice xmlns:v="urn:schemas-microsoft-com:vml" Requires="v">
                <p:oleObj spid="_x0000_s136461"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Rectangle 2"/>
          <p:cNvSpPr>
            <a:spLocks noGrp="1" noChangeArrowheads="1"/>
          </p:cNvSpPr>
          <p:nvPr>
            <p:ph type="title"/>
          </p:nvPr>
        </p:nvSpPr>
        <p:spPr/>
        <p:txBody>
          <a:bodyPr/>
          <a:lstStyle/>
          <a:p>
            <a:pPr algn="ctr" eaLnBrk="1" hangingPunct="1"/>
            <a:r>
              <a:rPr lang="en-US" sz="3200" smtClean="0"/>
              <a:t>4o) Inclua a função objetivo</a:t>
            </a:r>
            <a:endParaRPr lang="pt-BR" sz="3200" smtClean="0"/>
          </a:p>
        </p:txBody>
      </p:sp>
      <p:sp>
        <p:nvSpPr>
          <p:cNvPr id="4" name="Retângulo 3"/>
          <p:cNvSpPr>
            <a:spLocks noChangeArrowheads="1"/>
          </p:cNvSpPr>
          <p:nvPr/>
        </p:nvSpPr>
        <p:spPr bwMode="auto">
          <a:xfrm>
            <a:off x="4210050" y="5410200"/>
            <a:ext cx="3525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=somarproduto(C6:C16;H6:H16)</a:t>
            </a:r>
          </a:p>
        </p:txBody>
      </p:sp>
      <p:sp>
        <p:nvSpPr>
          <p:cNvPr id="5" name="Oval 4"/>
          <p:cNvSpPr>
            <a:spLocks noChangeArrowheads="1"/>
          </p:cNvSpPr>
          <p:nvPr/>
        </p:nvSpPr>
        <p:spPr bwMode="auto">
          <a:xfrm>
            <a:off x="4127500" y="4267200"/>
            <a:ext cx="1012825" cy="5334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6" name="Line 5"/>
          <p:cNvSpPr>
            <a:spLocks noChangeShapeType="1"/>
          </p:cNvSpPr>
          <p:nvPr/>
        </p:nvSpPr>
        <p:spPr bwMode="auto">
          <a:xfrm>
            <a:off x="5118100" y="4495800"/>
            <a:ext cx="123825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ox(in)">
                                      <p:cBhvr>
                                        <p:cTn id="11" dur="500"/>
                                        <p:tgtEl>
                                          <p:spTgt spid="6"/>
                                        </p:tgtEl>
                                      </p:cBhvr>
                                    </p:animEffect>
                                  </p:childTnLst>
                                </p:cTn>
                              </p:par>
                            </p:childTnLst>
                          </p:cTn>
                        </p:par>
                        <p:par>
                          <p:cTn id="12" fill="hold" nodeType="afterGroup">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p:cNvGraphicFramePr>
            <a:graphicFrameLocks noChangeAspect="1"/>
          </p:cNvGraphicFramePr>
          <p:nvPr/>
        </p:nvGraphicFramePr>
        <p:xfrm>
          <a:off x="412750" y="1828800"/>
          <a:ext cx="8412163" cy="3038475"/>
        </p:xfrm>
        <a:graphic>
          <a:graphicData uri="http://schemas.openxmlformats.org/presentationml/2006/ole">
            <mc:AlternateContent xmlns:mc="http://schemas.openxmlformats.org/markup-compatibility/2006">
              <mc:Choice xmlns:v="urn:schemas-microsoft-com:vml" Requires="v">
                <p:oleObj spid="_x0000_s137485" name="Worksheet" r:id="rId3" imgW="6200657" imgH="2467043" progId="Excel.Sheet.8">
                  <p:embed/>
                </p:oleObj>
              </mc:Choice>
              <mc:Fallback>
                <p:oleObj name="Worksheet" r:id="rId3" imgW="6200657" imgH="246704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38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2"/>
          <p:cNvSpPr>
            <a:spLocks noGrp="1" noChangeArrowheads="1"/>
          </p:cNvSpPr>
          <p:nvPr>
            <p:ph type="title"/>
          </p:nvPr>
        </p:nvSpPr>
        <p:spPr/>
        <p:txBody>
          <a:bodyPr/>
          <a:lstStyle/>
          <a:p>
            <a:pPr algn="ctr" eaLnBrk="1" hangingPunct="1"/>
            <a:r>
              <a:rPr lang="en-US" sz="3200" smtClean="0"/>
              <a:t>5o) Acrescente as restrições dos nós de saída</a:t>
            </a:r>
            <a:endParaRPr lang="pt-BR" sz="3200" smtClean="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38509"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Rectangle 2"/>
          <p:cNvSpPr>
            <a:spLocks noGrp="1" noChangeArrowheads="1"/>
          </p:cNvSpPr>
          <p:nvPr>
            <p:ph type="title"/>
          </p:nvPr>
        </p:nvSpPr>
        <p:spPr/>
        <p:txBody>
          <a:bodyPr/>
          <a:lstStyle/>
          <a:p>
            <a:pPr algn="ctr" eaLnBrk="1" hangingPunct="1"/>
            <a:r>
              <a:rPr lang="en-US" sz="3200" smtClean="0"/>
              <a:t>6o) Acrescente as restrições dos nós de entrada</a:t>
            </a:r>
            <a:endParaRPr lang="pt-BR" sz="3200" smtClean="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39533"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1" name="Rectangle 2"/>
          <p:cNvSpPr>
            <a:spLocks noGrp="1" noChangeArrowheads="1"/>
          </p:cNvSpPr>
          <p:nvPr>
            <p:ph type="title"/>
          </p:nvPr>
        </p:nvSpPr>
        <p:spPr/>
        <p:txBody>
          <a:bodyPr/>
          <a:lstStyle/>
          <a:p>
            <a:pPr algn="ctr" eaLnBrk="1" hangingPunct="1"/>
            <a:r>
              <a:rPr lang="en-US" sz="3200" smtClean="0"/>
              <a:t>7o) Inclua a fórmula genérica para os nós de saída</a:t>
            </a:r>
            <a:endParaRPr lang="pt-BR" sz="3200" smtClean="0"/>
          </a:p>
        </p:txBody>
      </p:sp>
      <p:sp>
        <p:nvSpPr>
          <p:cNvPr id="4" name="Oval 4"/>
          <p:cNvSpPr>
            <a:spLocks noChangeArrowheads="1"/>
          </p:cNvSpPr>
          <p:nvPr/>
        </p:nvSpPr>
        <p:spPr bwMode="auto">
          <a:xfrm>
            <a:off x="6934200" y="1981200"/>
            <a:ext cx="1012825" cy="5334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5" name="Line 5"/>
          <p:cNvSpPr>
            <a:spLocks noChangeShapeType="1"/>
          </p:cNvSpPr>
          <p:nvPr/>
        </p:nvSpPr>
        <p:spPr bwMode="auto">
          <a:xfrm flipH="1">
            <a:off x="5730875" y="2514600"/>
            <a:ext cx="1781175" cy="3290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 name="Text Box 6"/>
          <p:cNvSpPr txBox="1">
            <a:spLocks noChangeArrowheads="1"/>
          </p:cNvSpPr>
          <p:nvPr/>
        </p:nvSpPr>
        <p:spPr bwMode="auto">
          <a:xfrm>
            <a:off x="1906588" y="5808663"/>
            <a:ext cx="5875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=SOMA(($C$6:$C$16)*(J6=$D$6:$D$16))-SOMA(($C$6:$C$16)*(J6=$F$6:$F$16))</a:t>
            </a:r>
            <a:endParaRPr lang="pt-BR" sz="120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ox(in)">
                                      <p:cBhvr>
                                        <p:cTn id="11" dur="500"/>
                                        <p:tgtEl>
                                          <p:spTgt spid="5"/>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40557"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5" name="Rectangle 2"/>
          <p:cNvSpPr>
            <a:spLocks noGrp="1" noChangeArrowheads="1"/>
          </p:cNvSpPr>
          <p:nvPr>
            <p:ph type="title"/>
          </p:nvPr>
        </p:nvSpPr>
        <p:spPr/>
        <p:txBody>
          <a:bodyPr/>
          <a:lstStyle/>
          <a:p>
            <a:pPr algn="ctr" eaLnBrk="1" hangingPunct="1"/>
            <a:r>
              <a:rPr lang="en-US" sz="3200" smtClean="0"/>
              <a:t>8o) Inclua a fórmula genérica para os nós de entrada</a:t>
            </a:r>
            <a:endParaRPr lang="pt-BR" sz="3200" smtClean="0"/>
          </a:p>
        </p:txBody>
      </p:sp>
      <p:sp>
        <p:nvSpPr>
          <p:cNvPr id="4" name="Oval 4"/>
          <p:cNvSpPr>
            <a:spLocks noChangeArrowheads="1"/>
          </p:cNvSpPr>
          <p:nvPr/>
        </p:nvSpPr>
        <p:spPr bwMode="auto">
          <a:xfrm>
            <a:off x="6994525" y="3124200"/>
            <a:ext cx="1012825" cy="13716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5" name="Line 5"/>
          <p:cNvSpPr>
            <a:spLocks noChangeShapeType="1"/>
          </p:cNvSpPr>
          <p:nvPr/>
        </p:nvSpPr>
        <p:spPr bwMode="auto">
          <a:xfrm flipH="1">
            <a:off x="5730875" y="4495800"/>
            <a:ext cx="1781175" cy="13096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 name="Text Box 6"/>
          <p:cNvSpPr txBox="1">
            <a:spLocks noChangeArrowheads="1"/>
          </p:cNvSpPr>
          <p:nvPr/>
        </p:nvSpPr>
        <p:spPr bwMode="auto">
          <a:xfrm>
            <a:off x="1908175" y="5808663"/>
            <a:ext cx="613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=-SOMA(($C$6:$C$16)*(J12=$D$6:$D$16))+SOMA(($C$6:$C$16)*(J12=$F$6:$F$16))</a:t>
            </a:r>
            <a:endParaRPr lang="pt-BR" sz="120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ox(in)">
                                      <p:cBhvr>
                                        <p:cTn id="11" dur="500"/>
                                        <p:tgtEl>
                                          <p:spTgt spid="5"/>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41581"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9" name="Rectangle 2"/>
          <p:cNvSpPr>
            <a:spLocks noGrp="1" noChangeArrowheads="1"/>
          </p:cNvSpPr>
          <p:nvPr>
            <p:ph type="title"/>
          </p:nvPr>
        </p:nvSpPr>
        <p:spPr/>
        <p:txBody>
          <a:bodyPr/>
          <a:lstStyle/>
          <a:p>
            <a:pPr algn="ctr" eaLnBrk="1" hangingPunct="1"/>
            <a:r>
              <a:rPr lang="en-US" sz="3200" smtClean="0"/>
              <a:t>9o) Preencha o Solver e resolva</a:t>
            </a:r>
            <a:endParaRPr lang="pt-BR" sz="3200" smtClean="0"/>
          </a:p>
        </p:txBody>
      </p:sp>
      <p:pic>
        <p:nvPicPr>
          <p:cNvPr id="922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500" y="4343400"/>
            <a:ext cx="5129213"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42605"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3" name="Rectangle 2"/>
          <p:cNvSpPr>
            <a:spLocks noGrp="1" noChangeArrowheads="1"/>
          </p:cNvSpPr>
          <p:nvPr>
            <p:ph type="title"/>
          </p:nvPr>
        </p:nvSpPr>
        <p:spPr/>
        <p:txBody>
          <a:bodyPr/>
          <a:lstStyle/>
          <a:p>
            <a:pPr algn="ctr" eaLnBrk="1" hangingPunct="1"/>
            <a:r>
              <a:rPr lang="en-US" sz="3200" smtClean="0"/>
              <a:t>9o) Preencha o Solver e resolva</a:t>
            </a:r>
            <a:endParaRPr lang="pt-BR" sz="3200" smtClean="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3"/>
          <p:cNvGraphicFramePr>
            <a:graphicFrameLocks noChangeAspect="1"/>
          </p:cNvGraphicFramePr>
          <p:nvPr/>
        </p:nvGraphicFramePr>
        <p:xfrm>
          <a:off x="419100" y="1828800"/>
          <a:ext cx="8204200" cy="3095625"/>
        </p:xfrm>
        <a:graphic>
          <a:graphicData uri="http://schemas.openxmlformats.org/presentationml/2006/ole">
            <mc:AlternateContent xmlns:mc="http://schemas.openxmlformats.org/markup-compatibility/2006">
              <mc:Choice xmlns:v="urn:schemas-microsoft-com:vml" Requires="v">
                <p:oleObj spid="_x0000_s143629" name="Worksheet" r:id="rId3" imgW="6048257" imgH="2514600" progId="Excel.Sheet.8">
                  <p:embed/>
                </p:oleObj>
              </mc:Choice>
              <mc:Fallback>
                <p:oleObj name="Worksheet" r:id="rId3" imgW="6048257" imgH="25146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1828800"/>
                        <a:ext cx="8204200" cy="309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 name="Rectangle 2"/>
          <p:cNvSpPr>
            <a:spLocks noGrp="1" noChangeArrowheads="1"/>
          </p:cNvSpPr>
          <p:nvPr>
            <p:ph type="title"/>
          </p:nvPr>
        </p:nvSpPr>
        <p:spPr/>
        <p:txBody>
          <a:bodyPr/>
          <a:lstStyle/>
          <a:p>
            <a:pPr algn="ctr" eaLnBrk="1" hangingPunct="1"/>
            <a:r>
              <a:rPr lang="pt-BR" smtClean="0"/>
              <a:t>Resumo da Resolução</a:t>
            </a:r>
          </a:p>
        </p:txBody>
      </p:sp>
      <p:sp>
        <p:nvSpPr>
          <p:cNvPr id="1829892" name="Oval 4"/>
          <p:cNvSpPr>
            <a:spLocks noChangeArrowheads="1"/>
          </p:cNvSpPr>
          <p:nvPr/>
        </p:nvSpPr>
        <p:spPr bwMode="auto">
          <a:xfrm>
            <a:off x="5838825" y="1981200"/>
            <a:ext cx="1012825" cy="5334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9893" name="Line 5"/>
          <p:cNvSpPr>
            <a:spLocks noChangeShapeType="1"/>
          </p:cNvSpPr>
          <p:nvPr/>
        </p:nvSpPr>
        <p:spPr bwMode="auto">
          <a:xfrm flipH="1">
            <a:off x="4875213" y="2514600"/>
            <a:ext cx="1481137" cy="3290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9894" name="Text Box 6"/>
          <p:cNvSpPr txBox="1">
            <a:spLocks noChangeArrowheads="1"/>
          </p:cNvSpPr>
          <p:nvPr/>
        </p:nvSpPr>
        <p:spPr bwMode="auto">
          <a:xfrm>
            <a:off x="1052513" y="5808663"/>
            <a:ext cx="5554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={SOMA(($B$6:$B$7)*(I6=$C$6:$C$7))-SOMA(($B$6:$B$7)*(I6=$E$6:$E$7))}</a:t>
            </a:r>
            <a:endParaRPr lang="pt-BR" sz="1200">
              <a:solidFill>
                <a:srgbClr val="000000"/>
              </a:solidFill>
              <a:latin typeface="Arial" pitchFamily="34" charset="0"/>
            </a:endParaRPr>
          </a:p>
        </p:txBody>
      </p:sp>
      <p:sp>
        <p:nvSpPr>
          <p:cNvPr id="8" name="Oval 4"/>
          <p:cNvSpPr>
            <a:spLocks noChangeArrowheads="1"/>
          </p:cNvSpPr>
          <p:nvPr/>
        </p:nvSpPr>
        <p:spPr bwMode="auto">
          <a:xfrm>
            <a:off x="5881688" y="3214688"/>
            <a:ext cx="1012825" cy="1052512"/>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9" name="Line 5"/>
          <p:cNvSpPr>
            <a:spLocks noChangeShapeType="1"/>
          </p:cNvSpPr>
          <p:nvPr/>
        </p:nvSpPr>
        <p:spPr bwMode="auto">
          <a:xfrm flipH="1">
            <a:off x="4875213" y="4267200"/>
            <a:ext cx="1481137" cy="202050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 name="Text Box 6"/>
          <p:cNvSpPr txBox="1">
            <a:spLocks noChangeArrowheads="1"/>
          </p:cNvSpPr>
          <p:nvPr/>
        </p:nvSpPr>
        <p:spPr bwMode="auto">
          <a:xfrm>
            <a:off x="1156544" y="6287707"/>
            <a:ext cx="6234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={SOMA(($B$12:$B$16)*(I6=$C$12:$C$16))-SOMA(($B$12:$B$16)*(I6=$E$12:$E$16))}</a:t>
            </a:r>
            <a:endParaRPr lang="pt-BR" sz="120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9892"/>
                                        </p:tgtEl>
                                        <p:attrNameLst>
                                          <p:attrName>style.visibility</p:attrName>
                                        </p:attrNameLst>
                                      </p:cBhvr>
                                      <p:to>
                                        <p:strVal val="visible"/>
                                      </p:to>
                                    </p:set>
                                    <p:animEffect transition="in" filter="box(in)">
                                      <p:cBhvr>
                                        <p:cTn id="7" dur="500"/>
                                        <p:tgtEl>
                                          <p:spTgt spid="1829892"/>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9893"/>
                                        </p:tgtEl>
                                        <p:attrNameLst>
                                          <p:attrName>style.visibility</p:attrName>
                                        </p:attrNameLst>
                                      </p:cBhvr>
                                      <p:to>
                                        <p:strVal val="visible"/>
                                      </p:to>
                                    </p:set>
                                    <p:animEffect transition="in" filter="box(in)">
                                      <p:cBhvr>
                                        <p:cTn id="11" dur="500"/>
                                        <p:tgtEl>
                                          <p:spTgt spid="1829893"/>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829894"/>
                                        </p:tgtEl>
                                        <p:attrNameLst>
                                          <p:attrName>style.visibility</p:attrName>
                                        </p:attrNameLst>
                                      </p:cBhvr>
                                      <p:to>
                                        <p:strVal val="visible"/>
                                      </p:to>
                                    </p:set>
                                    <p:animEffect transition="in" filter="box(in)">
                                      <p:cBhvr>
                                        <p:cTn id="15" dur="500"/>
                                        <p:tgtEl>
                                          <p:spTgt spid="182989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ox(in)">
                                      <p:cBhvr>
                                        <p:cTn id="20" dur="500"/>
                                        <p:tgtEl>
                                          <p:spTgt spid="8"/>
                                        </p:tgtEl>
                                      </p:cBhvr>
                                    </p:animEffect>
                                  </p:childTnLst>
                                </p:cTn>
                              </p:par>
                            </p:childTnLst>
                          </p:cTn>
                        </p:par>
                        <p:par>
                          <p:cTn id="21" fill="hold" nodeType="afterGroup">
                            <p:stCondLst>
                              <p:cond delay="500"/>
                            </p:stCondLst>
                            <p:childTnLst>
                              <p:par>
                                <p:cTn id="22" presetID="4" presetClass="entr" presetSubtype="16"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ox(in)">
                                      <p:cBhvr>
                                        <p:cTn id="24" dur="500"/>
                                        <p:tgtEl>
                                          <p:spTgt spid="9"/>
                                        </p:tgtEl>
                                      </p:cBhvr>
                                    </p:animEffect>
                                  </p:childTnLst>
                                </p:cTn>
                              </p:par>
                            </p:childTnLst>
                          </p:cTn>
                        </p:par>
                        <p:par>
                          <p:cTn id="25" fill="hold" nodeType="afterGroup">
                            <p:stCondLst>
                              <p:cond delay="1000"/>
                            </p:stCondLst>
                            <p:childTnLst>
                              <p:par>
                                <p:cTn id="26" presetID="4" presetClass="entr" presetSubtype="16"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ox(in)">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9892" grpId="0" animBg="1"/>
      <p:bldP spid="1829893" grpId="0" animBg="1"/>
      <p:bldP spid="1829894" grpId="0"/>
      <p:bldP spid="8" grpId="0" animBg="1"/>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ítulo 1"/>
          <p:cNvSpPr>
            <a:spLocks noGrp="1"/>
          </p:cNvSpPr>
          <p:nvPr>
            <p:ph type="title"/>
          </p:nvPr>
        </p:nvSpPr>
        <p:spPr/>
        <p:txBody>
          <a:bodyPr/>
          <a:lstStyle/>
          <a:p>
            <a:r>
              <a:rPr lang="en-US" smtClean="0"/>
              <a:t>Erros de Arredondamento – h=0,0001</a:t>
            </a:r>
            <a:endParaRPr lang="pt-BR" smtClean="0"/>
          </a:p>
        </p:txBody>
      </p:sp>
      <p:graphicFrame>
        <p:nvGraphicFramePr>
          <p:cNvPr id="5122" name="Object 2"/>
          <p:cNvGraphicFramePr>
            <a:graphicFrameLocks noChangeAspect="1"/>
          </p:cNvGraphicFramePr>
          <p:nvPr/>
        </p:nvGraphicFramePr>
        <p:xfrm>
          <a:off x="1095375" y="1612900"/>
          <a:ext cx="7715250" cy="3629025"/>
        </p:xfrm>
        <a:graphic>
          <a:graphicData uri="http://schemas.openxmlformats.org/presentationml/2006/ole">
            <mc:AlternateContent xmlns:mc="http://schemas.openxmlformats.org/markup-compatibility/2006">
              <mc:Choice xmlns:v="urn:schemas-microsoft-com:vml" Requires="v">
                <p:oleObj spid="_x0000_s5391" name="Worksheet" r:id="rId3" imgW="7715216" imgH="3628957" progId="Excel.Sheet.8">
                  <p:embed/>
                </p:oleObj>
              </mc:Choice>
              <mc:Fallback>
                <p:oleObj name="Worksheet" r:id="rId3" imgW="7715216" imgH="3628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1612900"/>
                        <a:ext cx="7715250"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ítulo 1"/>
          <p:cNvSpPr>
            <a:spLocks noGrp="1"/>
          </p:cNvSpPr>
          <p:nvPr>
            <p:ph type="title"/>
          </p:nvPr>
        </p:nvSpPr>
        <p:spPr/>
        <p:txBody>
          <a:bodyPr/>
          <a:lstStyle/>
          <a:p>
            <a:r>
              <a:rPr lang="en-US" smtClean="0"/>
              <a:t>O que vimos ?</a:t>
            </a:r>
            <a:endParaRPr lang="pt-BR" smtClean="0"/>
          </a:p>
        </p:txBody>
      </p:sp>
      <p:sp>
        <p:nvSpPr>
          <p:cNvPr id="108547" name="Espaço Reservado para Conteúdo 2"/>
          <p:cNvSpPr>
            <a:spLocks noGrp="1"/>
          </p:cNvSpPr>
          <p:nvPr>
            <p:ph idx="1"/>
          </p:nvPr>
        </p:nvSpPr>
        <p:spPr/>
        <p:txBody>
          <a:bodyPr/>
          <a:lstStyle/>
          <a:p>
            <a:r>
              <a:rPr lang="en-US" smtClean="0"/>
              <a:t>Uma forma genérica de resolução de problemas em rede. Qualquer problema que possa ser modelado como um problema em rede poderá ser resolvido pela forma padrão apresentada.</a:t>
            </a:r>
          </a:p>
          <a:p>
            <a:endParaRPr lang="en-US" smtClean="0"/>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ítulo 3"/>
          <p:cNvSpPr>
            <a:spLocks noGrp="1"/>
          </p:cNvSpPr>
          <p:nvPr>
            <p:ph type="ctrTitle" sz="quarter"/>
          </p:nvPr>
        </p:nvSpPr>
        <p:spPr/>
        <p:txBody>
          <a:bodyPr/>
          <a:lstStyle/>
          <a:p>
            <a:r>
              <a:rPr lang="en-US" smtClean="0"/>
              <a:t>Métodos Numéricos</a:t>
            </a:r>
            <a:endParaRPr lang="pt-BR" smtClean="0"/>
          </a:p>
        </p:txBody>
      </p:sp>
      <p:sp>
        <p:nvSpPr>
          <p:cNvPr id="109571" name="Subtítulo 4"/>
          <p:cNvSpPr>
            <a:spLocks noGrp="1"/>
          </p:cNvSpPr>
          <p:nvPr>
            <p:ph type="subTitle" sz="quarter" idx="1"/>
          </p:nvPr>
        </p:nvSpPr>
        <p:spPr/>
        <p:txBody>
          <a:bodyPr/>
          <a:lstStyle/>
          <a:p>
            <a:r>
              <a:rPr lang="en-US" smtClean="0"/>
              <a:t>10a Aula</a:t>
            </a:r>
            <a:endParaRPr lang="pt-BR" smtClean="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Excel&amp;VBA : Otimização da estrutura de uma </a:t>
            </a:r>
            <a:r>
              <a:rPr lang="en-US" i="1" smtClean="0"/>
              <a:t>mountain bike</a:t>
            </a:r>
            <a:endParaRPr lang="pt-BR" i="1" smtClean="0"/>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ítulo 1"/>
          <p:cNvSpPr>
            <a:spLocks noGrp="1"/>
          </p:cNvSpPr>
          <p:nvPr>
            <p:ph type="title"/>
          </p:nvPr>
        </p:nvSpPr>
        <p:spPr/>
        <p:txBody>
          <a:bodyPr/>
          <a:lstStyle/>
          <a:p>
            <a:r>
              <a:rPr lang="en-US" smtClean="0"/>
              <a:t>Considere a estrutura de uma </a:t>
            </a:r>
            <a:r>
              <a:rPr lang="en-US" i="1" smtClean="0"/>
              <a:t>mountain bike </a:t>
            </a:r>
            <a:r>
              <a:rPr lang="en-US" smtClean="0"/>
              <a:t>conforme abaixo :</a:t>
            </a:r>
            <a:endParaRPr lang="pt-BR" smtClean="0"/>
          </a:p>
        </p:txBody>
      </p:sp>
      <mc:AlternateContent xmlns:mc="http://schemas.openxmlformats.org/markup-compatibility/2006" xmlns:a14="http://schemas.microsoft.com/office/drawing/2010/main">
        <mc:Choice Requires="a14">
          <p:sp>
            <p:nvSpPr>
              <p:cNvPr id="111619" name="Espaço Reservado para Conteúdo 2"/>
              <p:cNvSpPr>
                <a:spLocks noGrp="1"/>
              </p:cNvSpPr>
              <p:nvPr>
                <p:ph idx="1"/>
              </p:nvPr>
            </p:nvSpPr>
            <p:spPr/>
            <p:txBody>
              <a:bodyPr/>
              <a:lstStyle/>
              <a:p>
                <a:endParaRPr lang="en-US" smtClean="0"/>
              </a:p>
              <a:p>
                <a:endParaRPr lang="en-US" smtClean="0"/>
              </a:p>
              <a:p>
                <a:endParaRPr lang="en-US" smtClean="0"/>
              </a:p>
              <a:p>
                <a:endParaRPr lang="en-US" smtClean="0"/>
              </a:p>
              <a:p>
                <a:endParaRPr lang="en-US" smtClean="0"/>
              </a:p>
              <a:p>
                <a:r>
                  <a:rPr lang="en-US" smtClean="0"/>
                  <a:t>Os esforços no quadro podem ser descritos pela equação : </a:t>
                </a:r>
              </a:p>
              <a:p>
                <a:pPr marL="0" indent="0">
                  <a:buNone/>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𝑉</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𝐸𝐴</m:t>
                          </m:r>
                        </m:num>
                        <m:den>
                          <m:r>
                            <a:rPr lang="pt-BR" b="0" i="1" smtClean="0">
                              <a:latin typeface="Cambria Math" panose="02040503050406030204" pitchFamily="18" charset="0"/>
                            </a:rPr>
                            <m:t>𝑙</m:t>
                          </m:r>
                        </m:den>
                      </m:f>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𝑤</m:t>
                                  </m:r>
                                </m:num>
                                <m:den>
                                  <m:r>
                                    <a:rPr lang="pt-BR" i="1">
                                      <a:latin typeface="Cambria Math" panose="02040503050406030204" pitchFamily="18" charset="0"/>
                                    </a:rPr>
                                    <m:t>2</m:t>
                                  </m:r>
                                  <m:r>
                                    <a:rPr lang="pt-BR" i="1">
                                      <a:latin typeface="Cambria Math" panose="02040503050406030204" pitchFamily="18" charset="0"/>
                                    </a:rPr>
                                    <m:t>𝑙</m:t>
                                  </m:r>
                                </m:den>
                              </m:f>
                            </m:e>
                          </m:d>
                        </m:e>
                        <m:sup>
                          <m:r>
                            <a:rPr lang="pt-BR" b="0" i="1" smtClean="0">
                              <a:latin typeface="Cambria Math" panose="02040503050406030204" pitchFamily="18" charset="0"/>
                            </a:rPr>
                            <m:t>2</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𝐸𝐴</m:t>
                          </m:r>
                        </m:num>
                        <m:den>
                          <m:r>
                            <a:rPr lang="pt-BR" i="1">
                              <a:latin typeface="Cambria Math" panose="02040503050406030204" pitchFamily="18" charset="0"/>
                            </a:rPr>
                            <m:t>𝑙</m:t>
                          </m:r>
                        </m:den>
                      </m:f>
                      <m:sSup>
                        <m:sSupPr>
                          <m:ctrlPr>
                            <a:rPr lang="pt-BR" i="1">
                              <a:latin typeface="Cambria Math" panose="02040503050406030204" pitchFamily="18" charset="0"/>
                            </a:rPr>
                          </m:ctrlPr>
                        </m:sSupPr>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h</m:t>
                                  </m:r>
                                </m:num>
                                <m:den>
                                  <m:r>
                                    <a:rPr lang="pt-BR" i="1">
                                      <a:latin typeface="Cambria Math" panose="02040503050406030204" pitchFamily="18" charset="0"/>
                                    </a:rPr>
                                    <m:t>𝑙</m:t>
                                  </m:r>
                                </m:den>
                              </m:f>
                            </m:e>
                          </m:d>
                        </m:e>
                        <m:sup>
                          <m:r>
                            <a:rPr lang="pt-BR" i="1">
                              <a:latin typeface="Cambria Math" panose="02040503050406030204" pitchFamily="18" charset="0"/>
                            </a:rPr>
                            <m:t>2</m:t>
                          </m:r>
                        </m:sup>
                      </m:sSup>
                      <m:sSup>
                        <m:sSupPr>
                          <m:ctrlPr>
                            <a:rPr lang="pt-BR" i="1">
                              <a:latin typeface="Cambria Math" panose="02040503050406030204" pitchFamily="18" charset="0"/>
                            </a:rPr>
                          </m:ctrlPr>
                        </m:sSupPr>
                        <m:e>
                          <m:r>
                            <a:rPr lang="pt-BR" b="0" i="1" smtClean="0">
                              <a:latin typeface="Cambria Math" panose="02040503050406030204" pitchFamily="18" charset="0"/>
                            </a:rPr>
                            <m:t>𝑦</m:t>
                          </m:r>
                        </m:e>
                        <m:sup>
                          <m:r>
                            <a:rPr lang="pt-BR" i="1">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𝐹𝑥𝑐𝑜𝑠</m:t>
                      </m:r>
                      <m:r>
                        <a:rPr lang="pt-BR" b="0" i="1" smtClean="0">
                          <a:latin typeface="Cambria Math" panose="02040503050406030204" pitchFamily="18" charset="0"/>
                          <a:ea typeface="Cambria Math" panose="02040503050406030204" pitchFamily="18" charset="0"/>
                        </a:rPr>
                        <m:t>𝜃</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𝐹𝑦𝑠𝑖𝑛</m:t>
                      </m:r>
                      <m:r>
                        <a:rPr lang="pt-BR" i="1">
                          <a:latin typeface="Cambria Math" panose="02040503050406030204" pitchFamily="18" charset="0"/>
                          <a:ea typeface="Cambria Math" panose="02040503050406030204" pitchFamily="18" charset="0"/>
                        </a:rPr>
                        <m:t>𝜃</m:t>
                      </m:r>
                    </m:oMath>
                  </m:oMathPara>
                </a14:m>
                <a:endParaRPr lang="pt-BR" smtClean="0"/>
              </a:p>
            </p:txBody>
          </p:sp>
        </mc:Choice>
        <mc:Fallback xmlns="">
          <p:sp>
            <p:nvSpPr>
              <p:cNvPr id="111619"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r="-131"/>
                </a:stretch>
              </a:blipFill>
            </p:spPr>
            <p:txBody>
              <a:bodyPr/>
              <a:lstStyle/>
              <a:p>
                <a:r>
                  <a:rPr lang="pt-BR">
                    <a:noFill/>
                  </a:rPr>
                  <a:t> </a:t>
                </a:r>
              </a:p>
            </p:txBody>
          </p:sp>
        </mc:Fallback>
      </mc:AlternateContent>
      <p:pic>
        <p:nvPicPr>
          <p:cNvPr id="2" name="Imagem 1"/>
          <p:cNvPicPr>
            <a:picLocks noChangeAspect="1"/>
          </p:cNvPicPr>
          <p:nvPr/>
        </p:nvPicPr>
        <p:blipFill>
          <a:blip r:embed="rId3"/>
          <a:stretch>
            <a:fillRect/>
          </a:stretch>
        </p:blipFill>
        <p:spPr>
          <a:xfrm>
            <a:off x="2864768" y="1196974"/>
            <a:ext cx="4608512" cy="2881873"/>
          </a:xfrm>
          <a:prstGeom prst="rect">
            <a:avLst/>
          </a:prstGeom>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ítulo 1"/>
          <p:cNvSpPr>
            <a:spLocks noGrp="1"/>
          </p:cNvSpPr>
          <p:nvPr>
            <p:ph type="title"/>
          </p:nvPr>
        </p:nvSpPr>
        <p:spPr>
          <a:xfrm>
            <a:off x="271463" y="500063"/>
            <a:ext cx="9363075" cy="533400"/>
          </a:xfrm>
        </p:spPr>
        <p:txBody>
          <a:bodyPr/>
          <a:lstStyle/>
          <a:p>
            <a:r>
              <a:rPr lang="en-US" smtClean="0"/>
              <a:t>Exercício : Determinar a energ.potêncial mínima V(x,y) e os deslocamentos em função do ângulo </a:t>
            </a:r>
            <a:r>
              <a:rPr lang="el-GR" smtClean="0"/>
              <a:t>θ</a:t>
            </a:r>
            <a:endParaRPr lang="pt-BR" smtClean="0"/>
          </a:p>
        </p:txBody>
      </p:sp>
      <p:sp>
        <p:nvSpPr>
          <p:cNvPr id="112643" name="Espaço Reservado para Conteúdo 2"/>
          <p:cNvSpPr>
            <a:spLocks noGrp="1"/>
          </p:cNvSpPr>
          <p:nvPr>
            <p:ph idx="1"/>
          </p:nvPr>
        </p:nvSpPr>
        <p:spPr/>
        <p:txBody>
          <a:bodyPr/>
          <a:lstStyle/>
          <a:p>
            <a:endParaRPr lang="en-US" smtClean="0"/>
          </a:p>
          <a:p>
            <a:r>
              <a:rPr lang="en-US" smtClean="0"/>
              <a:t>Para este problemas temos como parâmetros :</a:t>
            </a:r>
          </a:p>
          <a:p>
            <a:pPr lvl="1"/>
            <a:r>
              <a:rPr lang="en-US" smtClean="0"/>
              <a:t>E = 2x10</a:t>
            </a:r>
            <a:r>
              <a:rPr lang="en-US" baseline="30000" smtClean="0"/>
              <a:t>11</a:t>
            </a:r>
            <a:r>
              <a:rPr lang="en-US" smtClean="0"/>
              <a:t> Pa (módulo de Young)</a:t>
            </a:r>
          </a:p>
          <a:p>
            <a:pPr lvl="1"/>
            <a:r>
              <a:rPr lang="en-US" smtClean="0"/>
              <a:t>A = 0,0001 m</a:t>
            </a:r>
            <a:r>
              <a:rPr lang="en-US" baseline="30000" smtClean="0"/>
              <a:t>2</a:t>
            </a:r>
            <a:r>
              <a:rPr lang="en-US" smtClean="0"/>
              <a:t> (área da seção transversal)</a:t>
            </a:r>
          </a:p>
          <a:p>
            <a:pPr lvl="1"/>
            <a:r>
              <a:rPr lang="en-US" smtClean="0"/>
              <a:t> w= 0,44 m (largura)</a:t>
            </a:r>
          </a:p>
          <a:p>
            <a:pPr lvl="1"/>
            <a:r>
              <a:rPr lang="en-US" smtClean="0"/>
              <a:t> l=0,56 m (comprimento)</a:t>
            </a:r>
          </a:p>
          <a:p>
            <a:pPr lvl="1"/>
            <a:r>
              <a:rPr lang="en-US" smtClean="0"/>
              <a:t> h=0,50 m (altura)</a:t>
            </a:r>
          </a:p>
          <a:p>
            <a:pPr lvl="1"/>
            <a:r>
              <a:rPr lang="en-US" smtClean="0"/>
              <a:t> F=10.000 N</a:t>
            </a:r>
            <a:endParaRPr lang="pt-BR" smtClean="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ítulo 1"/>
          <p:cNvSpPr>
            <a:spLocks noGrp="1"/>
          </p:cNvSpPr>
          <p:nvPr>
            <p:ph type="title"/>
          </p:nvPr>
        </p:nvSpPr>
        <p:spPr/>
        <p:txBody>
          <a:bodyPr/>
          <a:lstStyle/>
          <a:p>
            <a:r>
              <a:rPr lang="en-US" smtClean="0"/>
              <a:t>Para um determinado ângulo </a:t>
            </a:r>
            <a:r>
              <a:rPr lang="el-GR" smtClean="0"/>
              <a:t>θ</a:t>
            </a:r>
            <a:endParaRPr lang="pt-BR" smtClean="0"/>
          </a:p>
        </p:txBody>
      </p:sp>
      <p:sp>
        <p:nvSpPr>
          <p:cNvPr id="12292" name="Espaço Reservado para Conteúdo 4"/>
          <p:cNvSpPr>
            <a:spLocks noGrp="1"/>
          </p:cNvSpPr>
          <p:nvPr>
            <p:ph idx="1"/>
          </p:nvPr>
        </p:nvSpPr>
        <p:spPr/>
        <p:txBody>
          <a:bodyPr/>
          <a:lstStyle/>
          <a:p>
            <a:endParaRPr lang="en-US" smtClean="0"/>
          </a:p>
          <a:p>
            <a:endParaRPr lang="en-US" smtClean="0"/>
          </a:p>
          <a:p>
            <a:endParaRPr lang="en-US" smtClean="0"/>
          </a:p>
          <a:p>
            <a:r>
              <a:rPr lang="en-US" err="1" smtClean="0"/>
              <a:t>Podemos</a:t>
            </a:r>
            <a:r>
              <a:rPr lang="en-US" smtClean="0"/>
              <a:t> </a:t>
            </a:r>
            <a:r>
              <a:rPr lang="en-US" err="1" smtClean="0"/>
              <a:t>chamar</a:t>
            </a:r>
            <a:r>
              <a:rPr lang="en-US" smtClean="0"/>
              <a:t> o solver e </a:t>
            </a:r>
            <a:r>
              <a:rPr lang="en-US" err="1" smtClean="0"/>
              <a:t>determinar</a:t>
            </a:r>
            <a:r>
              <a:rPr lang="en-US" smtClean="0"/>
              <a:t> a </a:t>
            </a:r>
            <a:r>
              <a:rPr lang="en-US" err="1" smtClean="0"/>
              <a:t>energia</a:t>
            </a:r>
            <a:r>
              <a:rPr lang="en-US" smtClean="0"/>
              <a:t> </a:t>
            </a:r>
            <a:r>
              <a:rPr lang="en-US" err="1" smtClean="0"/>
              <a:t>potencial</a:t>
            </a:r>
            <a:r>
              <a:rPr lang="en-US" smtClean="0"/>
              <a:t> </a:t>
            </a:r>
            <a:r>
              <a:rPr lang="en-US" err="1" smtClean="0"/>
              <a:t>mínima</a:t>
            </a:r>
            <a:r>
              <a:rPr lang="en-US" smtClean="0"/>
              <a:t> e </a:t>
            </a:r>
            <a:r>
              <a:rPr lang="en-US" err="1" smtClean="0"/>
              <a:t>suas</a:t>
            </a:r>
            <a:r>
              <a:rPr lang="en-US" smtClean="0"/>
              <a:t> </a:t>
            </a:r>
            <a:r>
              <a:rPr lang="en-US" err="1" smtClean="0"/>
              <a:t>deflexões</a:t>
            </a:r>
            <a:r>
              <a:rPr lang="en-US" smtClean="0"/>
              <a:t> </a:t>
            </a:r>
            <a:r>
              <a:rPr lang="en-US" err="1" smtClean="0"/>
              <a:t>associadas</a:t>
            </a:r>
            <a:r>
              <a:rPr lang="en-US" smtClean="0"/>
              <a:t> ( </a:t>
            </a:r>
            <a:r>
              <a:rPr lang="en-US" err="1" smtClean="0"/>
              <a:t>máximas</a:t>
            </a:r>
            <a:r>
              <a:rPr lang="en-US" smtClean="0"/>
              <a:t> ) para </a:t>
            </a:r>
            <a:r>
              <a:rPr lang="en-US" err="1" smtClean="0"/>
              <a:t>diferentes</a:t>
            </a:r>
            <a:r>
              <a:rPr lang="en-US" smtClean="0"/>
              <a:t> </a:t>
            </a:r>
            <a:r>
              <a:rPr lang="en-US" err="1" smtClean="0"/>
              <a:t>ângulos</a:t>
            </a:r>
            <a:r>
              <a:rPr lang="en-US" smtClean="0"/>
              <a:t> de </a:t>
            </a:r>
            <a:r>
              <a:rPr lang="en-US" err="1" smtClean="0"/>
              <a:t>inclinação</a:t>
            </a:r>
            <a:r>
              <a:rPr lang="en-US" smtClean="0"/>
              <a:t> do </a:t>
            </a:r>
            <a:r>
              <a:rPr lang="en-US" err="1" smtClean="0"/>
              <a:t>quadro</a:t>
            </a:r>
            <a:r>
              <a:rPr lang="en-US" smtClean="0"/>
              <a:t> da </a:t>
            </a:r>
            <a:r>
              <a:rPr lang="en-US" err="1" smtClean="0"/>
              <a:t>bicicleta</a:t>
            </a:r>
            <a:endParaRPr lang="en-US" smtClean="0"/>
          </a:p>
          <a:p>
            <a:r>
              <a:rPr lang="en-US" err="1" smtClean="0"/>
              <a:t>Porém</a:t>
            </a:r>
            <a:r>
              <a:rPr lang="en-US" smtClean="0"/>
              <a:t> para </a:t>
            </a:r>
            <a:r>
              <a:rPr lang="en-US" err="1" smtClean="0"/>
              <a:t>fazer</a:t>
            </a:r>
            <a:r>
              <a:rPr lang="en-US" smtClean="0"/>
              <a:t> um </a:t>
            </a:r>
            <a:r>
              <a:rPr lang="en-US" err="1" smtClean="0"/>
              <a:t>gráfico</a:t>
            </a:r>
            <a:r>
              <a:rPr lang="en-US" smtClean="0"/>
              <a:t> V(</a:t>
            </a:r>
            <a:r>
              <a:rPr lang="en-US" err="1" smtClean="0"/>
              <a:t>x,y</a:t>
            </a:r>
            <a:r>
              <a:rPr lang="en-US" smtClean="0"/>
              <a:t>)</a:t>
            </a:r>
            <a:r>
              <a:rPr lang="en-US" baseline="-25000" smtClean="0"/>
              <a:t>min</a:t>
            </a:r>
            <a:r>
              <a:rPr lang="en-US" smtClean="0"/>
              <a:t> x Theta</a:t>
            </a:r>
            <a:r>
              <a:rPr lang="pt-BR" smtClean="0"/>
              <a:t> deveríamos chamar o Solver repetidas vezes OU</a:t>
            </a:r>
            <a:endParaRPr lang="en-US" smtClean="0"/>
          </a:p>
        </p:txBody>
      </p:sp>
      <p:graphicFrame>
        <p:nvGraphicFramePr>
          <p:cNvPr id="12290" name="Object 2"/>
          <p:cNvGraphicFramePr>
            <a:graphicFrameLocks noChangeAspect="1"/>
          </p:cNvGraphicFramePr>
          <p:nvPr>
            <p:extLst>
              <p:ext uri="{D42A27DB-BD31-4B8C-83A1-F6EECF244321}">
                <p14:modId xmlns:p14="http://schemas.microsoft.com/office/powerpoint/2010/main" val="233666533"/>
              </p:ext>
            </p:extLst>
          </p:nvPr>
        </p:nvGraphicFramePr>
        <p:xfrm>
          <a:off x="1381125" y="1052736"/>
          <a:ext cx="7572375" cy="1785938"/>
        </p:xfrm>
        <a:graphic>
          <a:graphicData uri="http://schemas.openxmlformats.org/presentationml/2006/ole">
            <mc:AlternateContent xmlns:mc="http://schemas.openxmlformats.org/markup-compatibility/2006">
              <mc:Choice xmlns:v="urn:schemas-microsoft-com:vml" Requires="v">
                <p:oleObj spid="_x0000_s144653" name="Worksheet" r:id="rId3" imgW="4886249" imgH="1152449" progId="Excel.Sheet.8">
                  <p:embed/>
                </p:oleObj>
              </mc:Choice>
              <mc:Fallback>
                <p:oleObj name="Worksheet" r:id="rId3" imgW="4886249" imgH="11524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25" y="1052736"/>
                        <a:ext cx="7572375"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ítulo 1"/>
          <p:cNvSpPr>
            <a:spLocks noGrp="1"/>
          </p:cNvSpPr>
          <p:nvPr>
            <p:ph type="title"/>
          </p:nvPr>
        </p:nvSpPr>
        <p:spPr/>
        <p:txBody>
          <a:bodyPr/>
          <a:lstStyle/>
          <a:p>
            <a:r>
              <a:rPr lang="en-US" smtClean="0"/>
              <a:t>Automatizar o processo via VBA</a:t>
            </a:r>
            <a:endParaRPr lang="pt-BR" smtClean="0"/>
          </a:p>
        </p:txBody>
      </p:sp>
      <p:sp>
        <p:nvSpPr>
          <p:cNvPr id="113667" name="Espaço Reservado para Conteúdo 2"/>
          <p:cNvSpPr>
            <a:spLocks noGrp="1"/>
          </p:cNvSpPr>
          <p:nvPr>
            <p:ph idx="1"/>
          </p:nvPr>
        </p:nvSpPr>
        <p:spPr/>
        <p:txBody>
          <a:bodyPr/>
          <a:lstStyle/>
          <a:p>
            <a:r>
              <a:rPr lang="en-US" smtClean="0"/>
              <a:t>Vá até a guia “Desenvolvedor” no Excel 2007</a:t>
            </a:r>
          </a:p>
          <a:p>
            <a:r>
              <a:rPr lang="en-US" smtClean="0"/>
              <a:t>Vá em controles e clique Inserir</a:t>
            </a:r>
          </a:p>
          <a:p>
            <a:r>
              <a:rPr lang="en-US" smtClean="0"/>
              <a:t>Depois vá em “Controles ActiveX” e clique  em “Inserir Botão de Controle”</a:t>
            </a:r>
          </a:p>
          <a:p>
            <a:r>
              <a:rPr lang="en-US" smtClean="0"/>
              <a:t>Clique na planilha onde deseja que o botão apareça</a:t>
            </a:r>
          </a:p>
          <a:p>
            <a:r>
              <a:rPr lang="en-US" smtClean="0"/>
              <a:t>Vá em “Controles” e clique em “Modo de Design”</a:t>
            </a:r>
          </a:p>
          <a:p>
            <a:r>
              <a:rPr lang="en-US" smtClean="0"/>
              <a:t>Depois clique 2 vezes no botão que você inseriu e entre no ambiente do VBA</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box(in)">
                                      <p:cBhvr>
                                        <p:cTn id="7" dur="500"/>
                                        <p:tgtEl>
                                          <p:spTgt spid="113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3667">
                                            <p:txEl>
                                              <p:pRg st="1" end="1"/>
                                            </p:txEl>
                                          </p:spTgt>
                                        </p:tgtEl>
                                        <p:attrNameLst>
                                          <p:attrName>style.visibility</p:attrName>
                                        </p:attrNameLst>
                                      </p:cBhvr>
                                      <p:to>
                                        <p:strVal val="visible"/>
                                      </p:to>
                                    </p:set>
                                    <p:animEffect transition="in" filter="box(in)">
                                      <p:cBhvr>
                                        <p:cTn id="12" dur="500"/>
                                        <p:tgtEl>
                                          <p:spTgt spid="1136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3667">
                                            <p:txEl>
                                              <p:pRg st="2" end="2"/>
                                            </p:txEl>
                                          </p:spTgt>
                                        </p:tgtEl>
                                        <p:attrNameLst>
                                          <p:attrName>style.visibility</p:attrName>
                                        </p:attrNameLst>
                                      </p:cBhvr>
                                      <p:to>
                                        <p:strVal val="visible"/>
                                      </p:to>
                                    </p:set>
                                    <p:animEffect transition="in" filter="box(in)">
                                      <p:cBhvr>
                                        <p:cTn id="17" dur="500"/>
                                        <p:tgtEl>
                                          <p:spTgt spid="1136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3667">
                                            <p:txEl>
                                              <p:pRg st="3" end="3"/>
                                            </p:txEl>
                                          </p:spTgt>
                                        </p:tgtEl>
                                        <p:attrNameLst>
                                          <p:attrName>style.visibility</p:attrName>
                                        </p:attrNameLst>
                                      </p:cBhvr>
                                      <p:to>
                                        <p:strVal val="visible"/>
                                      </p:to>
                                    </p:set>
                                    <p:animEffect transition="in" filter="box(in)">
                                      <p:cBhvr>
                                        <p:cTn id="22" dur="500"/>
                                        <p:tgtEl>
                                          <p:spTgt spid="11366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3667">
                                            <p:txEl>
                                              <p:pRg st="4" end="4"/>
                                            </p:txEl>
                                          </p:spTgt>
                                        </p:tgtEl>
                                        <p:attrNameLst>
                                          <p:attrName>style.visibility</p:attrName>
                                        </p:attrNameLst>
                                      </p:cBhvr>
                                      <p:to>
                                        <p:strVal val="visible"/>
                                      </p:to>
                                    </p:set>
                                    <p:animEffect transition="in" filter="box(in)">
                                      <p:cBhvr>
                                        <p:cTn id="27" dur="500"/>
                                        <p:tgtEl>
                                          <p:spTgt spid="11366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3667">
                                            <p:txEl>
                                              <p:pRg st="5" end="5"/>
                                            </p:txEl>
                                          </p:spTgt>
                                        </p:tgtEl>
                                        <p:attrNameLst>
                                          <p:attrName>style.visibility</p:attrName>
                                        </p:attrNameLst>
                                      </p:cBhvr>
                                      <p:to>
                                        <p:strVal val="visible"/>
                                      </p:to>
                                    </p:set>
                                    <p:animEffect transition="in" filter="box(in)">
                                      <p:cBhvr>
                                        <p:cTn id="32" dur="500"/>
                                        <p:tgtEl>
                                          <p:spTgt spid="1136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ítulo 1"/>
          <p:cNvSpPr>
            <a:spLocks noGrp="1"/>
          </p:cNvSpPr>
          <p:nvPr>
            <p:ph type="title"/>
          </p:nvPr>
        </p:nvSpPr>
        <p:spPr/>
        <p:txBody>
          <a:bodyPr/>
          <a:lstStyle/>
          <a:p>
            <a:r>
              <a:rPr lang="en-US" smtClean="0"/>
              <a:t>Automatizando o processo via VBA</a:t>
            </a:r>
            <a:endParaRPr lang="pt-BR" smtClean="0"/>
          </a:p>
        </p:txBody>
      </p:sp>
      <p:sp>
        <p:nvSpPr>
          <p:cNvPr id="114691" name="Espaço Reservado para Conteúdo 2"/>
          <p:cNvSpPr>
            <a:spLocks noGrp="1"/>
          </p:cNvSpPr>
          <p:nvPr>
            <p:ph idx="1"/>
          </p:nvPr>
        </p:nvSpPr>
        <p:spPr/>
        <p:txBody>
          <a:bodyPr/>
          <a:lstStyle/>
          <a:p>
            <a:r>
              <a:rPr lang="en-US" smtClean="0"/>
              <a:t>Na janela a esquerda inclua o seguinte :</a:t>
            </a:r>
          </a:p>
          <a:p>
            <a:pPr lvl="1"/>
            <a:r>
              <a:rPr lang="en-US" smtClean="0"/>
              <a:t>Em name : macro_01</a:t>
            </a:r>
          </a:p>
          <a:p>
            <a:pPr lvl="1"/>
            <a:r>
              <a:rPr lang="en-US" smtClean="0"/>
              <a:t>Em caption : Gráfico</a:t>
            </a:r>
          </a:p>
          <a:p>
            <a:pPr lvl="1"/>
            <a:r>
              <a:rPr lang="en-US" smtClean="0"/>
              <a:t>Em takefocusonclick : False</a:t>
            </a:r>
          </a:p>
          <a:p>
            <a:pPr lvl="1"/>
            <a:endParaRPr lang="en-US" smtClean="0"/>
          </a:p>
          <a:p>
            <a:r>
              <a:rPr lang="en-US" smtClean="0"/>
              <a:t>Vá para o editor ao lado da janela e selecione o texto </a:t>
            </a:r>
            <a:r>
              <a:rPr lang="en-US" i="1" smtClean="0"/>
              <a:t>macro_01 </a:t>
            </a:r>
            <a:r>
              <a:rPr lang="en-US" smtClean="0"/>
              <a:t>e comece o programa</a:t>
            </a:r>
          </a:p>
          <a:p>
            <a:endParaRPr lang="en-US" smtClean="0"/>
          </a:p>
          <a:p>
            <a:r>
              <a:rPr lang="en-US" smtClean="0"/>
              <a:t>A listagem aparece no próximo slide</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box(in)">
                                      <p:cBhvr>
                                        <p:cTn id="7" dur="500"/>
                                        <p:tgtEl>
                                          <p:spTgt spid="1146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4691">
                                            <p:txEl>
                                              <p:pRg st="1" end="1"/>
                                            </p:txEl>
                                          </p:spTgt>
                                        </p:tgtEl>
                                        <p:attrNameLst>
                                          <p:attrName>style.visibility</p:attrName>
                                        </p:attrNameLst>
                                      </p:cBhvr>
                                      <p:to>
                                        <p:strVal val="visible"/>
                                      </p:to>
                                    </p:set>
                                    <p:animEffect transition="in" filter="box(in)">
                                      <p:cBhvr>
                                        <p:cTn id="12" dur="500"/>
                                        <p:tgtEl>
                                          <p:spTgt spid="1146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4691">
                                            <p:txEl>
                                              <p:pRg st="2" end="2"/>
                                            </p:txEl>
                                          </p:spTgt>
                                        </p:tgtEl>
                                        <p:attrNameLst>
                                          <p:attrName>style.visibility</p:attrName>
                                        </p:attrNameLst>
                                      </p:cBhvr>
                                      <p:to>
                                        <p:strVal val="visible"/>
                                      </p:to>
                                    </p:set>
                                    <p:animEffect transition="in" filter="box(in)">
                                      <p:cBhvr>
                                        <p:cTn id="17" dur="500"/>
                                        <p:tgtEl>
                                          <p:spTgt spid="1146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4691">
                                            <p:txEl>
                                              <p:pRg st="3" end="3"/>
                                            </p:txEl>
                                          </p:spTgt>
                                        </p:tgtEl>
                                        <p:attrNameLst>
                                          <p:attrName>style.visibility</p:attrName>
                                        </p:attrNameLst>
                                      </p:cBhvr>
                                      <p:to>
                                        <p:strVal val="visible"/>
                                      </p:to>
                                    </p:set>
                                    <p:animEffect transition="in" filter="box(in)">
                                      <p:cBhvr>
                                        <p:cTn id="22" dur="500"/>
                                        <p:tgtEl>
                                          <p:spTgt spid="11469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4691">
                                            <p:txEl>
                                              <p:pRg st="5" end="5"/>
                                            </p:txEl>
                                          </p:spTgt>
                                        </p:tgtEl>
                                        <p:attrNameLst>
                                          <p:attrName>style.visibility</p:attrName>
                                        </p:attrNameLst>
                                      </p:cBhvr>
                                      <p:to>
                                        <p:strVal val="visible"/>
                                      </p:to>
                                    </p:set>
                                    <p:animEffect transition="in" filter="box(in)">
                                      <p:cBhvr>
                                        <p:cTn id="27" dur="500"/>
                                        <p:tgtEl>
                                          <p:spTgt spid="11469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4691">
                                            <p:txEl>
                                              <p:pRg st="7" end="7"/>
                                            </p:txEl>
                                          </p:spTgt>
                                        </p:tgtEl>
                                        <p:attrNameLst>
                                          <p:attrName>style.visibility</p:attrName>
                                        </p:attrNameLst>
                                      </p:cBhvr>
                                      <p:to>
                                        <p:strVal val="visible"/>
                                      </p:to>
                                    </p:set>
                                    <p:animEffect transition="in" filter="box(in)">
                                      <p:cBhvr>
                                        <p:cTn id="32" dur="500"/>
                                        <p:tgtEl>
                                          <p:spTgt spid="1146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ítulo 1"/>
          <p:cNvSpPr>
            <a:spLocks noGrp="1"/>
          </p:cNvSpPr>
          <p:nvPr>
            <p:ph type="title"/>
          </p:nvPr>
        </p:nvSpPr>
        <p:spPr>
          <a:xfrm>
            <a:off x="271463" y="71438"/>
            <a:ext cx="9363075" cy="533400"/>
          </a:xfrm>
        </p:spPr>
        <p:txBody>
          <a:bodyPr/>
          <a:lstStyle/>
          <a:p>
            <a:r>
              <a:rPr lang="en-US" smtClean="0"/>
              <a:t>Automatizando o processo via VBA</a:t>
            </a:r>
            <a:endParaRPr lang="pt-BR" smtClean="0"/>
          </a:p>
        </p:txBody>
      </p:sp>
      <p:sp>
        <p:nvSpPr>
          <p:cNvPr id="115715" name="Espaço Reservado para Conteúdo 2"/>
          <p:cNvSpPr>
            <a:spLocks noGrp="1"/>
          </p:cNvSpPr>
          <p:nvPr>
            <p:ph idx="1"/>
          </p:nvPr>
        </p:nvSpPr>
        <p:spPr>
          <a:xfrm>
            <a:off x="293688" y="904875"/>
            <a:ext cx="9340850" cy="5381625"/>
          </a:xfrm>
        </p:spPr>
        <p:txBody>
          <a:bodyPr/>
          <a:lstStyle/>
          <a:p>
            <a:pPr lvl="2"/>
            <a:r>
              <a:rPr lang="pt-BR" smtClean="0"/>
              <a:t>Option Explicit</a:t>
            </a:r>
          </a:p>
          <a:p>
            <a:pPr lvl="2"/>
            <a:r>
              <a:rPr lang="pt-BR" smtClean="0"/>
              <a:t>Private Sub macro_01_Click()</a:t>
            </a:r>
          </a:p>
          <a:p>
            <a:pPr lvl="3"/>
            <a:r>
              <a:rPr lang="en-US" smtClean="0"/>
              <a:t>Dim i as integer</a:t>
            </a:r>
            <a:endParaRPr lang="pt-BR" smtClean="0"/>
          </a:p>
          <a:p>
            <a:pPr lvl="3"/>
            <a:r>
              <a:rPr lang="pt-BR" smtClean="0"/>
              <a:t>Range("F5") = "Theta“</a:t>
            </a:r>
          </a:p>
          <a:p>
            <a:pPr lvl="3"/>
            <a:r>
              <a:rPr lang="pt-BR" smtClean="0"/>
              <a:t>Range("G5") = "x“</a:t>
            </a:r>
          </a:p>
          <a:p>
            <a:pPr lvl="3"/>
            <a:r>
              <a:rPr lang="pt-BR" smtClean="0"/>
              <a:t>Range("H5") = "y“</a:t>
            </a:r>
          </a:p>
          <a:p>
            <a:pPr lvl="3"/>
            <a:r>
              <a:rPr lang="pt-BR" smtClean="0"/>
              <a:t>Range("I5") = "V(x,y)" 	</a:t>
            </a:r>
          </a:p>
          <a:p>
            <a:pPr lvl="2"/>
            <a:r>
              <a:rPr lang="pt-BR" smtClean="0"/>
              <a:t>For i = 0 To 90</a:t>
            </a:r>
          </a:p>
          <a:p>
            <a:pPr lvl="3"/>
            <a:r>
              <a:rPr lang="pt-BR" smtClean="0"/>
              <a:t>Range("F3") = i</a:t>
            </a:r>
          </a:p>
          <a:p>
            <a:pPr lvl="3"/>
            <a:r>
              <a:rPr lang="pt-BR" smtClean="0"/>
              <a:t>Solversolve Userfinish:=True</a:t>
            </a:r>
          </a:p>
          <a:p>
            <a:pPr lvl="3"/>
            <a:r>
              <a:rPr lang="pt-BR" smtClean="0"/>
              <a:t>Range("F" &amp; i + 6) = Range("F3")</a:t>
            </a:r>
          </a:p>
          <a:p>
            <a:pPr lvl="3"/>
            <a:r>
              <a:rPr lang="pt-BR" smtClean="0"/>
              <a:t>Range("G" &amp; i + 6) = Range("G3")</a:t>
            </a:r>
          </a:p>
          <a:p>
            <a:pPr lvl="3"/>
            <a:r>
              <a:rPr lang="pt-BR" smtClean="0"/>
              <a:t>Range("H" &amp; i + 6) = Range("H3")</a:t>
            </a:r>
          </a:p>
          <a:p>
            <a:pPr lvl="3"/>
            <a:r>
              <a:rPr lang="pt-BR" smtClean="0"/>
              <a:t>Range("I" &amp; i + 6) = Range("I3")</a:t>
            </a:r>
          </a:p>
          <a:p>
            <a:pPr lvl="2"/>
            <a:r>
              <a:rPr lang="pt-BR" smtClean="0"/>
              <a:t>Next i</a:t>
            </a:r>
          </a:p>
          <a:p>
            <a:pPr lvl="2"/>
            <a:r>
              <a:rPr lang="pt-BR" smtClean="0"/>
              <a:t>End Sub</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ítulo 1"/>
          <p:cNvSpPr>
            <a:spLocks noGrp="1"/>
          </p:cNvSpPr>
          <p:nvPr>
            <p:ph type="title"/>
          </p:nvPr>
        </p:nvSpPr>
        <p:spPr>
          <a:xfrm>
            <a:off x="271463" y="87288"/>
            <a:ext cx="9363075" cy="533400"/>
          </a:xfrm>
        </p:spPr>
        <p:txBody>
          <a:bodyPr/>
          <a:lstStyle/>
          <a:p>
            <a:r>
              <a:rPr lang="en-US" err="1" smtClean="0"/>
              <a:t>Automatizando</a:t>
            </a:r>
            <a:r>
              <a:rPr lang="en-US" smtClean="0"/>
              <a:t> o </a:t>
            </a:r>
            <a:r>
              <a:rPr lang="en-US" err="1" smtClean="0"/>
              <a:t>processo</a:t>
            </a:r>
            <a:r>
              <a:rPr lang="en-US" smtClean="0"/>
              <a:t> via VBA</a:t>
            </a:r>
            <a:endParaRPr lang="pt-BR" smtClean="0"/>
          </a:p>
        </p:txBody>
      </p:sp>
      <p:sp>
        <p:nvSpPr>
          <p:cNvPr id="116739" name="Espaço Reservado para Conteúdo 2"/>
          <p:cNvSpPr>
            <a:spLocks noGrp="1"/>
          </p:cNvSpPr>
          <p:nvPr>
            <p:ph idx="1"/>
          </p:nvPr>
        </p:nvSpPr>
        <p:spPr/>
        <p:txBody>
          <a:bodyPr/>
          <a:lstStyle/>
          <a:p>
            <a:r>
              <a:rPr lang="en-US" smtClean="0"/>
              <a:t>Depois vá em Depurar, Compilar e em seguida saia do modo de design</a:t>
            </a:r>
          </a:p>
          <a:p>
            <a:r>
              <a:rPr lang="en-US" smtClean="0"/>
              <a:t>Volte para a planilha clique no botão “Gráfico” e olhe o que acontecerá</a:t>
            </a:r>
          </a:p>
          <a:p>
            <a:r>
              <a:rPr lang="en-US" smtClean="0"/>
              <a:t>Agora você pode montar um gráfico da deflexão total z = raiz(x</a:t>
            </a:r>
            <a:r>
              <a:rPr lang="en-US" baseline="30000" smtClean="0"/>
              <a:t>2</a:t>
            </a:r>
            <a:r>
              <a:rPr lang="en-US" smtClean="0"/>
              <a:t> + y</a:t>
            </a:r>
            <a:r>
              <a:rPr lang="en-US" baseline="30000" smtClean="0"/>
              <a:t>2</a:t>
            </a:r>
            <a:r>
              <a:rPr lang="en-US" smtClean="0"/>
              <a:t>) e da energia potencial mínima em função do ângulo Theta</a:t>
            </a:r>
            <a:endParaRPr lang="pt-BR"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ítulo 1"/>
          <p:cNvSpPr>
            <a:spLocks noGrp="1"/>
          </p:cNvSpPr>
          <p:nvPr>
            <p:ph type="title"/>
          </p:nvPr>
        </p:nvSpPr>
        <p:spPr/>
        <p:txBody>
          <a:bodyPr/>
          <a:lstStyle/>
          <a:p>
            <a:r>
              <a:rPr lang="en-US" smtClean="0"/>
              <a:t>Erros em um sistema computacional</a:t>
            </a:r>
            <a:endParaRPr lang="pt-BR" smtClean="0"/>
          </a:p>
        </p:txBody>
      </p:sp>
      <p:sp>
        <p:nvSpPr>
          <p:cNvPr id="3" name="Espaço Reservado para Conteúdo 2"/>
          <p:cNvSpPr>
            <a:spLocks noGrp="1"/>
          </p:cNvSpPr>
          <p:nvPr>
            <p:ph idx="1"/>
          </p:nvPr>
        </p:nvSpPr>
        <p:spPr/>
        <p:txBody>
          <a:bodyPr/>
          <a:lstStyle/>
          <a:p>
            <a:r>
              <a:rPr lang="en-US" smtClean="0"/>
              <a:t>A outra fonte são os erros de truncamento.</a:t>
            </a:r>
          </a:p>
          <a:p>
            <a:pPr lvl="1"/>
            <a:r>
              <a:rPr lang="en-US" smtClean="0"/>
              <a:t>Eles são decorrentes do processo numérico em sí</a:t>
            </a:r>
            <a:r>
              <a:rPr lang="pt-BR" smtClean="0"/>
              <a:t>, uma vez que estes envolvem valores os quais não podem ser determinados com precisão absoluta.</a:t>
            </a:r>
          </a:p>
          <a:p>
            <a:pPr lvl="1"/>
            <a:r>
              <a:rPr lang="en-US" smtClean="0"/>
              <a:t>Sendo assim quanto maior for a quantidade e cálculos ( isto é menor for o intervalo entre um cálculo e outro ) maior será a precisão do resultado. </a:t>
            </a:r>
          </a:p>
          <a:p>
            <a:pPr lvl="1"/>
            <a:r>
              <a:rPr lang="en-US" smtClean="0"/>
              <a:t>Perceba que este tipo de erro corre em direção contrária ao erro de arredondamento, sendo assim chegaremos sempre a um valor de compromisso</a:t>
            </a:r>
            <a:endParaRPr lang="pt-BR" smtClean="0"/>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ítulo 1"/>
          <p:cNvSpPr>
            <a:spLocks noGrp="1"/>
          </p:cNvSpPr>
          <p:nvPr>
            <p:ph type="title"/>
          </p:nvPr>
        </p:nvSpPr>
        <p:spPr>
          <a:xfrm>
            <a:off x="271463" y="87288"/>
            <a:ext cx="9363075" cy="533400"/>
          </a:xfrm>
        </p:spPr>
        <p:txBody>
          <a:bodyPr/>
          <a:lstStyle/>
          <a:p>
            <a:r>
              <a:rPr lang="en-US" smtClean="0"/>
              <a:t>V(</a:t>
            </a:r>
            <a:r>
              <a:rPr lang="en-US" err="1" smtClean="0"/>
              <a:t>x,y</a:t>
            </a:r>
            <a:r>
              <a:rPr lang="en-US" smtClean="0"/>
              <a:t>)min em </a:t>
            </a:r>
            <a:r>
              <a:rPr lang="en-US" err="1" smtClean="0"/>
              <a:t>função</a:t>
            </a:r>
            <a:r>
              <a:rPr lang="en-US" smtClean="0"/>
              <a:t> de Theta</a:t>
            </a:r>
            <a:endParaRPr lang="pt-BR" smtClean="0"/>
          </a:p>
        </p:txBody>
      </p:sp>
      <p:pic>
        <p:nvPicPr>
          <p:cNvPr id="1177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714500"/>
            <a:ext cx="6332538"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ítulo 1"/>
          <p:cNvSpPr>
            <a:spLocks noGrp="1"/>
          </p:cNvSpPr>
          <p:nvPr>
            <p:ph type="title"/>
          </p:nvPr>
        </p:nvSpPr>
        <p:spPr>
          <a:xfrm>
            <a:off x="271463" y="116632"/>
            <a:ext cx="9363075" cy="533400"/>
          </a:xfrm>
        </p:spPr>
        <p:txBody>
          <a:bodyPr/>
          <a:lstStyle/>
          <a:p>
            <a:r>
              <a:rPr lang="en-US" smtClean="0"/>
              <a:t> z , x e y em </a:t>
            </a:r>
            <a:r>
              <a:rPr lang="en-US" err="1" smtClean="0"/>
              <a:t>função</a:t>
            </a:r>
            <a:r>
              <a:rPr lang="en-US" smtClean="0"/>
              <a:t> de Theta</a:t>
            </a:r>
            <a:endParaRPr lang="pt-BR" smtClean="0"/>
          </a:p>
        </p:txBody>
      </p:sp>
      <p:pic>
        <p:nvPicPr>
          <p:cNvPr id="1187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3" y="1357313"/>
            <a:ext cx="7713662"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07.otimização, </a:t>
            </a:r>
            <a:r>
              <a:rPr lang="pt-BR" b="1" dirty="0" err="1"/>
              <a:t>deriv.numérica</a:t>
            </a:r>
            <a:r>
              <a:rPr lang="pt-BR" b="1" dirty="0"/>
              <a:t>, solver e vba.xlsm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266928644"/>
              </p:ext>
            </p:extLst>
          </p:nvPr>
        </p:nvGraphicFramePr>
        <p:xfrm>
          <a:off x="2648744" y="1988840"/>
          <a:ext cx="6768752" cy="4584696"/>
        </p:xfrm>
        <a:graphic>
          <a:graphicData uri="http://schemas.openxmlformats.org/presentationml/2006/ole">
            <mc:AlternateContent xmlns:mc="http://schemas.openxmlformats.org/markup-compatibility/2006">
              <mc:Choice xmlns:v="urn:schemas-microsoft-com:vml" Requires="v">
                <p:oleObj spid="_x0000_s325650" name="Planilha Habilitada para Macro" r:id="rId3" imgW="10982501" imgH="7439012" progId="Excel.SheetMacroEnabled.12">
                  <p:embed/>
                </p:oleObj>
              </mc:Choice>
              <mc:Fallback>
                <p:oleObj name="Planilha Habilitada para Macro" r:id="rId3" imgW="10982501" imgH="7439012" progId="Excel.SheetMacroEnabled.12">
                  <p:embed/>
                  <p:pic>
                    <p:nvPicPr>
                      <p:cNvPr id="0" name=""/>
                      <p:cNvPicPr/>
                      <p:nvPr/>
                    </p:nvPicPr>
                    <p:blipFill>
                      <a:blip r:embed="rId4"/>
                      <a:stretch>
                        <a:fillRect/>
                      </a:stretch>
                    </p:blipFill>
                    <p:spPr>
                      <a:xfrm>
                        <a:off x="2648744" y="1988840"/>
                        <a:ext cx="6768752" cy="4584696"/>
                      </a:xfrm>
                      <a:prstGeom prst="rect">
                        <a:avLst/>
                      </a:prstGeom>
                    </p:spPr>
                  </p:pic>
                </p:oleObj>
              </mc:Fallback>
            </mc:AlternateContent>
          </a:graphicData>
        </a:graphic>
      </p:graphicFrame>
    </p:spTree>
    <p:extLst>
      <p:ext uri="{BB962C8B-B14F-4D97-AF65-F5344CB8AC3E}">
        <p14:creationId xmlns:p14="http://schemas.microsoft.com/office/powerpoint/2010/main" val="153437110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ítulo 3"/>
          <p:cNvSpPr>
            <a:spLocks noGrp="1"/>
          </p:cNvSpPr>
          <p:nvPr>
            <p:ph type="ctrTitle" sz="quarter"/>
          </p:nvPr>
        </p:nvSpPr>
        <p:spPr/>
        <p:txBody>
          <a:bodyPr/>
          <a:lstStyle/>
          <a:p>
            <a:r>
              <a:rPr lang="en-US" smtClean="0"/>
              <a:t>Métodos Numéricos</a:t>
            </a:r>
            <a:endParaRPr lang="pt-BR" smtClean="0"/>
          </a:p>
        </p:txBody>
      </p:sp>
      <p:sp>
        <p:nvSpPr>
          <p:cNvPr id="119811" name="Subtítulo 4"/>
          <p:cNvSpPr>
            <a:spLocks noGrp="1"/>
          </p:cNvSpPr>
          <p:nvPr>
            <p:ph type="subTitle" sz="quarter" idx="1"/>
          </p:nvPr>
        </p:nvSpPr>
        <p:spPr/>
        <p:txBody>
          <a:bodyPr/>
          <a:lstStyle/>
          <a:p>
            <a:r>
              <a:rPr lang="en-US" smtClean="0"/>
              <a:t>11a Aula</a:t>
            </a:r>
            <a:endParaRPr lang="pt-BR" smtClean="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ítulo 5"/>
          <p:cNvSpPr>
            <a:spLocks noGrp="1"/>
          </p:cNvSpPr>
          <p:nvPr>
            <p:ph type="ctrTitle" sz="quarter"/>
          </p:nvPr>
        </p:nvSpPr>
        <p:spPr/>
        <p:txBody>
          <a:bodyPr/>
          <a:lstStyle/>
          <a:p>
            <a:pPr eaLnBrk="1" hangingPunct="1"/>
            <a:r>
              <a:rPr lang="en-US" smtClean="0"/>
              <a:t>Simulação</a:t>
            </a:r>
            <a:endParaRPr lang="pt-BR" smtClean="0"/>
          </a:p>
        </p:txBody>
      </p:sp>
      <p:sp>
        <p:nvSpPr>
          <p:cNvPr id="120835" name="Subtítulo 6"/>
          <p:cNvSpPr>
            <a:spLocks noGrp="1"/>
          </p:cNvSpPr>
          <p:nvPr>
            <p:ph type="subTitle" sz="quarter" idx="1"/>
          </p:nvPr>
        </p:nvSpPr>
        <p:spPr/>
        <p:txBody>
          <a:bodyPr/>
          <a:lstStyle/>
          <a:p>
            <a:pPr eaLnBrk="1" hangingPunct="1"/>
            <a:r>
              <a:rPr lang="en-US" smtClean="0"/>
              <a:t>Via Excel</a:t>
            </a:r>
          </a:p>
          <a:p>
            <a:pPr eaLnBrk="1" hangingPunct="1"/>
            <a:r>
              <a:rPr lang="en-US" smtClean="0"/>
              <a:t>Overbooking em Companhias Aéreas</a:t>
            </a:r>
            <a:endParaRPr lang="pt-BR" smtClean="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pt-BR" sz="4000" smtClean="0"/>
              <a:t>Overbooking em cias. aéreas</a:t>
            </a:r>
          </a:p>
        </p:txBody>
      </p:sp>
      <p:sp>
        <p:nvSpPr>
          <p:cNvPr id="121859" name="Rectangle 3"/>
          <p:cNvSpPr>
            <a:spLocks noGrp="1" noChangeArrowheads="1"/>
          </p:cNvSpPr>
          <p:nvPr>
            <p:ph idx="1"/>
          </p:nvPr>
        </p:nvSpPr>
        <p:spPr/>
        <p:txBody>
          <a:bodyPr/>
          <a:lstStyle/>
          <a:p>
            <a:pPr eaLnBrk="1" hangingPunct="1"/>
            <a:r>
              <a:rPr lang="pt-BR" sz="2800" smtClean="0"/>
              <a:t>Mateus Fraga é uma analista de operações na Cia.Aérea Brás. Na última semana Mateus recebeu o pedido de determinar quantos assentos a Brás deverá vender no vôo 701, que vai de Campinas para Congonhas. </a:t>
            </a:r>
          </a:p>
          <a:p>
            <a:pPr eaLnBrk="1" hangingPunct="1"/>
            <a:r>
              <a:rPr lang="pt-BR" sz="2800" smtClean="0"/>
              <a:t>O avião utilizado é um pequeno aparelho com 19 assentos disponíveis. A Brás vende passagens ( non-refundable ) ao preço de R$ 150,00.</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pt-BR" smtClean="0"/>
              <a:t>Overbooking – cont.</a:t>
            </a:r>
          </a:p>
        </p:txBody>
      </p:sp>
      <p:sp>
        <p:nvSpPr>
          <p:cNvPr id="122883" name="Rectangle 3"/>
          <p:cNvSpPr>
            <a:spLocks noGrp="1" noChangeArrowheads="1"/>
          </p:cNvSpPr>
          <p:nvPr>
            <p:ph idx="1"/>
          </p:nvPr>
        </p:nvSpPr>
        <p:spPr/>
        <p:txBody>
          <a:bodyPr/>
          <a:lstStyle/>
          <a:p>
            <a:pPr eaLnBrk="1" hangingPunct="1">
              <a:lnSpc>
                <a:spcPct val="90000"/>
              </a:lnSpc>
            </a:pPr>
            <a:r>
              <a:rPr lang="pt-BR" sz="2800" smtClean="0"/>
              <a:t>As estatísticas da indústria mostram que para cada ticket vendido para o vôo, existe 10% de chance do passageiro não comparecer ao embarque. Desta forma, se a Brás vender 19 assentos existe uma boa chance que um ou mais assentos do vôo fiquem vazios.</a:t>
            </a:r>
          </a:p>
          <a:p>
            <a:pPr eaLnBrk="1" hangingPunct="1">
              <a:lnSpc>
                <a:spcPct val="90000"/>
              </a:lnSpc>
            </a:pPr>
            <a:r>
              <a:rPr lang="pt-BR" sz="2800" smtClean="0"/>
              <a:t>Por outro lado, se a Brás vender um número muito maior de assentos, alguns terão de ser deslocados para um vôo posterior.</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271463" y="116632"/>
            <a:ext cx="9363075" cy="533400"/>
          </a:xfrm>
        </p:spPr>
        <p:txBody>
          <a:bodyPr/>
          <a:lstStyle/>
          <a:p>
            <a:pPr eaLnBrk="1" hangingPunct="1"/>
            <a:r>
              <a:rPr lang="pt-BR" err="1" smtClean="0"/>
              <a:t>Overbooking</a:t>
            </a:r>
            <a:r>
              <a:rPr lang="pt-BR" smtClean="0"/>
              <a:t> – cont.</a:t>
            </a:r>
          </a:p>
        </p:txBody>
      </p:sp>
      <p:sp>
        <p:nvSpPr>
          <p:cNvPr id="123907" name="Rectangle 3"/>
          <p:cNvSpPr>
            <a:spLocks noGrp="1" noChangeArrowheads="1"/>
          </p:cNvSpPr>
          <p:nvPr>
            <p:ph idx="1"/>
          </p:nvPr>
        </p:nvSpPr>
        <p:spPr>
          <a:xfrm>
            <a:off x="293688" y="711671"/>
            <a:ext cx="9340850" cy="5381625"/>
          </a:xfrm>
        </p:spPr>
        <p:txBody>
          <a:bodyPr/>
          <a:lstStyle/>
          <a:p>
            <a:pPr eaLnBrk="1" hangingPunct="1"/>
            <a:r>
              <a:rPr lang="pt-BR" smtClean="0"/>
              <a:t>Para compensar tal transtorno, a Brás oferece a estes passageiros refeição grátis e um </a:t>
            </a:r>
            <a:r>
              <a:rPr lang="pt-BR" err="1" smtClean="0"/>
              <a:t>vôo</a:t>
            </a:r>
            <a:r>
              <a:rPr lang="pt-BR" smtClean="0"/>
              <a:t> sem custo em outro horário mais tarde, algumas vezes até mesmo pagando para eles ficarem em um hotel. Em média a Brás gasta R$ 325,00 para cada passageiro que tem de ser deslocado.</a:t>
            </a:r>
          </a:p>
          <a:p>
            <a:pPr eaLnBrk="1" hangingPunct="1"/>
            <a:r>
              <a:rPr lang="pt-BR" smtClean="0"/>
              <a:t>Este custo inclui o custo de insatisfação do cliente por sofrer um deslocamento de horário.</a:t>
            </a:r>
          </a:p>
          <a:p>
            <a:pPr eaLnBrk="1" hangingPunct="1"/>
            <a:r>
              <a:rPr lang="pt-BR" smtClean="0"/>
              <a:t>Mateus gostaria de determinar qual o volume de </a:t>
            </a:r>
            <a:r>
              <a:rPr lang="pt-BR" err="1" smtClean="0"/>
              <a:t>overbooking</a:t>
            </a:r>
            <a:r>
              <a:rPr lang="pt-BR" smtClean="0"/>
              <a:t> ótimo para a Brás considerando a seguinte distribuição de demanda para o </a:t>
            </a:r>
            <a:r>
              <a:rPr lang="pt-BR" err="1" smtClean="0"/>
              <a:t>vôo</a:t>
            </a:r>
            <a:r>
              <a:rPr lang="pt-BR" smtClean="0"/>
              <a:t> :</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algn="ctr" eaLnBrk="1" hangingPunct="1"/>
            <a:r>
              <a:rPr lang="pt-BR" sz="4000" smtClean="0"/>
              <a:t>Distribuição de Demanda por Assentos</a:t>
            </a:r>
          </a:p>
        </p:txBody>
      </p:sp>
      <p:graphicFrame>
        <p:nvGraphicFramePr>
          <p:cNvPr id="13314" name="Object 3"/>
          <p:cNvGraphicFramePr>
            <a:graphicFrameLocks noChangeAspect="1"/>
          </p:cNvGraphicFramePr>
          <p:nvPr/>
        </p:nvGraphicFramePr>
        <p:xfrm>
          <a:off x="3783013" y="2060575"/>
          <a:ext cx="3000375" cy="4270375"/>
        </p:xfrm>
        <a:graphic>
          <a:graphicData uri="http://schemas.openxmlformats.org/presentationml/2006/ole">
            <mc:AlternateContent xmlns:mc="http://schemas.openxmlformats.org/markup-compatibility/2006">
              <mc:Choice xmlns:v="urn:schemas-microsoft-com:vml" Requires="v">
                <p:oleObj spid="_x0000_s145677" name="Planilha" r:id="rId3" imgW="1371600" imgH="2114702" progId="Excel.Sheet.8">
                  <p:embed/>
                </p:oleObj>
              </mc:Choice>
              <mc:Fallback>
                <p:oleObj name="Planilha" r:id="rId3" imgW="1371600" imgH="2114702"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013" y="2060575"/>
                        <a:ext cx="30003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pt-BR" smtClean="0"/>
              <a:t>Resolução (I) – Simular o </a:t>
            </a:r>
            <a:br>
              <a:rPr lang="pt-BR" smtClean="0"/>
            </a:br>
            <a:r>
              <a:rPr lang="pt-BR" i="1" smtClean="0"/>
              <a:t>no-show</a:t>
            </a:r>
          </a:p>
        </p:txBody>
      </p:sp>
      <p:graphicFrame>
        <p:nvGraphicFramePr>
          <p:cNvPr id="14338" name="Object 3"/>
          <p:cNvGraphicFramePr>
            <a:graphicFrameLocks noChangeAspect="1"/>
          </p:cNvGraphicFramePr>
          <p:nvPr/>
        </p:nvGraphicFramePr>
        <p:xfrm>
          <a:off x="1676400" y="1844675"/>
          <a:ext cx="1403350" cy="4878388"/>
        </p:xfrm>
        <a:graphic>
          <a:graphicData uri="http://schemas.openxmlformats.org/presentationml/2006/ole">
            <mc:AlternateContent xmlns:mc="http://schemas.openxmlformats.org/markup-compatibility/2006">
              <mc:Choice xmlns:v="urn:schemas-microsoft-com:vml" Requires="v">
                <p:oleObj spid="_x0000_s146701" name="Planilha" r:id="rId3" imgW="1295317" imgH="4878208" progId="Excel.Sheet.8">
                  <p:embed/>
                </p:oleObj>
              </mc:Choice>
              <mc:Fallback>
                <p:oleObj name="Planilha" r:id="rId3" imgW="1295317" imgH="4878208"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844675"/>
                        <a:ext cx="1403350" cy="487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8692" name="Rectangle 4"/>
          <p:cNvSpPr>
            <a:spLocks noChangeArrowheads="1"/>
          </p:cNvSpPr>
          <p:nvPr/>
        </p:nvSpPr>
        <p:spPr bwMode="auto">
          <a:xfrm>
            <a:off x="3705225" y="2414588"/>
            <a:ext cx="3179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=SE(ALEATÓRIO()&lt;R$1;0;1)</a:t>
            </a:r>
          </a:p>
        </p:txBody>
      </p:sp>
      <p:sp>
        <p:nvSpPr>
          <p:cNvPr id="1778693" name="Rectangle 5"/>
          <p:cNvSpPr>
            <a:spLocks noChangeArrowheads="1"/>
          </p:cNvSpPr>
          <p:nvPr/>
        </p:nvSpPr>
        <p:spPr bwMode="auto">
          <a:xfrm>
            <a:off x="3703638" y="2846388"/>
            <a:ext cx="2236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Em R$1 temos 10%</a:t>
            </a:r>
          </a:p>
        </p:txBody>
      </p:sp>
      <p:sp>
        <p:nvSpPr>
          <p:cNvPr id="1778694" name="Rectangle 6"/>
          <p:cNvSpPr>
            <a:spLocks noChangeArrowheads="1"/>
          </p:cNvSpPr>
          <p:nvPr/>
        </p:nvSpPr>
        <p:spPr bwMode="auto">
          <a:xfrm>
            <a:off x="3703638" y="3206750"/>
            <a:ext cx="43957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ALEATORIO() gera um número ao acaso</a:t>
            </a:r>
          </a:p>
          <a:p>
            <a:r>
              <a:rPr lang="pt-BR" sz="1800">
                <a:solidFill>
                  <a:srgbClr val="000000"/>
                </a:solidFill>
                <a:latin typeface="Arial" pitchFamily="34" charset="0"/>
              </a:rPr>
              <a:t>    entre 0 e 1</a:t>
            </a:r>
          </a:p>
        </p:txBody>
      </p:sp>
      <p:sp>
        <p:nvSpPr>
          <p:cNvPr id="1778695" name="Rectangle 7"/>
          <p:cNvSpPr>
            <a:spLocks noChangeArrowheads="1"/>
          </p:cNvSpPr>
          <p:nvPr/>
        </p:nvSpPr>
        <p:spPr bwMode="auto">
          <a:xfrm>
            <a:off x="3705225" y="3867150"/>
            <a:ext cx="49037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A chance de ele gerar um número ao acaso</a:t>
            </a:r>
          </a:p>
          <a:p>
            <a:r>
              <a:rPr lang="pt-BR" sz="1800">
                <a:solidFill>
                  <a:srgbClr val="000000"/>
                </a:solidFill>
                <a:latin typeface="Arial" pitchFamily="34" charset="0"/>
              </a:rPr>
              <a:t>    entre 0 e 1 e que seja menor que 0,1 (10%)</a:t>
            </a:r>
          </a:p>
          <a:p>
            <a:r>
              <a:rPr lang="pt-BR" sz="1800">
                <a:solidFill>
                  <a:srgbClr val="000000"/>
                </a:solidFill>
                <a:latin typeface="Arial" pitchFamily="34" charset="0"/>
              </a:rPr>
              <a:t>    é : </a:t>
            </a:r>
          </a:p>
        </p:txBody>
      </p:sp>
      <p:sp>
        <p:nvSpPr>
          <p:cNvPr id="1778696" name="Rectangle 8"/>
          <p:cNvSpPr>
            <a:spLocks noChangeArrowheads="1"/>
          </p:cNvSpPr>
          <p:nvPr/>
        </p:nvSpPr>
        <p:spPr bwMode="auto">
          <a:xfrm>
            <a:off x="4383088" y="4443413"/>
            <a:ext cx="71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86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8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8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786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78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692" grpId="0"/>
      <p:bldP spid="1778693" grpId="0"/>
      <p:bldP spid="1778694" grpId="0"/>
      <p:bldP spid="1778695" grpId="0"/>
      <p:bldP spid="177869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ítulo 1"/>
          <p:cNvSpPr>
            <a:spLocks noGrp="1"/>
          </p:cNvSpPr>
          <p:nvPr>
            <p:ph type="title"/>
          </p:nvPr>
        </p:nvSpPr>
        <p:spPr/>
        <p:txBody>
          <a:bodyPr/>
          <a:lstStyle/>
          <a:p>
            <a:r>
              <a:rPr lang="en-US" smtClean="0"/>
              <a:t>Observando os erros de truncamento</a:t>
            </a:r>
            <a:endParaRPr lang="pt-BR" smtClean="0"/>
          </a:p>
        </p:txBody>
      </p:sp>
      <p:sp>
        <p:nvSpPr>
          <p:cNvPr id="39939" name="Espaço Reservado para Conteúdo 2"/>
          <p:cNvSpPr>
            <a:spLocks noGrp="1"/>
          </p:cNvSpPr>
          <p:nvPr>
            <p:ph idx="1"/>
          </p:nvPr>
        </p:nvSpPr>
        <p:spPr/>
        <p:txBody>
          <a:bodyPr/>
          <a:lstStyle/>
          <a:p>
            <a:r>
              <a:rPr lang="en-US" smtClean="0"/>
              <a:t>Calcule e a partir da série de Taylor para e</a:t>
            </a:r>
            <a:r>
              <a:rPr lang="en-US" baseline="30000" smtClean="0"/>
              <a:t>x</a:t>
            </a:r>
            <a:r>
              <a:rPr lang="en-US" smtClean="0"/>
              <a:t> com 5 termos ( até h</a:t>
            </a:r>
            <a:r>
              <a:rPr lang="en-US" baseline="30000" smtClean="0"/>
              <a:t>4</a:t>
            </a:r>
            <a:r>
              <a:rPr lang="en-US" smtClean="0"/>
              <a:t> ) e determine o erro mínimo em cada caso para os seguintes valores de passo : h = 1, 0.1, 0.01, 0.001 e 0.0001</a:t>
            </a:r>
          </a:p>
          <a:p>
            <a:r>
              <a:rPr lang="en-US" smtClean="0"/>
              <a:t>Faça um gráfico do erro mínimo obtido com os diferentes valores de passo e compare com o gráfico anterior</a:t>
            </a:r>
            <a:endParaRPr lang="pt-BR" smtClean="0"/>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pt-BR" smtClean="0"/>
              <a:t>Resolução (II) - Simular a demanda de passageiros</a:t>
            </a:r>
          </a:p>
        </p:txBody>
      </p:sp>
      <p:graphicFrame>
        <p:nvGraphicFramePr>
          <p:cNvPr id="15362" name="Object 3"/>
          <p:cNvGraphicFramePr>
            <a:graphicFrameLocks noChangeAspect="1"/>
          </p:cNvGraphicFramePr>
          <p:nvPr/>
        </p:nvGraphicFramePr>
        <p:xfrm>
          <a:off x="1054100" y="2278063"/>
          <a:ext cx="4265613" cy="3683000"/>
        </p:xfrm>
        <a:graphic>
          <a:graphicData uri="http://schemas.openxmlformats.org/presentationml/2006/ole">
            <mc:AlternateContent xmlns:mc="http://schemas.openxmlformats.org/markup-compatibility/2006">
              <mc:Choice xmlns:v="urn:schemas-microsoft-com:vml" Requires="v">
                <p:oleObj spid="_x0000_s147725" name="Planilha" r:id="rId3" imgW="2447806" imgH="2276535" progId="Excel.Sheet.8">
                  <p:embed/>
                </p:oleObj>
              </mc:Choice>
              <mc:Fallback>
                <p:oleObj name="Planilha" r:id="rId3" imgW="2447806" imgH="227653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0" y="2278063"/>
                        <a:ext cx="4265613"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9716" name="Rectangle 4"/>
          <p:cNvSpPr>
            <a:spLocks noChangeArrowheads="1"/>
          </p:cNvSpPr>
          <p:nvPr/>
        </p:nvSpPr>
        <p:spPr bwMode="auto">
          <a:xfrm>
            <a:off x="5345113" y="2701925"/>
            <a:ext cx="3778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=PROCV(ALEATÓRIO();F2:G13;2)</a:t>
            </a:r>
          </a:p>
        </p:txBody>
      </p:sp>
      <p:sp>
        <p:nvSpPr>
          <p:cNvPr id="1779717" name="Text Box 5"/>
          <p:cNvSpPr txBox="1">
            <a:spLocks noChangeArrowheads="1"/>
          </p:cNvSpPr>
          <p:nvPr/>
        </p:nvSpPr>
        <p:spPr bwMode="auto">
          <a:xfrm>
            <a:off x="5789613" y="3155950"/>
            <a:ext cx="3171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ALEATÓRIO() -&gt; Número </a:t>
            </a:r>
          </a:p>
          <a:p>
            <a:pPr eaLnBrk="1" hangingPunct="1"/>
            <a:r>
              <a:rPr lang="pt-BR" sz="1800">
                <a:solidFill>
                  <a:srgbClr val="000000"/>
                </a:solidFill>
                <a:latin typeface="Arial" pitchFamily="34" charset="0"/>
              </a:rPr>
              <a:t>                                ao acaso</a:t>
            </a:r>
          </a:p>
        </p:txBody>
      </p:sp>
      <p:sp>
        <p:nvSpPr>
          <p:cNvPr id="1779718" name="Text Box 6"/>
          <p:cNvSpPr txBox="1">
            <a:spLocks noChangeArrowheads="1"/>
          </p:cNvSpPr>
          <p:nvPr/>
        </p:nvSpPr>
        <p:spPr bwMode="auto">
          <a:xfrm>
            <a:off x="5811838" y="3860800"/>
            <a:ext cx="34877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PROCV -&gt; Procure o nº ao</a:t>
            </a:r>
          </a:p>
          <a:p>
            <a:pPr eaLnBrk="1" hangingPunct="1"/>
            <a:r>
              <a:rPr lang="pt-BR" sz="1800">
                <a:solidFill>
                  <a:srgbClr val="000000"/>
                </a:solidFill>
                <a:latin typeface="Arial" pitchFamily="34" charset="0"/>
              </a:rPr>
              <a:t>                     acaso na 1ª coluna</a:t>
            </a:r>
          </a:p>
          <a:p>
            <a:pPr eaLnBrk="1" hangingPunct="1"/>
            <a:r>
              <a:rPr lang="pt-BR" sz="1800">
                <a:solidFill>
                  <a:srgbClr val="000000"/>
                </a:solidFill>
                <a:latin typeface="Arial" pitchFamily="34" charset="0"/>
              </a:rPr>
              <a:t>                     em F2:G13</a:t>
            </a:r>
          </a:p>
        </p:txBody>
      </p:sp>
      <p:sp>
        <p:nvSpPr>
          <p:cNvPr id="1779719" name="Text Box 7"/>
          <p:cNvSpPr txBox="1">
            <a:spLocks noChangeArrowheads="1"/>
          </p:cNvSpPr>
          <p:nvPr/>
        </p:nvSpPr>
        <p:spPr bwMode="auto">
          <a:xfrm>
            <a:off x="5811838" y="4727575"/>
            <a:ext cx="3101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PROCV -&gt; e traga o número</a:t>
            </a:r>
          </a:p>
          <a:p>
            <a:pPr eaLnBrk="1" hangingPunct="1"/>
            <a:r>
              <a:rPr lang="pt-BR" sz="1800">
                <a:solidFill>
                  <a:srgbClr val="000000"/>
                </a:solidFill>
                <a:latin typeface="Arial" pitchFamily="34" charset="0"/>
              </a:rPr>
              <a:t>                     na 2ª coluna</a:t>
            </a:r>
          </a:p>
        </p:txBody>
      </p:sp>
      <p:sp>
        <p:nvSpPr>
          <p:cNvPr id="1779720" name="Text Box 8"/>
          <p:cNvSpPr txBox="1">
            <a:spLocks noChangeArrowheads="1"/>
          </p:cNvSpPr>
          <p:nvPr/>
        </p:nvSpPr>
        <p:spPr bwMode="auto">
          <a:xfrm>
            <a:off x="5868988" y="5513388"/>
            <a:ext cx="3219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A 1ª coluna tem a distribuição</a:t>
            </a:r>
          </a:p>
          <a:p>
            <a:pPr eaLnBrk="1" hangingPunct="1"/>
            <a:r>
              <a:rPr lang="pt-BR" sz="1800">
                <a:solidFill>
                  <a:srgbClr val="000000"/>
                </a:solidFill>
                <a:latin typeface="Arial" pitchFamily="34" charset="0"/>
              </a:rPr>
              <a:t>   acumulada. A procura ao </a:t>
            </a:r>
          </a:p>
          <a:p>
            <a:pPr eaLnBrk="1" hangingPunct="1"/>
            <a:r>
              <a:rPr lang="pt-BR" sz="1800">
                <a:solidFill>
                  <a:srgbClr val="000000"/>
                </a:solidFill>
                <a:latin typeface="Arial" pitchFamily="34" charset="0"/>
              </a:rPr>
              <a:t>   acaso gera a distribuição</a:t>
            </a:r>
          </a:p>
          <a:p>
            <a:pPr eaLnBrk="1" hangingPunct="1"/>
            <a:r>
              <a:rPr lang="pt-BR" sz="1800">
                <a:solidFill>
                  <a:srgbClr val="000000"/>
                </a:solidFill>
                <a:latin typeface="Arial" pitchFamily="34" charset="0"/>
              </a:rPr>
              <a:t>   pedida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9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97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97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797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79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9716" grpId="0"/>
      <p:bldP spid="1779717" grpId="0"/>
      <p:bldP spid="1779718" grpId="0"/>
      <p:bldP spid="1779719" grpId="0"/>
      <p:bldP spid="1779720"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584200" y="2401888"/>
          <a:ext cx="4992688" cy="3600450"/>
        </p:xfrm>
        <a:graphic>
          <a:graphicData uri="http://schemas.openxmlformats.org/presentationml/2006/ole">
            <mc:AlternateContent xmlns:mc="http://schemas.openxmlformats.org/markup-compatibility/2006">
              <mc:Choice xmlns:v="urn:schemas-microsoft-com:vml" Requires="v">
                <p:oleObj spid="_x0000_s148749" name="Planilha" r:id="rId3" imgW="2627345" imgH="2052749" progId="Excel.Sheet.8">
                  <p:embed/>
                </p:oleObj>
              </mc:Choice>
              <mc:Fallback>
                <p:oleObj name="Planilha" r:id="rId3" imgW="2627345" imgH="20527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2401888"/>
                        <a:ext cx="4992688"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80739" name="Rectangle 3"/>
          <p:cNvSpPr>
            <a:spLocks noChangeArrowheads="1"/>
          </p:cNvSpPr>
          <p:nvPr/>
        </p:nvSpPr>
        <p:spPr bwMode="auto">
          <a:xfrm>
            <a:off x="584200" y="2424113"/>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0" name="Rectangle 4"/>
          <p:cNvSpPr>
            <a:spLocks noChangeArrowheads="1"/>
          </p:cNvSpPr>
          <p:nvPr/>
        </p:nvSpPr>
        <p:spPr bwMode="auto">
          <a:xfrm>
            <a:off x="584200" y="2713038"/>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1" name="Rectangle 5"/>
          <p:cNvSpPr>
            <a:spLocks noChangeArrowheads="1"/>
          </p:cNvSpPr>
          <p:nvPr/>
        </p:nvSpPr>
        <p:spPr bwMode="auto">
          <a:xfrm>
            <a:off x="584200" y="299720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2" name="Rectangle 6"/>
          <p:cNvSpPr>
            <a:spLocks noChangeArrowheads="1"/>
          </p:cNvSpPr>
          <p:nvPr/>
        </p:nvSpPr>
        <p:spPr bwMode="auto">
          <a:xfrm>
            <a:off x="584200" y="321310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3" name="Rectangle 7"/>
          <p:cNvSpPr>
            <a:spLocks noChangeArrowheads="1"/>
          </p:cNvSpPr>
          <p:nvPr/>
        </p:nvSpPr>
        <p:spPr bwMode="auto">
          <a:xfrm>
            <a:off x="584200" y="3502025"/>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4" name="Rectangle 8"/>
          <p:cNvSpPr>
            <a:spLocks noChangeArrowheads="1"/>
          </p:cNvSpPr>
          <p:nvPr/>
        </p:nvSpPr>
        <p:spPr bwMode="auto">
          <a:xfrm>
            <a:off x="508000" y="407670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5" name="Rectangle 9"/>
          <p:cNvSpPr>
            <a:spLocks noChangeArrowheads="1"/>
          </p:cNvSpPr>
          <p:nvPr/>
        </p:nvSpPr>
        <p:spPr bwMode="auto">
          <a:xfrm>
            <a:off x="584200" y="4365625"/>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6" name="Rectangle 10"/>
          <p:cNvSpPr>
            <a:spLocks noChangeArrowheads="1"/>
          </p:cNvSpPr>
          <p:nvPr/>
        </p:nvSpPr>
        <p:spPr bwMode="auto">
          <a:xfrm>
            <a:off x="584200" y="465455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7" name="Rectangle 11"/>
          <p:cNvSpPr>
            <a:spLocks noChangeArrowheads="1"/>
          </p:cNvSpPr>
          <p:nvPr/>
        </p:nvSpPr>
        <p:spPr bwMode="auto">
          <a:xfrm>
            <a:off x="584200" y="5160963"/>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8" name="Rectangle 12"/>
          <p:cNvSpPr>
            <a:spLocks noChangeArrowheads="1"/>
          </p:cNvSpPr>
          <p:nvPr/>
        </p:nvSpPr>
        <p:spPr bwMode="auto">
          <a:xfrm>
            <a:off x="508000" y="5449888"/>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9" name="Rectangle 13"/>
          <p:cNvSpPr>
            <a:spLocks noChangeArrowheads="1"/>
          </p:cNvSpPr>
          <p:nvPr/>
        </p:nvSpPr>
        <p:spPr bwMode="auto">
          <a:xfrm>
            <a:off x="584200" y="573405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6398" name="Rectangle 14"/>
          <p:cNvSpPr>
            <a:spLocks noGrp="1" noChangeArrowheads="1"/>
          </p:cNvSpPr>
          <p:nvPr>
            <p:ph type="title"/>
          </p:nvPr>
        </p:nvSpPr>
        <p:spPr/>
        <p:txBody>
          <a:bodyPr/>
          <a:lstStyle/>
          <a:p>
            <a:pPr eaLnBrk="1" hangingPunct="1"/>
            <a:r>
              <a:rPr lang="pt-BR" smtClean="0"/>
              <a:t>Resolução (III) – Modelo Financeiro</a:t>
            </a:r>
          </a:p>
        </p:txBody>
      </p:sp>
      <p:grpSp>
        <p:nvGrpSpPr>
          <p:cNvPr id="2" name="Group 15"/>
          <p:cNvGrpSpPr>
            <a:grpSpLocks/>
          </p:cNvGrpSpPr>
          <p:nvPr/>
        </p:nvGrpSpPr>
        <p:grpSpPr bwMode="auto">
          <a:xfrm>
            <a:off x="4562475" y="3357563"/>
            <a:ext cx="4797425" cy="503237"/>
            <a:chOff x="2653" y="2115"/>
            <a:chExt cx="2789" cy="317"/>
          </a:xfrm>
        </p:grpSpPr>
        <p:sp>
          <p:nvSpPr>
            <p:cNvPr id="16420" name="Oval 16"/>
            <p:cNvSpPr>
              <a:spLocks noChangeArrowheads="1"/>
            </p:cNvSpPr>
            <p:nvPr/>
          </p:nvSpPr>
          <p:spPr bwMode="auto">
            <a:xfrm>
              <a:off x="2653" y="2115"/>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21" name="Line 17"/>
            <p:cNvSpPr>
              <a:spLocks noChangeShapeType="1"/>
            </p:cNvSpPr>
            <p:nvPr/>
          </p:nvSpPr>
          <p:spPr bwMode="auto">
            <a:xfrm>
              <a:off x="3016" y="2251"/>
              <a:ext cx="90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22" name="Text Box 18"/>
            <p:cNvSpPr txBox="1">
              <a:spLocks noChangeArrowheads="1"/>
            </p:cNvSpPr>
            <p:nvPr/>
          </p:nvSpPr>
          <p:spPr bwMode="auto">
            <a:xfrm>
              <a:off x="3883" y="2115"/>
              <a:ext cx="15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Número a ser testado</a:t>
              </a:r>
            </a:p>
          </p:txBody>
        </p:sp>
      </p:grpSp>
      <p:grpSp>
        <p:nvGrpSpPr>
          <p:cNvPr id="3" name="Group 19"/>
          <p:cNvGrpSpPr>
            <a:grpSpLocks/>
          </p:cNvGrpSpPr>
          <p:nvPr/>
        </p:nvGrpSpPr>
        <p:grpSpPr bwMode="auto">
          <a:xfrm>
            <a:off x="4568825" y="3933825"/>
            <a:ext cx="4749800" cy="923925"/>
            <a:chOff x="2656" y="2478"/>
            <a:chExt cx="2762" cy="582"/>
          </a:xfrm>
        </p:grpSpPr>
        <p:sp>
          <p:nvSpPr>
            <p:cNvPr id="16417" name="Oval 20"/>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18" name="Line 21"/>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9" name="Text Box 22"/>
            <p:cNvSpPr txBox="1">
              <a:spLocks noChangeArrowheads="1"/>
            </p:cNvSpPr>
            <p:nvPr/>
          </p:nvSpPr>
          <p:spPr bwMode="auto">
            <a:xfrm>
              <a:off x="3651" y="2478"/>
              <a:ext cx="1767"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Número gerado segundo</a:t>
              </a:r>
            </a:p>
            <a:p>
              <a:pPr eaLnBrk="1" hangingPunct="1"/>
              <a:r>
                <a:rPr lang="pt-BR" sz="1800" b="1">
                  <a:solidFill>
                    <a:srgbClr val="000000"/>
                  </a:solidFill>
                  <a:latin typeface="Tahoma" pitchFamily="34" charset="0"/>
                </a:rPr>
                <a:t>    uma distribuição de</a:t>
              </a:r>
            </a:p>
            <a:p>
              <a:pPr eaLnBrk="1" hangingPunct="1"/>
              <a:r>
                <a:rPr lang="pt-BR" sz="1800" b="1">
                  <a:solidFill>
                    <a:srgbClr val="000000"/>
                  </a:solidFill>
                  <a:latin typeface="Tahoma" pitchFamily="34" charset="0"/>
                </a:rPr>
                <a:t>    probabilidade</a:t>
              </a:r>
            </a:p>
          </p:txBody>
        </p:sp>
      </p:grpSp>
      <p:grpSp>
        <p:nvGrpSpPr>
          <p:cNvPr id="4" name="Group 23"/>
          <p:cNvGrpSpPr>
            <a:grpSpLocks/>
          </p:cNvGrpSpPr>
          <p:nvPr/>
        </p:nvGrpSpPr>
        <p:grpSpPr bwMode="auto">
          <a:xfrm>
            <a:off x="4562475" y="4244975"/>
            <a:ext cx="4435475" cy="646113"/>
            <a:chOff x="2656" y="2478"/>
            <a:chExt cx="2579" cy="407"/>
          </a:xfrm>
        </p:grpSpPr>
        <p:sp>
          <p:nvSpPr>
            <p:cNvPr id="16414" name="Oval 24"/>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15" name="Line 25"/>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6" name="Text Box 26"/>
            <p:cNvSpPr txBox="1">
              <a:spLocks noChangeArrowheads="1"/>
            </p:cNvSpPr>
            <p:nvPr/>
          </p:nvSpPr>
          <p:spPr bwMode="auto">
            <a:xfrm>
              <a:off x="3651" y="2478"/>
              <a:ext cx="158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Menor entre Reservas</a:t>
              </a:r>
            </a:p>
            <a:p>
              <a:pPr eaLnBrk="1" hangingPunct="1"/>
              <a:r>
                <a:rPr lang="pt-BR" sz="1800" b="1">
                  <a:solidFill>
                    <a:srgbClr val="000000"/>
                  </a:solidFill>
                  <a:latin typeface="Tahoma" pitchFamily="34" charset="0"/>
                </a:rPr>
                <a:t>    e Demanda</a:t>
              </a:r>
            </a:p>
          </p:txBody>
        </p:sp>
      </p:grpSp>
      <p:grpSp>
        <p:nvGrpSpPr>
          <p:cNvPr id="5" name="Group 27"/>
          <p:cNvGrpSpPr>
            <a:grpSpLocks/>
          </p:cNvGrpSpPr>
          <p:nvPr/>
        </p:nvGrpSpPr>
        <p:grpSpPr bwMode="auto">
          <a:xfrm>
            <a:off x="4583113" y="4508500"/>
            <a:ext cx="4749800" cy="1200150"/>
            <a:chOff x="2656" y="2478"/>
            <a:chExt cx="2762" cy="756"/>
          </a:xfrm>
        </p:grpSpPr>
        <p:sp>
          <p:nvSpPr>
            <p:cNvPr id="16411" name="Oval 28"/>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12" name="Line 29"/>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3" name="Text Box 30"/>
            <p:cNvSpPr txBox="1">
              <a:spLocks noChangeArrowheads="1"/>
            </p:cNvSpPr>
            <p:nvPr/>
          </p:nvSpPr>
          <p:spPr bwMode="auto">
            <a:xfrm>
              <a:off x="3651" y="2478"/>
              <a:ext cx="1767"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Número gerado segundo</a:t>
              </a:r>
            </a:p>
            <a:p>
              <a:pPr eaLnBrk="1" hangingPunct="1"/>
              <a:r>
                <a:rPr lang="pt-BR" sz="1800" b="1">
                  <a:solidFill>
                    <a:srgbClr val="000000"/>
                  </a:solidFill>
                  <a:latin typeface="Tahoma" pitchFamily="34" charset="0"/>
                </a:rPr>
                <a:t>    a distribuição de</a:t>
              </a:r>
            </a:p>
            <a:p>
              <a:pPr eaLnBrk="1" hangingPunct="1"/>
              <a:r>
                <a:rPr lang="pt-BR" sz="1800" b="1">
                  <a:solidFill>
                    <a:srgbClr val="000000"/>
                  </a:solidFill>
                  <a:latin typeface="Tahoma" pitchFamily="34" charset="0"/>
                </a:rPr>
                <a:t>    probabilidade do </a:t>
              </a:r>
            </a:p>
            <a:p>
              <a:pPr eaLnBrk="1" hangingPunct="1"/>
              <a:r>
                <a:rPr lang="pt-BR" sz="1800" b="1">
                  <a:solidFill>
                    <a:srgbClr val="000000"/>
                  </a:solidFill>
                  <a:latin typeface="Tahoma" pitchFamily="34" charset="0"/>
                </a:rPr>
                <a:t>    no-show</a:t>
              </a:r>
            </a:p>
          </p:txBody>
        </p:sp>
      </p:grpSp>
      <p:grpSp>
        <p:nvGrpSpPr>
          <p:cNvPr id="6" name="Group 31"/>
          <p:cNvGrpSpPr>
            <a:grpSpLocks/>
          </p:cNvGrpSpPr>
          <p:nvPr/>
        </p:nvGrpSpPr>
        <p:grpSpPr bwMode="auto">
          <a:xfrm>
            <a:off x="4502150" y="5013325"/>
            <a:ext cx="5286375" cy="915988"/>
            <a:chOff x="2656" y="2478"/>
            <a:chExt cx="2370" cy="577"/>
          </a:xfrm>
        </p:grpSpPr>
        <p:sp>
          <p:nvSpPr>
            <p:cNvPr id="16408" name="Oval 32"/>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09" name="Line 33"/>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0" name="Text Box 34"/>
            <p:cNvSpPr txBox="1">
              <a:spLocks noChangeArrowheads="1"/>
            </p:cNvSpPr>
            <p:nvPr/>
          </p:nvSpPr>
          <p:spPr bwMode="auto">
            <a:xfrm>
              <a:off x="3602" y="2478"/>
              <a:ext cx="142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800" b="1">
                  <a:solidFill>
                    <a:srgbClr val="000000"/>
                  </a:solidFill>
                  <a:latin typeface="Tahoma" pitchFamily="34" charset="0"/>
                </a:rPr>
                <a:t>Reservas aceitas</a:t>
              </a:r>
            </a:p>
            <a:p>
              <a:pPr algn="ctr" eaLnBrk="1" hangingPunct="1"/>
              <a:r>
                <a:rPr lang="pt-BR" sz="1800" b="1">
                  <a:solidFill>
                    <a:srgbClr val="000000"/>
                  </a:solidFill>
                  <a:latin typeface="Tahoma" pitchFamily="34" charset="0"/>
                </a:rPr>
                <a:t>*</a:t>
              </a:r>
            </a:p>
            <a:p>
              <a:pPr algn="ctr" eaLnBrk="1" hangingPunct="1"/>
              <a:r>
                <a:rPr lang="pt-BR" sz="1800" b="1">
                  <a:solidFill>
                    <a:srgbClr val="000000"/>
                  </a:solidFill>
                  <a:latin typeface="Tahoma" pitchFamily="34" charset="0"/>
                </a:rPr>
                <a:t>Preço por Assento</a:t>
              </a:r>
            </a:p>
          </p:txBody>
        </p:sp>
      </p:grpSp>
      <p:grpSp>
        <p:nvGrpSpPr>
          <p:cNvPr id="7" name="Group 35"/>
          <p:cNvGrpSpPr>
            <a:grpSpLocks/>
          </p:cNvGrpSpPr>
          <p:nvPr/>
        </p:nvGrpSpPr>
        <p:grpSpPr bwMode="auto">
          <a:xfrm>
            <a:off x="4502150" y="5324475"/>
            <a:ext cx="5286375" cy="1465263"/>
            <a:chOff x="2656" y="2478"/>
            <a:chExt cx="2370" cy="923"/>
          </a:xfrm>
        </p:grpSpPr>
        <p:sp>
          <p:nvSpPr>
            <p:cNvPr id="16405" name="Oval 36"/>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06" name="Line 37"/>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07" name="Text Box 38"/>
            <p:cNvSpPr txBox="1">
              <a:spLocks noChangeArrowheads="1"/>
            </p:cNvSpPr>
            <p:nvPr/>
          </p:nvSpPr>
          <p:spPr bwMode="auto">
            <a:xfrm>
              <a:off x="3602" y="2478"/>
              <a:ext cx="1424"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800" b="1">
                  <a:solidFill>
                    <a:srgbClr val="000000"/>
                  </a:solidFill>
                  <a:latin typeface="Tahoma" pitchFamily="34" charset="0"/>
                </a:rPr>
                <a:t>(Passageiros a emb.</a:t>
              </a:r>
            </a:p>
            <a:p>
              <a:pPr algn="ctr" eaLnBrk="1" hangingPunct="1"/>
              <a:r>
                <a:rPr lang="pt-BR" sz="1800" b="1">
                  <a:solidFill>
                    <a:srgbClr val="000000"/>
                  </a:solidFill>
                  <a:latin typeface="Tahoma" pitchFamily="34" charset="0"/>
                </a:rPr>
                <a:t>-</a:t>
              </a:r>
            </a:p>
            <a:p>
              <a:pPr algn="ctr" eaLnBrk="1" hangingPunct="1"/>
              <a:r>
                <a:rPr lang="pt-BR" sz="1800" b="1">
                  <a:solidFill>
                    <a:srgbClr val="000000"/>
                  </a:solidFill>
                  <a:latin typeface="Tahoma" pitchFamily="34" charset="0"/>
                </a:rPr>
                <a:t>Assentos Disponíveis)</a:t>
              </a:r>
            </a:p>
            <a:p>
              <a:pPr algn="ctr" eaLnBrk="1" hangingPunct="1"/>
              <a:r>
                <a:rPr lang="pt-BR" sz="1800" b="1">
                  <a:solidFill>
                    <a:srgbClr val="000000"/>
                  </a:solidFill>
                  <a:latin typeface="Tahoma" pitchFamily="34" charset="0"/>
                </a:rPr>
                <a:t>*</a:t>
              </a:r>
            </a:p>
            <a:p>
              <a:pPr algn="ctr" eaLnBrk="1" hangingPunct="1"/>
              <a:r>
                <a:rPr lang="pt-BR" sz="1800" b="1">
                  <a:solidFill>
                    <a:srgbClr val="000000"/>
                  </a:solidFill>
                  <a:latin typeface="Tahoma" pitchFamily="34" charset="0"/>
                </a:rPr>
                <a:t>Custo de Realocação</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grpId="0" nodeType="clickEffect">
                                  <p:stCondLst>
                                    <p:cond delay="0"/>
                                  </p:stCondLst>
                                  <p:childTnLst>
                                    <p:animEffect transition="out" filter="box(in)">
                                      <p:cBhvr>
                                        <p:cTn id="6" dur="500"/>
                                        <p:tgtEl>
                                          <p:spTgt spid="1780739"/>
                                        </p:tgtEl>
                                      </p:cBhvr>
                                    </p:animEffect>
                                    <p:set>
                                      <p:cBhvr>
                                        <p:cTn id="7" dur="1" fill="hold">
                                          <p:stCondLst>
                                            <p:cond delay="499"/>
                                          </p:stCondLst>
                                        </p:cTn>
                                        <p:tgtEl>
                                          <p:spTgt spid="1780739"/>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0" nodeType="clickEffect">
                                  <p:stCondLst>
                                    <p:cond delay="0"/>
                                  </p:stCondLst>
                                  <p:childTnLst>
                                    <p:animEffect transition="out" filter="box(in)">
                                      <p:cBhvr>
                                        <p:cTn id="11" dur="500"/>
                                        <p:tgtEl>
                                          <p:spTgt spid="1780740"/>
                                        </p:tgtEl>
                                      </p:cBhvr>
                                    </p:animEffect>
                                    <p:set>
                                      <p:cBhvr>
                                        <p:cTn id="12" dur="1" fill="hold">
                                          <p:stCondLst>
                                            <p:cond delay="499"/>
                                          </p:stCondLst>
                                        </p:cTn>
                                        <p:tgtEl>
                                          <p:spTgt spid="1780740"/>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0" nodeType="clickEffect">
                                  <p:stCondLst>
                                    <p:cond delay="0"/>
                                  </p:stCondLst>
                                  <p:childTnLst>
                                    <p:animEffect transition="out" filter="box(in)">
                                      <p:cBhvr>
                                        <p:cTn id="16" dur="500"/>
                                        <p:tgtEl>
                                          <p:spTgt spid="1780741"/>
                                        </p:tgtEl>
                                      </p:cBhvr>
                                    </p:animEffect>
                                    <p:set>
                                      <p:cBhvr>
                                        <p:cTn id="17" dur="1" fill="hold">
                                          <p:stCondLst>
                                            <p:cond delay="499"/>
                                          </p:stCondLst>
                                        </p:cTn>
                                        <p:tgtEl>
                                          <p:spTgt spid="1780741"/>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xit" presetSubtype="16" fill="hold" grpId="0" nodeType="clickEffect">
                                  <p:stCondLst>
                                    <p:cond delay="0"/>
                                  </p:stCondLst>
                                  <p:childTnLst>
                                    <p:animEffect transition="out" filter="box(in)">
                                      <p:cBhvr>
                                        <p:cTn id="21" dur="500"/>
                                        <p:tgtEl>
                                          <p:spTgt spid="1780742"/>
                                        </p:tgtEl>
                                      </p:cBhvr>
                                    </p:animEffect>
                                    <p:set>
                                      <p:cBhvr>
                                        <p:cTn id="22" dur="1" fill="hold">
                                          <p:stCondLst>
                                            <p:cond delay="499"/>
                                          </p:stCondLst>
                                        </p:cTn>
                                        <p:tgtEl>
                                          <p:spTgt spid="1780742"/>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xit" presetSubtype="16" fill="hold" grpId="0" nodeType="clickEffect">
                                  <p:stCondLst>
                                    <p:cond delay="0"/>
                                  </p:stCondLst>
                                  <p:childTnLst>
                                    <p:animEffect transition="out" filter="box(in)">
                                      <p:cBhvr>
                                        <p:cTn id="26" dur="500"/>
                                        <p:tgtEl>
                                          <p:spTgt spid="1780743"/>
                                        </p:tgtEl>
                                      </p:cBhvr>
                                    </p:animEffect>
                                    <p:set>
                                      <p:cBhvr>
                                        <p:cTn id="27" dur="1" fill="hold">
                                          <p:stCondLst>
                                            <p:cond delay="499"/>
                                          </p:stCondLst>
                                        </p:cTn>
                                        <p:tgtEl>
                                          <p:spTgt spid="1780743"/>
                                        </p:tgtEl>
                                        <p:attrNameLst>
                                          <p:attrName>style.visibility</p:attrName>
                                        </p:attrNameLst>
                                      </p:cBhvr>
                                      <p:to>
                                        <p:strVal val="hidden"/>
                                      </p:to>
                                    </p:se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xit" presetSubtype="16" fill="hold" nodeType="clickEffect">
                                  <p:stCondLst>
                                    <p:cond delay="0"/>
                                  </p:stCondLst>
                                  <p:childTnLst>
                                    <p:animEffect transition="out" filter="box(in)">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par>
                                <p:cTn id="36" presetID="4" presetClass="exit" presetSubtype="16" fill="hold" grpId="0" nodeType="withEffect">
                                  <p:stCondLst>
                                    <p:cond delay="0"/>
                                  </p:stCondLst>
                                  <p:childTnLst>
                                    <p:animEffect transition="out" filter="box(in)">
                                      <p:cBhvr>
                                        <p:cTn id="37" dur="500"/>
                                        <p:tgtEl>
                                          <p:spTgt spid="1780744"/>
                                        </p:tgtEl>
                                      </p:cBhvr>
                                    </p:animEffect>
                                    <p:set>
                                      <p:cBhvr>
                                        <p:cTn id="38" dur="1" fill="hold">
                                          <p:stCondLst>
                                            <p:cond delay="499"/>
                                          </p:stCondLst>
                                        </p:cTn>
                                        <p:tgtEl>
                                          <p:spTgt spid="1780744"/>
                                        </p:tgtEl>
                                        <p:attrNameLst>
                                          <p:attrName>style.visibility</p:attrName>
                                        </p:attrNameLst>
                                      </p:cBhvr>
                                      <p:to>
                                        <p:strVal val="hidden"/>
                                      </p:to>
                                    </p:se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xit" presetSubtype="16" fill="hold" nodeType="clickEffect">
                                  <p:stCondLst>
                                    <p:cond delay="0"/>
                                  </p:stCondLst>
                                  <p:childTnLst>
                                    <p:animEffect transition="out" filter="box(in)">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par>
                                <p:cTn id="47" presetID="4" presetClass="exit" presetSubtype="16" fill="hold" grpId="0" nodeType="withEffect">
                                  <p:stCondLst>
                                    <p:cond delay="0"/>
                                  </p:stCondLst>
                                  <p:childTnLst>
                                    <p:animEffect transition="out" filter="box(in)">
                                      <p:cBhvr>
                                        <p:cTn id="48" dur="500"/>
                                        <p:tgtEl>
                                          <p:spTgt spid="1780745"/>
                                        </p:tgtEl>
                                      </p:cBhvr>
                                    </p:animEffect>
                                    <p:set>
                                      <p:cBhvr>
                                        <p:cTn id="49" dur="1" fill="hold">
                                          <p:stCondLst>
                                            <p:cond delay="499"/>
                                          </p:stCondLst>
                                        </p:cTn>
                                        <p:tgtEl>
                                          <p:spTgt spid="1780745"/>
                                        </p:tgtEl>
                                        <p:attrNameLst>
                                          <p:attrName>style.visibility</p:attrName>
                                        </p:attrNameLst>
                                      </p:cBhvr>
                                      <p:to>
                                        <p:strVal val="hidden"/>
                                      </p:to>
                                    </p:se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xit" presetSubtype="16" fill="hold" nodeType="clickEffect">
                                  <p:stCondLst>
                                    <p:cond delay="0"/>
                                  </p:stCondLst>
                                  <p:childTnLst>
                                    <p:animEffect transition="out" filter="box(in)">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par>
                                <p:cTn id="58" presetID="4" presetClass="exit" presetSubtype="16" fill="hold" grpId="0" nodeType="withEffect">
                                  <p:stCondLst>
                                    <p:cond delay="0"/>
                                  </p:stCondLst>
                                  <p:childTnLst>
                                    <p:animEffect transition="out" filter="box(in)">
                                      <p:cBhvr>
                                        <p:cTn id="59" dur="500"/>
                                        <p:tgtEl>
                                          <p:spTgt spid="1780746"/>
                                        </p:tgtEl>
                                      </p:cBhvr>
                                    </p:animEffect>
                                    <p:set>
                                      <p:cBhvr>
                                        <p:cTn id="60" dur="1" fill="hold">
                                          <p:stCondLst>
                                            <p:cond delay="499"/>
                                          </p:stCondLst>
                                        </p:cTn>
                                        <p:tgtEl>
                                          <p:spTgt spid="1780746"/>
                                        </p:tgtEl>
                                        <p:attrNameLst>
                                          <p:attrName>style.visibility</p:attrName>
                                        </p:attrNameLst>
                                      </p:cBhvr>
                                      <p:to>
                                        <p:strVal val="hidden"/>
                                      </p:to>
                                    </p:set>
                                  </p:childTnLst>
                                </p:cTn>
                              </p:par>
                            </p:childTnLst>
                          </p:cTn>
                        </p:par>
                        <p:par>
                          <p:cTn id="61" fill="hold" nodeType="afterGroup">
                            <p:stCondLst>
                              <p:cond delay="500"/>
                            </p:stCondLst>
                            <p:childTnLst>
                              <p:par>
                                <p:cTn id="62" presetID="1"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xit" presetSubtype="16" fill="hold" nodeType="clickEffect">
                                  <p:stCondLst>
                                    <p:cond delay="0"/>
                                  </p:stCondLst>
                                  <p:childTnLst>
                                    <p:animEffect transition="out" filter="box(in)">
                                      <p:cBhvr>
                                        <p:cTn id="67" dur="500"/>
                                        <p:tgtEl>
                                          <p:spTgt spid="5"/>
                                        </p:tgtEl>
                                      </p:cBhvr>
                                    </p:animEffect>
                                    <p:set>
                                      <p:cBhvr>
                                        <p:cTn id="68" dur="1" fill="hold">
                                          <p:stCondLst>
                                            <p:cond delay="499"/>
                                          </p:stCondLst>
                                        </p:cTn>
                                        <p:tgtEl>
                                          <p:spTgt spid="5"/>
                                        </p:tgtEl>
                                        <p:attrNameLst>
                                          <p:attrName>style.visibility</p:attrName>
                                        </p:attrNameLst>
                                      </p:cBhvr>
                                      <p:to>
                                        <p:strVal val="hidden"/>
                                      </p:to>
                                    </p:set>
                                  </p:childTnLst>
                                </p:cTn>
                              </p:par>
                              <p:par>
                                <p:cTn id="69" presetID="4" presetClass="exit" presetSubtype="16" fill="hold" grpId="0" nodeType="withEffect">
                                  <p:stCondLst>
                                    <p:cond delay="0"/>
                                  </p:stCondLst>
                                  <p:childTnLst>
                                    <p:animEffect transition="out" filter="box(in)">
                                      <p:cBhvr>
                                        <p:cTn id="70" dur="500"/>
                                        <p:tgtEl>
                                          <p:spTgt spid="1780747"/>
                                        </p:tgtEl>
                                      </p:cBhvr>
                                    </p:animEffect>
                                    <p:set>
                                      <p:cBhvr>
                                        <p:cTn id="71" dur="1" fill="hold">
                                          <p:stCondLst>
                                            <p:cond delay="499"/>
                                          </p:stCondLst>
                                        </p:cTn>
                                        <p:tgtEl>
                                          <p:spTgt spid="1780747"/>
                                        </p:tgtEl>
                                        <p:attrNameLst>
                                          <p:attrName>style.visibility</p:attrName>
                                        </p:attrNameLst>
                                      </p:cBhvr>
                                      <p:to>
                                        <p:strVal val="hidden"/>
                                      </p:to>
                                    </p:se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4" presetClass="exit" presetSubtype="16" fill="hold" nodeType="clickEffect">
                                  <p:stCondLst>
                                    <p:cond delay="0"/>
                                  </p:stCondLst>
                                  <p:childTnLst>
                                    <p:animEffect transition="out" filter="box(in)">
                                      <p:cBhvr>
                                        <p:cTn id="78" dur="500"/>
                                        <p:tgtEl>
                                          <p:spTgt spid="6"/>
                                        </p:tgtEl>
                                      </p:cBhvr>
                                    </p:animEffect>
                                    <p:set>
                                      <p:cBhvr>
                                        <p:cTn id="79" dur="1" fill="hold">
                                          <p:stCondLst>
                                            <p:cond delay="499"/>
                                          </p:stCondLst>
                                        </p:cTn>
                                        <p:tgtEl>
                                          <p:spTgt spid="6"/>
                                        </p:tgtEl>
                                        <p:attrNameLst>
                                          <p:attrName>style.visibility</p:attrName>
                                        </p:attrNameLst>
                                      </p:cBhvr>
                                      <p:to>
                                        <p:strVal val="hidden"/>
                                      </p:to>
                                    </p:set>
                                  </p:childTnLst>
                                </p:cTn>
                              </p:par>
                              <p:par>
                                <p:cTn id="80" presetID="4" presetClass="exit" presetSubtype="16" fill="hold" grpId="0" nodeType="withEffect">
                                  <p:stCondLst>
                                    <p:cond delay="0"/>
                                  </p:stCondLst>
                                  <p:childTnLst>
                                    <p:animEffect transition="out" filter="box(in)">
                                      <p:cBhvr>
                                        <p:cTn id="81" dur="500"/>
                                        <p:tgtEl>
                                          <p:spTgt spid="1780748"/>
                                        </p:tgtEl>
                                      </p:cBhvr>
                                    </p:animEffect>
                                    <p:set>
                                      <p:cBhvr>
                                        <p:cTn id="82" dur="1" fill="hold">
                                          <p:stCondLst>
                                            <p:cond delay="499"/>
                                          </p:stCondLst>
                                        </p:cTn>
                                        <p:tgtEl>
                                          <p:spTgt spid="1780748"/>
                                        </p:tgtEl>
                                        <p:attrNameLst>
                                          <p:attrName>style.visibility</p:attrName>
                                        </p:attrNameLst>
                                      </p:cBhvr>
                                      <p:to>
                                        <p:strVal val="hidden"/>
                                      </p:to>
                                    </p:set>
                                  </p:childTnLst>
                                </p:cTn>
                              </p:par>
                            </p:childTnLst>
                          </p:cTn>
                        </p:par>
                        <p:par>
                          <p:cTn id="83" fill="hold" nodeType="afterGroup">
                            <p:stCondLst>
                              <p:cond delay="500"/>
                            </p:stCondLst>
                            <p:childTnLst>
                              <p:par>
                                <p:cTn id="84" presetID="1" presetClass="entr" presetSubtype="0"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xit" presetSubtype="16" fill="hold" nodeType="clickEffect">
                                  <p:stCondLst>
                                    <p:cond delay="0"/>
                                  </p:stCondLst>
                                  <p:childTnLst>
                                    <p:animEffect transition="out" filter="box(in)">
                                      <p:cBhvr>
                                        <p:cTn id="89" dur="500"/>
                                        <p:tgtEl>
                                          <p:spTgt spid="7"/>
                                        </p:tgtEl>
                                      </p:cBhvr>
                                    </p:animEffect>
                                    <p:set>
                                      <p:cBhvr>
                                        <p:cTn id="90" dur="1" fill="hold">
                                          <p:stCondLst>
                                            <p:cond delay="499"/>
                                          </p:stCondLst>
                                        </p:cTn>
                                        <p:tgtEl>
                                          <p:spTgt spid="7"/>
                                        </p:tgtEl>
                                        <p:attrNameLst>
                                          <p:attrName>style.visibility</p:attrName>
                                        </p:attrNameLst>
                                      </p:cBhvr>
                                      <p:to>
                                        <p:strVal val="hidden"/>
                                      </p:to>
                                    </p:set>
                                  </p:childTnLst>
                                </p:cTn>
                              </p:par>
                              <p:par>
                                <p:cTn id="91" presetID="4" presetClass="exit" presetSubtype="16" fill="hold" grpId="0" nodeType="withEffect">
                                  <p:stCondLst>
                                    <p:cond delay="0"/>
                                  </p:stCondLst>
                                  <p:childTnLst>
                                    <p:animEffect transition="out" filter="box(in)">
                                      <p:cBhvr>
                                        <p:cTn id="92" dur="500"/>
                                        <p:tgtEl>
                                          <p:spTgt spid="1780749"/>
                                        </p:tgtEl>
                                      </p:cBhvr>
                                    </p:animEffect>
                                    <p:set>
                                      <p:cBhvr>
                                        <p:cTn id="93" dur="1" fill="hold">
                                          <p:stCondLst>
                                            <p:cond delay="499"/>
                                          </p:stCondLst>
                                        </p:cTn>
                                        <p:tgtEl>
                                          <p:spTgt spid="17807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0739" grpId="0" animBg="1"/>
      <p:bldP spid="1780740" grpId="0" animBg="1"/>
      <p:bldP spid="1780741" grpId="0" animBg="1"/>
      <p:bldP spid="1780742" grpId="0" animBg="1"/>
      <p:bldP spid="1780743" grpId="0" animBg="1"/>
      <p:bldP spid="1780744" grpId="0" animBg="1"/>
      <p:bldP spid="1780745" grpId="0" animBg="1"/>
      <p:bldP spid="1780746" grpId="0" animBg="1"/>
      <p:bldP spid="1780747" grpId="0" animBg="1"/>
      <p:bldP spid="1780748" grpId="0" animBg="1"/>
      <p:bldP spid="1780749"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ítulo 1"/>
          <p:cNvSpPr>
            <a:spLocks noGrp="1"/>
          </p:cNvSpPr>
          <p:nvPr>
            <p:ph type="title"/>
          </p:nvPr>
        </p:nvSpPr>
        <p:spPr/>
        <p:txBody>
          <a:bodyPr/>
          <a:lstStyle/>
          <a:p>
            <a:r>
              <a:rPr lang="en-US" smtClean="0"/>
              <a:t>Montagem da Planilha</a:t>
            </a:r>
            <a:endParaRPr lang="pt-BR" smtClean="0"/>
          </a:p>
        </p:txBody>
      </p:sp>
      <p:sp>
        <p:nvSpPr>
          <p:cNvPr id="124931" name="Espaço Reservado para Conteúdo 2"/>
          <p:cNvSpPr>
            <a:spLocks noGrp="1"/>
          </p:cNvSpPr>
          <p:nvPr>
            <p:ph idx="1"/>
          </p:nvPr>
        </p:nvSpPr>
        <p:spPr/>
        <p:txBody>
          <a:bodyPr/>
          <a:lstStyle/>
          <a:p>
            <a:r>
              <a:rPr lang="en-US" smtClean="0"/>
              <a:t>Próximos slides mostram a montagem da planilha passo a passo</a:t>
            </a:r>
            <a:endParaRPr lang="pt-BR" smtClean="0"/>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8"/>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ítulo 1"/>
          <p:cNvSpPr>
            <a:spLocks noGrp="1"/>
          </p:cNvSpPr>
          <p:nvPr>
            <p:ph type="title"/>
          </p:nvPr>
        </p:nvSpPr>
        <p:spPr/>
        <p:txBody>
          <a:bodyPr/>
          <a:lstStyle/>
          <a:p>
            <a:r>
              <a:rPr lang="en-US" smtClean="0"/>
              <a:t>Erro de truncamento – h = 1</a:t>
            </a:r>
            <a:endParaRPr lang="pt-BR" smtClean="0"/>
          </a:p>
        </p:txBody>
      </p:sp>
      <p:graphicFrame>
        <p:nvGraphicFramePr>
          <p:cNvPr id="6146" name="Object 2"/>
          <p:cNvGraphicFramePr>
            <a:graphicFrameLocks noChangeAspect="1"/>
          </p:cNvGraphicFramePr>
          <p:nvPr/>
        </p:nvGraphicFramePr>
        <p:xfrm>
          <a:off x="331788" y="1214438"/>
          <a:ext cx="9121775" cy="2000250"/>
        </p:xfrm>
        <a:graphic>
          <a:graphicData uri="http://schemas.openxmlformats.org/presentationml/2006/ole">
            <mc:AlternateContent xmlns:mc="http://schemas.openxmlformats.org/markup-compatibility/2006">
              <mc:Choice xmlns:v="urn:schemas-microsoft-com:vml" Requires="v">
                <p:oleObj spid="_x0000_s6415" name="Worksheet" r:id="rId3" imgW="6124592" imgH="1342957" progId="Excel.Sheet.8">
                  <p:embed/>
                </p:oleObj>
              </mc:Choice>
              <mc:Fallback>
                <p:oleObj name="Worksheet" r:id="rId3" imgW="6124592" imgH="1342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8" y="1214438"/>
                        <a:ext cx="912177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pt-BR" smtClean="0"/>
              <a:t>Resolução (IV) - Simulação</a:t>
            </a:r>
          </a:p>
        </p:txBody>
      </p:sp>
      <p:sp>
        <p:nvSpPr>
          <p:cNvPr id="1781763" name="Rectangle 3"/>
          <p:cNvSpPr>
            <a:spLocks noGrp="1" noChangeArrowheads="1"/>
          </p:cNvSpPr>
          <p:nvPr>
            <p:ph idx="1"/>
          </p:nvPr>
        </p:nvSpPr>
        <p:spPr/>
        <p:txBody>
          <a:bodyPr/>
          <a:lstStyle/>
          <a:p>
            <a:pPr eaLnBrk="1" hangingPunct="1">
              <a:lnSpc>
                <a:spcPct val="90000"/>
              </a:lnSpc>
            </a:pPr>
            <a:r>
              <a:rPr lang="pt-BR" sz="2800" smtClean="0"/>
              <a:t>Vamos agora </a:t>
            </a:r>
            <a:r>
              <a:rPr lang="pt-BR" sz="2800" i="1" smtClean="0"/>
              <a:t>“mandar” </a:t>
            </a:r>
            <a:r>
              <a:rPr lang="pt-BR" sz="2800" smtClean="0"/>
              <a:t> o Excel calcular o lucro de uma série de </a:t>
            </a:r>
            <a:r>
              <a:rPr lang="pt-BR" sz="2800" i="1" smtClean="0"/>
              <a:t>dias</a:t>
            </a:r>
            <a:r>
              <a:rPr lang="pt-BR" sz="2800" smtClean="0"/>
              <a:t>, para uma determinada quantidade de passagens aceitas</a:t>
            </a:r>
          </a:p>
          <a:p>
            <a:pPr lvl="1" eaLnBrk="1" hangingPunct="1">
              <a:lnSpc>
                <a:spcPct val="90000"/>
              </a:lnSpc>
            </a:pPr>
            <a:r>
              <a:rPr lang="pt-BR" sz="2400" smtClean="0"/>
              <a:t>A quantidade será maior que o número de assentos no avião, ou seja haverá </a:t>
            </a:r>
            <a:r>
              <a:rPr lang="pt-BR" sz="2400" i="1" smtClean="0"/>
              <a:t>overbooking</a:t>
            </a:r>
          </a:p>
          <a:p>
            <a:pPr eaLnBrk="1" hangingPunct="1">
              <a:lnSpc>
                <a:spcPct val="90000"/>
              </a:lnSpc>
            </a:pPr>
            <a:r>
              <a:rPr lang="pt-BR" sz="2800" smtClean="0"/>
              <a:t>O que queremos descobrir é, qual o maior lucro (médio) que se poderá esperar, dadas as características financeiras do problema e as probabilidades de demanda e no-show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7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17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17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63"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ítulo 1"/>
          <p:cNvSpPr>
            <a:spLocks noGrp="1"/>
          </p:cNvSpPr>
          <p:nvPr>
            <p:ph type="title"/>
          </p:nvPr>
        </p:nvSpPr>
        <p:spPr/>
        <p:txBody>
          <a:bodyPr/>
          <a:lstStyle/>
          <a:p>
            <a:r>
              <a:rPr lang="en-US" smtClean="0"/>
              <a:t>Erro de truncamento – h = 0,1</a:t>
            </a:r>
            <a:endParaRPr lang="pt-BR" smtClean="0"/>
          </a:p>
        </p:txBody>
      </p:sp>
      <p:graphicFrame>
        <p:nvGraphicFramePr>
          <p:cNvPr id="7170" name="Object 3"/>
          <p:cNvGraphicFramePr>
            <a:graphicFrameLocks noChangeAspect="1"/>
          </p:cNvGraphicFramePr>
          <p:nvPr/>
        </p:nvGraphicFramePr>
        <p:xfrm>
          <a:off x="166688" y="1214438"/>
          <a:ext cx="9537700" cy="4362450"/>
        </p:xfrm>
        <a:graphic>
          <a:graphicData uri="http://schemas.openxmlformats.org/presentationml/2006/ole">
            <mc:AlternateContent xmlns:mc="http://schemas.openxmlformats.org/markup-compatibility/2006">
              <mc:Choice xmlns:v="urn:schemas-microsoft-com:vml" Requires="v">
                <p:oleObj spid="_x0000_s7439" name="Worksheet" r:id="rId3" imgW="6686449" imgH="3057457" progId="Excel.Sheet.8">
                  <p:embed/>
                </p:oleObj>
              </mc:Choice>
              <mc:Fallback>
                <p:oleObj name="Worksheet" r:id="rId3" imgW="6686449" imgH="3057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8" y="1214438"/>
                        <a:ext cx="95377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ítulo 1"/>
          <p:cNvSpPr>
            <a:spLocks noGrp="1"/>
          </p:cNvSpPr>
          <p:nvPr>
            <p:ph type="title"/>
          </p:nvPr>
        </p:nvSpPr>
        <p:spPr>
          <a:xfrm>
            <a:off x="271463" y="-99392"/>
            <a:ext cx="9363075" cy="533400"/>
          </a:xfrm>
        </p:spPr>
        <p:txBody>
          <a:bodyPr/>
          <a:lstStyle/>
          <a:p>
            <a:pPr algn="ctr"/>
            <a:r>
              <a:rPr lang="en-US" smtClean="0"/>
              <a:t/>
            </a:r>
            <a:br>
              <a:rPr lang="en-US" smtClean="0"/>
            </a:br>
            <a:r>
              <a:rPr lang="en-US" err="1" smtClean="0"/>
              <a:t>Resolução</a:t>
            </a:r>
            <a:r>
              <a:rPr lang="en-US" smtClean="0"/>
              <a:t> (V) – </a:t>
            </a:r>
            <a:r>
              <a:rPr lang="en-US" err="1" smtClean="0"/>
              <a:t>Intervalos</a:t>
            </a:r>
            <a:r>
              <a:rPr lang="en-US" smtClean="0"/>
              <a:t> de </a:t>
            </a:r>
            <a:r>
              <a:rPr lang="en-US" err="1" smtClean="0"/>
              <a:t>Confiança</a:t>
            </a:r>
            <a:endParaRPr lang="pt-BR" smtClean="0"/>
          </a:p>
        </p:txBody>
      </p:sp>
      <p:sp>
        <p:nvSpPr>
          <p:cNvPr id="3" name="Espaço Reservado para Conteúdo 2"/>
          <p:cNvSpPr>
            <a:spLocks noGrp="1"/>
          </p:cNvSpPr>
          <p:nvPr>
            <p:ph idx="1"/>
          </p:nvPr>
        </p:nvSpPr>
        <p:spPr>
          <a:xfrm>
            <a:off x="293688" y="692696"/>
            <a:ext cx="9340850" cy="5381625"/>
          </a:xfrm>
        </p:spPr>
        <p:txBody>
          <a:bodyPr/>
          <a:lstStyle/>
          <a:p>
            <a:r>
              <a:rPr lang="en-US" smtClean="0"/>
              <a:t>Para </a:t>
            </a:r>
            <a:r>
              <a:rPr lang="en-US" err="1" smtClean="0"/>
              <a:t>gerar</a:t>
            </a:r>
            <a:r>
              <a:rPr lang="en-US" smtClean="0"/>
              <a:t> </a:t>
            </a:r>
            <a:r>
              <a:rPr lang="en-US" err="1" smtClean="0"/>
              <a:t>os</a:t>
            </a:r>
            <a:r>
              <a:rPr lang="en-US" smtClean="0"/>
              <a:t> </a:t>
            </a:r>
            <a:r>
              <a:rPr lang="en-US" err="1" smtClean="0"/>
              <a:t>intervalos</a:t>
            </a:r>
            <a:r>
              <a:rPr lang="en-US" smtClean="0"/>
              <a:t> de </a:t>
            </a:r>
            <a:r>
              <a:rPr lang="en-US" err="1" smtClean="0"/>
              <a:t>confiança</a:t>
            </a:r>
            <a:r>
              <a:rPr lang="en-US" smtClean="0"/>
              <a:t> </a:t>
            </a:r>
            <a:r>
              <a:rPr lang="en-US" err="1" smtClean="0"/>
              <a:t>devemos</a:t>
            </a:r>
            <a:r>
              <a:rPr lang="en-US" smtClean="0"/>
              <a:t> </a:t>
            </a:r>
            <a:r>
              <a:rPr lang="en-US" err="1" smtClean="0"/>
              <a:t>lembrar</a:t>
            </a:r>
            <a:r>
              <a:rPr lang="en-US" smtClean="0"/>
              <a:t> </a:t>
            </a:r>
            <a:r>
              <a:rPr lang="en-US" err="1" smtClean="0"/>
              <a:t>conceitos</a:t>
            </a:r>
            <a:r>
              <a:rPr lang="en-US" smtClean="0"/>
              <a:t> de </a:t>
            </a:r>
            <a:r>
              <a:rPr lang="en-US" err="1" smtClean="0"/>
              <a:t>estatística</a:t>
            </a:r>
            <a:endParaRPr lang="en-US" smtClean="0"/>
          </a:p>
          <a:p>
            <a:r>
              <a:rPr lang="en-US" smtClean="0"/>
              <a:t>Em </a:t>
            </a:r>
            <a:r>
              <a:rPr lang="en-US" err="1" smtClean="0"/>
              <a:t>uma</a:t>
            </a:r>
            <a:r>
              <a:rPr lang="en-US" smtClean="0"/>
              <a:t> </a:t>
            </a:r>
            <a:r>
              <a:rPr lang="en-US" err="1" smtClean="0"/>
              <a:t>distribuição</a:t>
            </a:r>
            <a:r>
              <a:rPr lang="en-US" smtClean="0"/>
              <a:t> normal </a:t>
            </a:r>
            <a:r>
              <a:rPr lang="en-US" err="1" smtClean="0"/>
              <a:t>padrão</a:t>
            </a:r>
            <a:r>
              <a:rPr lang="en-US" smtClean="0"/>
              <a:t> (Z, com </a:t>
            </a:r>
            <a:r>
              <a:rPr lang="en-US" err="1" smtClean="0"/>
              <a:t>média</a:t>
            </a:r>
            <a:r>
              <a:rPr lang="en-US" smtClean="0"/>
              <a:t>=0 e </a:t>
            </a:r>
            <a:r>
              <a:rPr lang="en-US" err="1" smtClean="0"/>
              <a:t>desvio</a:t>
            </a:r>
            <a:r>
              <a:rPr lang="en-US" smtClean="0"/>
              <a:t> </a:t>
            </a:r>
            <a:r>
              <a:rPr lang="en-US" err="1" smtClean="0"/>
              <a:t>padrão</a:t>
            </a:r>
            <a:r>
              <a:rPr lang="en-US" smtClean="0"/>
              <a:t> = 1), para </a:t>
            </a:r>
            <a:r>
              <a:rPr lang="en-US" err="1" smtClean="0"/>
              <a:t>termos</a:t>
            </a:r>
            <a:r>
              <a:rPr lang="en-US" smtClean="0"/>
              <a:t> </a:t>
            </a:r>
            <a:r>
              <a:rPr lang="en-US" err="1" smtClean="0"/>
              <a:t>uma</a:t>
            </a:r>
            <a:r>
              <a:rPr lang="en-US" smtClean="0"/>
              <a:t> </a:t>
            </a:r>
            <a:r>
              <a:rPr lang="en-US" err="1" smtClean="0"/>
              <a:t>faixa</a:t>
            </a:r>
            <a:r>
              <a:rPr lang="en-US" smtClean="0"/>
              <a:t> de 95% de </a:t>
            </a:r>
            <a:r>
              <a:rPr lang="en-US" err="1" smtClean="0"/>
              <a:t>confiança</a:t>
            </a:r>
            <a:r>
              <a:rPr lang="en-US" smtClean="0"/>
              <a:t>, </a:t>
            </a:r>
            <a:r>
              <a:rPr lang="en-US" err="1" smtClean="0"/>
              <a:t>bicaudal</a:t>
            </a:r>
            <a:r>
              <a:rPr lang="en-US" smtClean="0"/>
              <a:t>, </a:t>
            </a:r>
            <a:r>
              <a:rPr lang="en-US" err="1" smtClean="0"/>
              <a:t>devemos</a:t>
            </a:r>
            <a:r>
              <a:rPr lang="en-US" smtClean="0"/>
              <a:t> </a:t>
            </a:r>
            <a:r>
              <a:rPr lang="en-US" err="1" smtClean="0"/>
              <a:t>deixar</a:t>
            </a:r>
            <a:r>
              <a:rPr lang="en-US" smtClean="0"/>
              <a:t> 5%/2 = 2,5% de </a:t>
            </a:r>
            <a:r>
              <a:rPr lang="en-US" err="1" smtClean="0"/>
              <a:t>cada</a:t>
            </a:r>
            <a:r>
              <a:rPr lang="en-US" smtClean="0"/>
              <a:t> </a:t>
            </a:r>
            <a:r>
              <a:rPr lang="en-US" err="1" smtClean="0"/>
              <a:t>lado</a:t>
            </a:r>
            <a:r>
              <a:rPr lang="en-US" smtClean="0"/>
              <a:t> da </a:t>
            </a:r>
            <a:r>
              <a:rPr lang="en-US" err="1" smtClean="0"/>
              <a:t>distribuição</a:t>
            </a:r>
            <a:endParaRPr lang="en-US" smtClean="0"/>
          </a:p>
          <a:p>
            <a:r>
              <a:rPr lang="en-US" err="1" smtClean="0"/>
              <a:t>Queremos</a:t>
            </a:r>
            <a:r>
              <a:rPr lang="en-US" smtClean="0"/>
              <a:t> </a:t>
            </a:r>
            <a:r>
              <a:rPr lang="en-US" err="1" smtClean="0"/>
              <a:t>então</a:t>
            </a:r>
            <a:r>
              <a:rPr lang="en-US" smtClean="0"/>
              <a:t> Z(2,5%) e Z(97,5%). A </a:t>
            </a:r>
            <a:r>
              <a:rPr lang="en-US" err="1" smtClean="0"/>
              <a:t>função</a:t>
            </a:r>
            <a:r>
              <a:rPr lang="en-US" smtClean="0"/>
              <a:t> </a:t>
            </a:r>
            <a:r>
              <a:rPr lang="en-US" err="1" smtClean="0"/>
              <a:t>que</a:t>
            </a:r>
            <a:r>
              <a:rPr lang="en-US" smtClean="0"/>
              <a:t> </a:t>
            </a:r>
            <a:r>
              <a:rPr lang="en-US" err="1" smtClean="0"/>
              <a:t>fornece</a:t>
            </a:r>
            <a:r>
              <a:rPr lang="en-US" smtClean="0"/>
              <a:t> </a:t>
            </a:r>
            <a:r>
              <a:rPr lang="en-US" err="1" smtClean="0"/>
              <a:t>tais</a:t>
            </a:r>
            <a:r>
              <a:rPr lang="en-US" smtClean="0"/>
              <a:t> </a:t>
            </a:r>
            <a:r>
              <a:rPr lang="en-US" err="1" smtClean="0"/>
              <a:t>valores</a:t>
            </a:r>
            <a:r>
              <a:rPr lang="en-US" smtClean="0"/>
              <a:t> no Excel é INV.NORMP(%)</a:t>
            </a:r>
          </a:p>
          <a:p>
            <a:r>
              <a:rPr lang="en-US" smtClean="0"/>
              <a:t>Ela </a:t>
            </a:r>
            <a:r>
              <a:rPr lang="en-US" err="1" smtClean="0"/>
              <a:t>fornece</a:t>
            </a:r>
            <a:r>
              <a:rPr lang="en-US" smtClean="0"/>
              <a:t> Z(2,5%)-&gt;INV.NORMP(2,5%)~-1,96 e Z(97,5%)-&gt;INV.NORMP(97,5%)~1,96</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ítulo 1"/>
          <p:cNvSpPr>
            <a:spLocks noGrp="1"/>
          </p:cNvSpPr>
          <p:nvPr>
            <p:ph type="title"/>
          </p:nvPr>
        </p:nvSpPr>
        <p:spPr>
          <a:xfrm>
            <a:off x="271463" y="-99392"/>
            <a:ext cx="9363075" cy="533400"/>
          </a:xfrm>
        </p:spPr>
        <p:txBody>
          <a:bodyPr/>
          <a:lstStyle/>
          <a:p>
            <a:pPr algn="ctr"/>
            <a:r>
              <a:rPr lang="en-US" smtClean="0"/>
              <a:t/>
            </a:r>
            <a:br>
              <a:rPr lang="en-US" smtClean="0"/>
            </a:br>
            <a:r>
              <a:rPr lang="en-US" err="1" smtClean="0"/>
              <a:t>Resolução</a:t>
            </a:r>
            <a:r>
              <a:rPr lang="en-US" smtClean="0"/>
              <a:t> (V) – </a:t>
            </a:r>
            <a:r>
              <a:rPr lang="en-US" err="1" smtClean="0"/>
              <a:t>Intervalos</a:t>
            </a:r>
            <a:r>
              <a:rPr lang="en-US" smtClean="0"/>
              <a:t> de </a:t>
            </a:r>
            <a:r>
              <a:rPr lang="en-US" err="1" smtClean="0"/>
              <a:t>Confiança</a:t>
            </a:r>
            <a:endParaRPr lang="pt-BR" smtClean="0"/>
          </a:p>
        </p:txBody>
      </p:sp>
      <p:sp>
        <p:nvSpPr>
          <p:cNvPr id="3" name="Espaço Reservado para Conteúdo 2"/>
          <p:cNvSpPr>
            <a:spLocks noGrp="1"/>
          </p:cNvSpPr>
          <p:nvPr>
            <p:ph idx="1"/>
          </p:nvPr>
        </p:nvSpPr>
        <p:spPr/>
        <p:txBody>
          <a:bodyPr/>
          <a:lstStyle/>
          <a:p>
            <a:r>
              <a:rPr lang="en-US" smtClean="0"/>
              <a:t>A partir de um Z temos a seguinte fórmula :</a:t>
            </a:r>
          </a:p>
          <a:p>
            <a:endParaRPr lang="en-US" smtClean="0"/>
          </a:p>
          <a:p>
            <a:endParaRPr lang="en-US" smtClean="0"/>
          </a:p>
          <a:p>
            <a:r>
              <a:rPr lang="en-US" smtClean="0"/>
              <a:t>E isolando </a:t>
            </a:r>
            <a:r>
              <a:rPr lang="en-US" i="1" smtClean="0"/>
              <a:t>X </a:t>
            </a:r>
            <a:r>
              <a:rPr lang="en-US" smtClean="0"/>
              <a:t>temos então :</a:t>
            </a:r>
          </a:p>
          <a:p>
            <a:endParaRPr lang="en-US" smtClean="0"/>
          </a:p>
          <a:p>
            <a:r>
              <a:rPr lang="en-US" smtClean="0"/>
              <a:t>A implementação de tais resultados é apresentada no slide a seguir</a:t>
            </a:r>
          </a:p>
          <a:p>
            <a:endParaRPr lang="pt-BR" smtClean="0"/>
          </a:p>
        </p:txBody>
      </p:sp>
      <p:graphicFrame>
        <p:nvGraphicFramePr>
          <p:cNvPr id="4" name="Object 2"/>
          <p:cNvGraphicFramePr>
            <a:graphicFrameLocks noChangeAspect="1"/>
          </p:cNvGraphicFramePr>
          <p:nvPr>
            <p:extLst>
              <p:ext uri="{D42A27DB-BD31-4B8C-83A1-F6EECF244321}">
                <p14:modId xmlns:p14="http://schemas.microsoft.com/office/powerpoint/2010/main" val="2865156654"/>
              </p:ext>
            </p:extLst>
          </p:nvPr>
        </p:nvGraphicFramePr>
        <p:xfrm>
          <a:off x="2311400" y="1853952"/>
          <a:ext cx="2228850" cy="1143000"/>
        </p:xfrm>
        <a:graphic>
          <a:graphicData uri="http://schemas.openxmlformats.org/presentationml/2006/ole">
            <mc:AlternateContent xmlns:mc="http://schemas.openxmlformats.org/markup-compatibility/2006">
              <mc:Choice xmlns:v="urn:schemas-microsoft-com:vml" Requires="v">
                <p:oleObj spid="_x0000_s150040" name="Equação" r:id="rId3" imgW="799920" imgH="444240" progId="Equation.3">
                  <p:embed/>
                </p:oleObj>
              </mc:Choice>
              <mc:Fallback>
                <p:oleObj name="Equação" r:id="rId3" imgW="79992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1853952"/>
                        <a:ext cx="222885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2275" name="Object 3"/>
          <p:cNvGraphicFramePr>
            <a:graphicFrameLocks noChangeAspect="1"/>
          </p:cNvGraphicFramePr>
          <p:nvPr>
            <p:extLst>
              <p:ext uri="{D42A27DB-BD31-4B8C-83A1-F6EECF244321}">
                <p14:modId xmlns:p14="http://schemas.microsoft.com/office/powerpoint/2010/main" val="2451683538"/>
              </p:ext>
            </p:extLst>
          </p:nvPr>
        </p:nvGraphicFramePr>
        <p:xfrm>
          <a:off x="2311400" y="3573016"/>
          <a:ext cx="2546350" cy="588962"/>
        </p:xfrm>
        <a:graphic>
          <a:graphicData uri="http://schemas.openxmlformats.org/presentationml/2006/ole">
            <mc:AlternateContent xmlns:mc="http://schemas.openxmlformats.org/markup-compatibility/2006">
              <mc:Choice xmlns:v="urn:schemas-microsoft-com:vml" Requires="v">
                <p:oleObj spid="_x0000_s150041" name="Equação" r:id="rId5" imgW="914400" imgH="228600" progId="Equation.3">
                  <p:embed/>
                </p:oleObj>
              </mc:Choice>
              <mc:Fallback>
                <p:oleObj name="Equação" r:id="rId5" imgW="914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400" y="3573016"/>
                        <a:ext cx="2546350" cy="588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3">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 calcmode="lin" valueType="num">
                                      <p:cBhvr>
                                        <p:cTn id="2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8" dur="500"/>
                                        <p:tgtEl>
                                          <p:spTgt spid="3">
                                            <p:txEl>
                                              <p:pRg st="5" end="5"/>
                                            </p:txEl>
                                          </p:spTgt>
                                        </p:tgtEl>
                                      </p:cBhvr>
                                    </p:animEffect>
                                  </p:childTnLst>
                                </p:cTn>
                              </p:par>
                              <p:par>
                                <p:cTn id="29" presetID="53" presetClass="entr" presetSubtype="0" fill="hold" nodeType="withEffect">
                                  <p:stCondLst>
                                    <p:cond delay="0"/>
                                  </p:stCondLst>
                                  <p:childTnLst>
                                    <p:set>
                                      <p:cBhvr>
                                        <p:cTn id="30" dur="1" fill="hold">
                                          <p:stCondLst>
                                            <p:cond delay="0"/>
                                          </p:stCondLst>
                                        </p:cTn>
                                        <p:tgtEl>
                                          <p:spTgt spid="1462275"/>
                                        </p:tgtEl>
                                        <p:attrNameLst>
                                          <p:attrName>style.visibility</p:attrName>
                                        </p:attrNameLst>
                                      </p:cBhvr>
                                      <p:to>
                                        <p:strVal val="visible"/>
                                      </p:to>
                                    </p:set>
                                    <p:anim calcmode="lin" valueType="num">
                                      <p:cBhvr>
                                        <p:cTn id="31" dur="500" fill="hold"/>
                                        <p:tgtEl>
                                          <p:spTgt spid="1462275"/>
                                        </p:tgtEl>
                                        <p:attrNameLst>
                                          <p:attrName>ppt_w</p:attrName>
                                        </p:attrNameLst>
                                      </p:cBhvr>
                                      <p:tavLst>
                                        <p:tav tm="0">
                                          <p:val>
                                            <p:fltVal val="0"/>
                                          </p:val>
                                        </p:tav>
                                        <p:tav tm="100000">
                                          <p:val>
                                            <p:strVal val="#ppt_w"/>
                                          </p:val>
                                        </p:tav>
                                      </p:tavLst>
                                    </p:anim>
                                    <p:anim calcmode="lin" valueType="num">
                                      <p:cBhvr>
                                        <p:cTn id="32" dur="500" fill="hold"/>
                                        <p:tgtEl>
                                          <p:spTgt spid="1462275"/>
                                        </p:tgtEl>
                                        <p:attrNameLst>
                                          <p:attrName>ppt_h</p:attrName>
                                        </p:attrNameLst>
                                      </p:cBhvr>
                                      <p:tavLst>
                                        <p:tav tm="0">
                                          <p:val>
                                            <p:fltVal val="0"/>
                                          </p:val>
                                        </p:tav>
                                        <p:tav tm="100000">
                                          <p:val>
                                            <p:strVal val="#ppt_h"/>
                                          </p:val>
                                        </p:tav>
                                      </p:tavLst>
                                    </p:anim>
                                    <p:animEffect transition="in" filter="fade">
                                      <p:cBhvr>
                                        <p:cTn id="33" dur="500"/>
                                        <p:tgtEl>
                                          <p:spTgt spid="1462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pt-BR" smtClean="0"/>
              <a:t>Resolução - Final</a:t>
            </a:r>
          </a:p>
        </p:txBody>
      </p:sp>
      <p:sp>
        <p:nvSpPr>
          <p:cNvPr id="1782787" name="Rectangle 3"/>
          <p:cNvSpPr>
            <a:spLocks noGrp="1" noChangeArrowheads="1"/>
          </p:cNvSpPr>
          <p:nvPr>
            <p:ph idx="1"/>
          </p:nvPr>
        </p:nvSpPr>
        <p:spPr>
          <a:xfrm>
            <a:off x="293688" y="1071711"/>
            <a:ext cx="9340850" cy="5381625"/>
          </a:xfrm>
        </p:spPr>
        <p:txBody>
          <a:bodyPr/>
          <a:lstStyle/>
          <a:p>
            <a:pPr eaLnBrk="1" hangingPunct="1">
              <a:lnSpc>
                <a:spcPct val="90000"/>
              </a:lnSpc>
            </a:pPr>
            <a:r>
              <a:rPr lang="pt-BR" sz="2800" smtClean="0"/>
              <a:t>No próximo slide é apresentado o resultado da simulação como uma tabela onde é calculado o lucro médio, o desvio padrão, o intervalo de confiança e valores mínimos e máximos do lucro para distintas quantidades de passagens postas a venda.</a:t>
            </a:r>
          </a:p>
          <a:p>
            <a:pPr eaLnBrk="1" hangingPunct="1">
              <a:lnSpc>
                <a:spcPct val="90000"/>
              </a:lnSpc>
            </a:pPr>
            <a:r>
              <a:rPr lang="pt-BR" sz="2800" smtClean="0"/>
              <a:t>A maior média de lucro, indicará a quantidade de passagens que devemos vender</a:t>
            </a:r>
          </a:p>
          <a:p>
            <a:pPr eaLnBrk="1" hangingPunct="1">
              <a:lnSpc>
                <a:spcPct val="90000"/>
              </a:lnSpc>
            </a:pPr>
            <a:r>
              <a:rPr lang="pt-BR" sz="2800" smtClean="0"/>
              <a:t>Altere os parâmetros da planilha e veja as mudanças nos resultados da simulação!</a:t>
            </a:r>
          </a:p>
          <a:p>
            <a:pPr eaLnBrk="1" hangingPunct="1">
              <a:lnSpc>
                <a:spcPct val="90000"/>
              </a:lnSpc>
            </a:pPr>
            <a:r>
              <a:rPr lang="en-US" sz="2800" smtClean="0"/>
              <a:t>OBS: </a:t>
            </a:r>
            <a:r>
              <a:rPr lang="en-US" sz="2800" err="1" smtClean="0"/>
              <a:t>Por</a:t>
            </a:r>
            <a:r>
              <a:rPr lang="en-US" sz="2800" smtClean="0"/>
              <a:t> </a:t>
            </a:r>
            <a:r>
              <a:rPr lang="en-US" sz="2800" err="1" smtClean="0"/>
              <a:t>conta</a:t>
            </a:r>
            <a:r>
              <a:rPr lang="en-US" sz="2800" smtClean="0"/>
              <a:t> de </a:t>
            </a:r>
            <a:r>
              <a:rPr lang="en-US" sz="2800" err="1" smtClean="0"/>
              <a:t>limitações</a:t>
            </a:r>
            <a:r>
              <a:rPr lang="en-US" sz="2800" smtClean="0"/>
              <a:t> da </a:t>
            </a:r>
            <a:r>
              <a:rPr lang="en-US" sz="2800" i="1" smtClean="0"/>
              <a:t>“</a:t>
            </a:r>
            <a:r>
              <a:rPr lang="en-US" sz="2800" i="1" err="1" smtClean="0"/>
              <a:t>tabela</a:t>
            </a:r>
            <a:r>
              <a:rPr lang="en-US" sz="2800" i="1" smtClean="0"/>
              <a:t> de dados” </a:t>
            </a:r>
            <a:r>
              <a:rPr lang="en-US" sz="2800" smtClean="0"/>
              <a:t>do Excel, a </a:t>
            </a:r>
            <a:r>
              <a:rPr lang="en-US" sz="2800" err="1" smtClean="0"/>
              <a:t>tabela</a:t>
            </a:r>
            <a:r>
              <a:rPr lang="en-US" sz="2800" smtClean="0"/>
              <a:t> </a:t>
            </a:r>
            <a:r>
              <a:rPr lang="en-US" sz="2800" err="1" smtClean="0"/>
              <a:t>foi</a:t>
            </a:r>
            <a:r>
              <a:rPr lang="en-US" sz="2800" smtClean="0"/>
              <a:t> </a:t>
            </a:r>
            <a:r>
              <a:rPr lang="en-US" sz="2800" err="1" smtClean="0"/>
              <a:t>gerada</a:t>
            </a:r>
            <a:r>
              <a:rPr lang="en-US" sz="2800" smtClean="0"/>
              <a:t> </a:t>
            </a:r>
            <a:r>
              <a:rPr lang="en-US" sz="2800" err="1" smtClean="0"/>
              <a:t>na</a:t>
            </a:r>
            <a:r>
              <a:rPr lang="en-US" sz="2800" smtClean="0"/>
              <a:t> </a:t>
            </a:r>
            <a:r>
              <a:rPr lang="en-US" sz="2800" err="1" smtClean="0"/>
              <a:t>planilha</a:t>
            </a:r>
            <a:r>
              <a:rPr lang="en-US" sz="2800" smtClean="0"/>
              <a:t> plan1.</a:t>
            </a:r>
            <a:endParaRPr lang="pt-BR" sz="2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27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27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27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827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787"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ítulo 1"/>
          <p:cNvSpPr>
            <a:spLocks noGrp="1"/>
          </p:cNvSpPr>
          <p:nvPr>
            <p:ph type="title"/>
          </p:nvPr>
        </p:nvSpPr>
        <p:spPr/>
        <p:txBody>
          <a:bodyPr/>
          <a:lstStyle/>
          <a:p>
            <a:r>
              <a:rPr lang="en-US" smtClean="0"/>
              <a:t>Resultados</a:t>
            </a:r>
            <a:endParaRPr lang="pt-BR" smtClean="0"/>
          </a:p>
        </p:txBody>
      </p:sp>
      <p:sp>
        <p:nvSpPr>
          <p:cNvPr id="3" name="Espaço Reservado para Conteúdo 2"/>
          <p:cNvSpPr>
            <a:spLocks noGrp="1"/>
          </p:cNvSpPr>
          <p:nvPr>
            <p:ph idx="1"/>
          </p:nvPr>
        </p:nvSpPr>
        <p:spPr>
          <a:xfrm>
            <a:off x="293688" y="1071711"/>
            <a:ext cx="9340850" cy="5381625"/>
          </a:xfrm>
        </p:spPr>
        <p:txBody>
          <a:bodyPr/>
          <a:lstStyle/>
          <a:p>
            <a:r>
              <a:rPr lang="en-US" smtClean="0"/>
              <a:t>Na </a:t>
            </a:r>
            <a:r>
              <a:rPr lang="en-US" err="1" smtClean="0"/>
              <a:t>simulação</a:t>
            </a:r>
            <a:r>
              <a:rPr lang="en-US" smtClean="0"/>
              <a:t> </a:t>
            </a:r>
            <a:r>
              <a:rPr lang="en-US" err="1" smtClean="0"/>
              <a:t>mostrada</a:t>
            </a:r>
            <a:r>
              <a:rPr lang="en-US" smtClean="0"/>
              <a:t> no slide anterior a </a:t>
            </a:r>
            <a:r>
              <a:rPr lang="en-US" err="1" smtClean="0"/>
              <a:t>maior</a:t>
            </a:r>
            <a:r>
              <a:rPr lang="en-US" smtClean="0"/>
              <a:t> </a:t>
            </a:r>
            <a:r>
              <a:rPr lang="en-US" err="1" smtClean="0"/>
              <a:t>média</a:t>
            </a:r>
            <a:r>
              <a:rPr lang="en-US" smtClean="0"/>
              <a:t> </a:t>
            </a:r>
            <a:r>
              <a:rPr lang="en-US" err="1" smtClean="0"/>
              <a:t>ficou</a:t>
            </a:r>
            <a:r>
              <a:rPr lang="en-US" smtClean="0"/>
              <a:t> com 21 </a:t>
            </a:r>
            <a:r>
              <a:rPr lang="en-US" err="1" smtClean="0"/>
              <a:t>passagens</a:t>
            </a:r>
            <a:r>
              <a:rPr lang="en-US" smtClean="0"/>
              <a:t> </a:t>
            </a:r>
            <a:r>
              <a:rPr lang="en-US" err="1" smtClean="0"/>
              <a:t>postas</a:t>
            </a:r>
            <a:r>
              <a:rPr lang="en-US" smtClean="0"/>
              <a:t> a </a:t>
            </a:r>
            <a:r>
              <a:rPr lang="en-US" err="1" smtClean="0"/>
              <a:t>venda</a:t>
            </a:r>
            <a:r>
              <a:rPr lang="en-US" smtClean="0"/>
              <a:t>.</a:t>
            </a:r>
          </a:p>
          <a:p>
            <a:r>
              <a:rPr lang="en-US" smtClean="0"/>
              <a:t>Se a </a:t>
            </a:r>
            <a:r>
              <a:rPr lang="en-US" err="1" smtClean="0"/>
              <a:t>simulação</a:t>
            </a:r>
            <a:r>
              <a:rPr lang="en-US" smtClean="0"/>
              <a:t> for </a:t>
            </a:r>
            <a:r>
              <a:rPr lang="en-US" err="1" smtClean="0"/>
              <a:t>rodada</a:t>
            </a:r>
            <a:r>
              <a:rPr lang="en-US" smtClean="0"/>
              <a:t> </a:t>
            </a:r>
            <a:r>
              <a:rPr lang="en-US" err="1" smtClean="0"/>
              <a:t>mais</a:t>
            </a:r>
            <a:r>
              <a:rPr lang="en-US" smtClean="0"/>
              <a:t> </a:t>
            </a:r>
            <a:r>
              <a:rPr lang="en-US" err="1" smtClean="0"/>
              <a:t>algumas</a:t>
            </a:r>
            <a:r>
              <a:rPr lang="en-US" smtClean="0"/>
              <a:t> </a:t>
            </a:r>
            <a:r>
              <a:rPr lang="en-US" err="1" smtClean="0"/>
              <a:t>vezes</a:t>
            </a:r>
            <a:r>
              <a:rPr lang="en-US" smtClean="0"/>
              <a:t> 		( </a:t>
            </a:r>
            <a:r>
              <a:rPr lang="en-US" err="1" smtClean="0"/>
              <a:t>teclando</a:t>
            </a:r>
            <a:r>
              <a:rPr lang="en-US" smtClean="0"/>
              <a:t> F9 ), </a:t>
            </a:r>
            <a:r>
              <a:rPr lang="en-US" err="1" smtClean="0"/>
              <a:t>percebe</a:t>
            </a:r>
            <a:r>
              <a:rPr lang="en-US" smtClean="0"/>
              <a:t>-se </a:t>
            </a:r>
            <a:r>
              <a:rPr lang="en-US" err="1" smtClean="0"/>
              <a:t>que</a:t>
            </a:r>
            <a:r>
              <a:rPr lang="en-US" smtClean="0"/>
              <a:t> o </a:t>
            </a:r>
            <a:r>
              <a:rPr lang="en-US" err="1" smtClean="0"/>
              <a:t>ponto</a:t>
            </a:r>
            <a:r>
              <a:rPr lang="en-US" smtClean="0"/>
              <a:t> de </a:t>
            </a:r>
            <a:r>
              <a:rPr lang="en-US" err="1" smtClean="0"/>
              <a:t>maior</a:t>
            </a:r>
            <a:r>
              <a:rPr lang="en-US" smtClean="0"/>
              <a:t> </a:t>
            </a:r>
            <a:r>
              <a:rPr lang="en-US" err="1" smtClean="0"/>
              <a:t>lucro</a:t>
            </a:r>
            <a:r>
              <a:rPr lang="en-US" smtClean="0"/>
              <a:t> </a:t>
            </a:r>
            <a:r>
              <a:rPr lang="en-US" err="1" smtClean="0"/>
              <a:t>esperado</a:t>
            </a:r>
            <a:r>
              <a:rPr lang="en-US" smtClean="0"/>
              <a:t>, i.e. </a:t>
            </a:r>
            <a:r>
              <a:rPr lang="en-US" err="1" smtClean="0"/>
              <a:t>maior</a:t>
            </a:r>
            <a:r>
              <a:rPr lang="en-US" smtClean="0"/>
              <a:t> </a:t>
            </a:r>
            <a:r>
              <a:rPr lang="en-US" err="1" smtClean="0"/>
              <a:t>média</a:t>
            </a:r>
            <a:r>
              <a:rPr lang="en-US" smtClean="0"/>
              <a:t>, </a:t>
            </a:r>
            <a:r>
              <a:rPr lang="en-US" err="1" smtClean="0"/>
              <a:t>oscila</a:t>
            </a:r>
            <a:r>
              <a:rPr lang="en-US" smtClean="0"/>
              <a:t> entre 20 e 21 </a:t>
            </a:r>
            <a:r>
              <a:rPr lang="en-US" err="1" smtClean="0"/>
              <a:t>passagens</a:t>
            </a:r>
            <a:r>
              <a:rPr lang="en-US" smtClean="0"/>
              <a:t> </a:t>
            </a:r>
            <a:r>
              <a:rPr lang="en-US" err="1" smtClean="0"/>
              <a:t>postas</a:t>
            </a:r>
            <a:r>
              <a:rPr lang="en-US" smtClean="0"/>
              <a:t> a </a:t>
            </a:r>
            <a:r>
              <a:rPr lang="en-US" err="1" smtClean="0"/>
              <a:t>vendas</a:t>
            </a:r>
            <a:endParaRPr lang="en-US" smtClean="0"/>
          </a:p>
          <a:p>
            <a:r>
              <a:rPr lang="en-US" err="1" smtClean="0"/>
              <a:t>Caberia</a:t>
            </a:r>
            <a:r>
              <a:rPr lang="en-US" smtClean="0"/>
              <a:t> </a:t>
            </a:r>
            <a:r>
              <a:rPr lang="en-US" err="1" smtClean="0"/>
              <a:t>ao</a:t>
            </a:r>
            <a:r>
              <a:rPr lang="en-US" smtClean="0"/>
              <a:t> </a:t>
            </a:r>
            <a:r>
              <a:rPr lang="en-US" err="1" smtClean="0"/>
              <a:t>gerente</a:t>
            </a:r>
            <a:r>
              <a:rPr lang="en-US" smtClean="0"/>
              <a:t> agora </a:t>
            </a:r>
            <a:r>
              <a:rPr lang="en-US" err="1" smtClean="0"/>
              <a:t>decidir</a:t>
            </a:r>
            <a:r>
              <a:rPr lang="en-US" smtClean="0"/>
              <a:t> </a:t>
            </a:r>
            <a:r>
              <a:rPr lang="en-US" err="1" smtClean="0"/>
              <a:t>qual</a:t>
            </a:r>
            <a:r>
              <a:rPr lang="en-US" smtClean="0"/>
              <a:t> a </a:t>
            </a:r>
            <a:r>
              <a:rPr lang="en-US" err="1" smtClean="0"/>
              <a:t>quantidade</a:t>
            </a:r>
            <a:r>
              <a:rPr lang="en-US" smtClean="0"/>
              <a:t> a </a:t>
            </a:r>
            <a:r>
              <a:rPr lang="en-US" err="1" smtClean="0"/>
              <a:t>ser</a:t>
            </a:r>
            <a:r>
              <a:rPr lang="en-US" smtClean="0"/>
              <a:t> </a:t>
            </a:r>
            <a:r>
              <a:rPr lang="en-US" err="1" smtClean="0"/>
              <a:t>posta</a:t>
            </a:r>
            <a:r>
              <a:rPr lang="en-US" smtClean="0"/>
              <a:t> a </a:t>
            </a:r>
            <a:r>
              <a:rPr lang="en-US" err="1" smtClean="0"/>
              <a:t>venda</a:t>
            </a:r>
            <a:r>
              <a:rPr lang="en-US" smtClean="0"/>
              <a:t> </a:t>
            </a:r>
            <a:r>
              <a:rPr lang="en-US" err="1" smtClean="0"/>
              <a:t>tendo</a:t>
            </a:r>
            <a:r>
              <a:rPr lang="en-US" smtClean="0"/>
              <a:t> </a:t>
            </a:r>
            <a:r>
              <a:rPr lang="en-US" err="1" smtClean="0"/>
              <a:t>por</a:t>
            </a:r>
            <a:r>
              <a:rPr lang="en-US" smtClean="0"/>
              <a:t> base outros </a:t>
            </a:r>
            <a:r>
              <a:rPr lang="en-US" err="1" smtClean="0"/>
              <a:t>fatores</a:t>
            </a:r>
            <a:r>
              <a:rPr lang="en-US" smtClean="0"/>
              <a:t> de </a:t>
            </a:r>
            <a:r>
              <a:rPr lang="en-US" err="1" smtClean="0"/>
              <a:t>decisão</a:t>
            </a:r>
            <a:r>
              <a:rPr lang="en-US" smtClean="0"/>
              <a:t> </a:t>
            </a:r>
            <a:r>
              <a:rPr lang="en-US" err="1" smtClean="0"/>
              <a:t>não</a:t>
            </a:r>
            <a:r>
              <a:rPr lang="en-US" smtClean="0"/>
              <a:t> </a:t>
            </a:r>
            <a:r>
              <a:rPr lang="en-US" err="1" smtClean="0"/>
              <a:t>levados</a:t>
            </a:r>
            <a:r>
              <a:rPr lang="en-US" smtClean="0"/>
              <a:t> em </a:t>
            </a:r>
            <a:r>
              <a:rPr lang="en-US" err="1" smtClean="0"/>
              <a:t>conta</a:t>
            </a:r>
            <a:r>
              <a:rPr lang="en-US" smtClean="0"/>
              <a:t> no </a:t>
            </a:r>
            <a:r>
              <a:rPr lang="en-US" err="1" smtClean="0"/>
              <a:t>modelo</a:t>
            </a:r>
            <a:r>
              <a:rPr lang="en-US"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ítulo 3"/>
          <p:cNvSpPr>
            <a:spLocks noGrp="1"/>
          </p:cNvSpPr>
          <p:nvPr>
            <p:ph type="ctrTitle" sz="quarter"/>
          </p:nvPr>
        </p:nvSpPr>
        <p:spPr/>
        <p:txBody>
          <a:bodyPr/>
          <a:lstStyle/>
          <a:p>
            <a:r>
              <a:rPr lang="en-US" smtClean="0"/>
              <a:t>Métodos Numéricos</a:t>
            </a:r>
            <a:endParaRPr lang="pt-BR" smtClean="0"/>
          </a:p>
        </p:txBody>
      </p:sp>
      <p:sp>
        <p:nvSpPr>
          <p:cNvPr id="151555" name="Subtítulo 4"/>
          <p:cNvSpPr>
            <a:spLocks noGrp="1"/>
          </p:cNvSpPr>
          <p:nvPr>
            <p:ph type="subTitle" sz="quarter" idx="1"/>
          </p:nvPr>
        </p:nvSpPr>
        <p:spPr/>
        <p:txBody>
          <a:bodyPr/>
          <a:lstStyle/>
          <a:p>
            <a:r>
              <a:rPr lang="en-US" smtClean="0"/>
              <a:t>12a Aula</a:t>
            </a:r>
            <a:endParaRPr lang="pt-BR"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ítulo 1"/>
          <p:cNvSpPr>
            <a:spLocks noGrp="1"/>
          </p:cNvSpPr>
          <p:nvPr>
            <p:ph type="title"/>
          </p:nvPr>
        </p:nvSpPr>
        <p:spPr/>
        <p:txBody>
          <a:bodyPr/>
          <a:lstStyle/>
          <a:p>
            <a:r>
              <a:rPr lang="en-US" smtClean="0"/>
              <a:t>Erro de truncamento – h = 0,01</a:t>
            </a:r>
            <a:endParaRPr lang="pt-BR" smtClean="0"/>
          </a:p>
        </p:txBody>
      </p:sp>
      <p:graphicFrame>
        <p:nvGraphicFramePr>
          <p:cNvPr id="8194" name="Object 3"/>
          <p:cNvGraphicFramePr>
            <a:graphicFrameLocks noChangeAspect="1"/>
          </p:cNvGraphicFramePr>
          <p:nvPr/>
        </p:nvGraphicFramePr>
        <p:xfrm>
          <a:off x="300038" y="1143000"/>
          <a:ext cx="9191625" cy="3571875"/>
        </p:xfrm>
        <a:graphic>
          <a:graphicData uri="http://schemas.openxmlformats.org/presentationml/2006/ole">
            <mc:AlternateContent xmlns:mc="http://schemas.openxmlformats.org/markup-compatibility/2006">
              <mc:Choice xmlns:v="urn:schemas-microsoft-com:vml" Requires="v">
                <p:oleObj spid="_x0000_s8463" name="Worksheet" r:id="rId3" imgW="7867616" imgH="3057457" progId="Excel.Sheet.8">
                  <p:embed/>
                </p:oleObj>
              </mc:Choice>
              <mc:Fallback>
                <p:oleObj name="Worksheet" r:id="rId3" imgW="7867616" imgH="3057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8" y="1143000"/>
                        <a:ext cx="919162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ítulo 5"/>
          <p:cNvSpPr>
            <a:spLocks noGrp="1"/>
          </p:cNvSpPr>
          <p:nvPr>
            <p:ph type="ctrTitle" sz="quarter"/>
          </p:nvPr>
        </p:nvSpPr>
        <p:spPr/>
        <p:txBody>
          <a:bodyPr/>
          <a:lstStyle/>
          <a:p>
            <a:pPr eaLnBrk="1" hangingPunct="1"/>
            <a:r>
              <a:rPr lang="en-US" dirty="0" err="1" smtClean="0"/>
              <a:t>Simulação</a:t>
            </a:r>
            <a:endParaRPr lang="pt-BR" dirty="0" smtClean="0"/>
          </a:p>
        </p:txBody>
      </p:sp>
      <p:sp>
        <p:nvSpPr>
          <p:cNvPr id="152579" name="Subtítulo 6"/>
          <p:cNvSpPr>
            <a:spLocks noGrp="1"/>
          </p:cNvSpPr>
          <p:nvPr>
            <p:ph type="subTitle" sz="quarter" idx="1"/>
          </p:nvPr>
        </p:nvSpPr>
        <p:spPr/>
        <p:txBody>
          <a:bodyPr/>
          <a:lstStyle/>
          <a:p>
            <a:pPr eaLnBrk="1" hangingPunct="1"/>
            <a:r>
              <a:rPr lang="en-US" smtClean="0"/>
              <a:t>Via Excel</a:t>
            </a:r>
          </a:p>
          <a:p>
            <a:pPr eaLnBrk="1" hangingPunct="1"/>
            <a:r>
              <a:rPr lang="en-US" smtClean="0"/>
              <a:t>Minimização de Risco em Carteiras de Ações</a:t>
            </a:r>
            <a:endParaRPr lang="pt-BR" smtClean="0"/>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pt-BR" smtClean="0"/>
              <a:t>Seleção de Portfolios</a:t>
            </a:r>
          </a:p>
        </p:txBody>
      </p:sp>
      <p:sp>
        <p:nvSpPr>
          <p:cNvPr id="153603" name="Rectangle 3"/>
          <p:cNvSpPr>
            <a:spLocks noGrp="1" noChangeArrowheads="1"/>
          </p:cNvSpPr>
          <p:nvPr>
            <p:ph idx="1"/>
          </p:nvPr>
        </p:nvSpPr>
        <p:spPr/>
        <p:txBody>
          <a:bodyPr/>
          <a:lstStyle/>
          <a:p>
            <a:pPr eaLnBrk="1" hangingPunct="1"/>
            <a:r>
              <a:rPr lang="pt-BR" smtClean="0"/>
              <a:t>O problema a seguir é um clássico da análise financeira. Diz respeito a selecionar um grupo de ativos que, mantendo um ganho determinado, minimize o risco no investimento nestes ativos.</a:t>
            </a:r>
          </a:p>
          <a:p>
            <a:pPr eaLnBrk="1" hangingPunct="1"/>
            <a:r>
              <a:rPr lang="pt-BR" smtClean="0"/>
              <a:t>O risco aqui será definido como a variabilidade dos retornos, em outras palavras como sua variância.</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algn="ctr" eaLnBrk="1" hangingPunct="1"/>
            <a:r>
              <a:rPr lang="pt-BR" sz="2800" smtClean="0"/>
              <a:t>Seleção de Portfólios – Retornos dos Ativos</a:t>
            </a:r>
          </a:p>
        </p:txBody>
      </p:sp>
      <p:graphicFrame>
        <p:nvGraphicFramePr>
          <p:cNvPr id="18434" name="Object 3"/>
          <p:cNvGraphicFramePr>
            <a:graphicFrameLocks noChangeAspect="1"/>
          </p:cNvGraphicFramePr>
          <p:nvPr>
            <p:extLst>
              <p:ext uri="{D42A27DB-BD31-4B8C-83A1-F6EECF244321}">
                <p14:modId xmlns:p14="http://schemas.microsoft.com/office/powerpoint/2010/main" val="2433839047"/>
              </p:ext>
            </p:extLst>
          </p:nvPr>
        </p:nvGraphicFramePr>
        <p:xfrm>
          <a:off x="2878138" y="1373088"/>
          <a:ext cx="4762500" cy="4648200"/>
        </p:xfrm>
        <a:graphic>
          <a:graphicData uri="http://schemas.openxmlformats.org/presentationml/2006/ole">
            <mc:AlternateContent xmlns:mc="http://schemas.openxmlformats.org/markup-compatibility/2006">
              <mc:Choice xmlns:v="urn:schemas-microsoft-com:vml" Requires="v">
                <p:oleObj spid="_x0000_s150796" name="Planilha" r:id="rId3" imgW="2200275" imgH="2524065" progId="Excel.Sheet.8">
                  <p:embed/>
                </p:oleObj>
              </mc:Choice>
              <mc:Fallback>
                <p:oleObj name="Planilha" r:id="rId3" imgW="2200275" imgH="252406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138" y="1373088"/>
                        <a:ext cx="47625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pt-BR" smtClean="0"/>
              <a:t>Seleção de Portfólios – Risco combinado dos ativos</a:t>
            </a:r>
          </a:p>
        </p:txBody>
      </p:sp>
      <p:graphicFrame>
        <p:nvGraphicFramePr>
          <p:cNvPr id="19458" name="Object 3"/>
          <p:cNvGraphicFramePr>
            <a:graphicFrameLocks noChangeAspect="1"/>
          </p:cNvGraphicFramePr>
          <p:nvPr/>
        </p:nvGraphicFramePr>
        <p:xfrm>
          <a:off x="3079750" y="2781300"/>
          <a:ext cx="3790950" cy="1189038"/>
        </p:xfrm>
        <a:graphic>
          <a:graphicData uri="http://schemas.openxmlformats.org/presentationml/2006/ole">
            <mc:AlternateContent xmlns:mc="http://schemas.openxmlformats.org/markup-compatibility/2006">
              <mc:Choice xmlns:v="urn:schemas-microsoft-com:vml" Requires="v">
                <p:oleObj spid="_x0000_s151820" name="Planilha" r:id="rId3" imgW="2486144" imgH="847606" progId="Excel.Sheet.8">
                  <p:embed/>
                </p:oleObj>
              </mc:Choice>
              <mc:Fallback>
                <p:oleObj name="Planilha" r:id="rId3" imgW="2486144" imgH="847606"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0" y="2781300"/>
                        <a:ext cx="379095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pt-BR" smtClean="0"/>
              <a:t>Seleção de Portfólios – Proporção dos ativos</a:t>
            </a:r>
          </a:p>
        </p:txBody>
      </p:sp>
      <p:sp>
        <p:nvSpPr>
          <p:cNvPr id="20484" name="Rectangle 3"/>
          <p:cNvSpPr>
            <a:spLocks noGrp="1" noChangeArrowheads="1"/>
          </p:cNvSpPr>
          <p:nvPr>
            <p:ph idx="1"/>
          </p:nvPr>
        </p:nvSpPr>
        <p:spPr/>
        <p:txBody>
          <a:bodyPr/>
          <a:lstStyle/>
          <a:p>
            <a:pPr eaLnBrk="1" hangingPunct="1"/>
            <a:r>
              <a:rPr lang="pt-BR" smtClean="0"/>
              <a:t>A proporção de cada ativo na carteira será dada pelo vetor p onde suas componentes serão a proporção do ativo em questão</a:t>
            </a:r>
          </a:p>
        </p:txBody>
      </p:sp>
      <p:graphicFrame>
        <p:nvGraphicFramePr>
          <p:cNvPr id="20482" name="Object 4"/>
          <p:cNvGraphicFramePr>
            <a:graphicFrameLocks noChangeAspect="1"/>
          </p:cNvGraphicFramePr>
          <p:nvPr/>
        </p:nvGraphicFramePr>
        <p:xfrm>
          <a:off x="4017963" y="4425950"/>
          <a:ext cx="1717675" cy="1811338"/>
        </p:xfrm>
        <a:graphic>
          <a:graphicData uri="http://schemas.openxmlformats.org/presentationml/2006/ole">
            <mc:AlternateContent xmlns:mc="http://schemas.openxmlformats.org/markup-compatibility/2006">
              <mc:Choice xmlns:v="urn:schemas-microsoft-com:vml" Requires="v">
                <p:oleObj spid="_x0000_s152844" name="Equation" r:id="rId3" imgW="622080" imgH="711000" progId="Equation.3">
                  <p:embed/>
                </p:oleObj>
              </mc:Choice>
              <mc:Fallback>
                <p:oleObj name="Equation" r:id="rId3" imgW="62208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7963" y="4425950"/>
                        <a:ext cx="1717675" cy="181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pt-BR" sz="3200" smtClean="0"/>
              <a:t>Para um portfólio temos :</a:t>
            </a:r>
          </a:p>
        </p:txBody>
      </p:sp>
      <p:sp>
        <p:nvSpPr>
          <p:cNvPr id="154627" name="Rectangle 3"/>
          <p:cNvSpPr>
            <a:spLocks noGrp="1" noChangeArrowheads="1"/>
          </p:cNvSpPr>
          <p:nvPr>
            <p:ph idx="1"/>
          </p:nvPr>
        </p:nvSpPr>
        <p:spPr/>
        <p:txBody>
          <a:bodyPr/>
          <a:lstStyle/>
          <a:p>
            <a:pPr eaLnBrk="1" hangingPunct="1"/>
            <a:r>
              <a:rPr lang="pt-BR" smtClean="0"/>
              <a:t>Retorno do portfólio :</a:t>
            </a:r>
          </a:p>
          <a:p>
            <a:pPr lvl="1" eaLnBrk="1" hangingPunct="1"/>
            <a:r>
              <a:rPr lang="pt-BR" smtClean="0"/>
              <a:t>R</a:t>
            </a:r>
            <a:r>
              <a:rPr lang="pt-BR" baseline="-25000" smtClean="0"/>
              <a:t>p</a:t>
            </a:r>
            <a:r>
              <a:rPr lang="pt-BR" smtClean="0"/>
              <a:t>=p</a:t>
            </a:r>
            <a:r>
              <a:rPr lang="pt-BR" baseline="-25000" smtClean="0"/>
              <a:t>i</a:t>
            </a:r>
            <a:r>
              <a:rPr lang="pt-BR" baseline="30000" smtClean="0"/>
              <a:t>t</a:t>
            </a:r>
            <a:r>
              <a:rPr lang="pt-BR" smtClean="0"/>
              <a:t>R</a:t>
            </a:r>
            <a:r>
              <a:rPr lang="pt-BR" baseline="-25000" smtClean="0"/>
              <a:t>i</a:t>
            </a:r>
            <a:endParaRPr lang="pt-BR" smtClean="0"/>
          </a:p>
          <a:p>
            <a:pPr eaLnBrk="1" hangingPunct="1"/>
            <a:endParaRPr lang="pt-BR" smtClean="0"/>
          </a:p>
          <a:p>
            <a:pPr eaLnBrk="1" hangingPunct="1"/>
            <a:endParaRPr lang="pt-BR" smtClean="0"/>
          </a:p>
          <a:p>
            <a:pPr eaLnBrk="1" hangingPunct="1"/>
            <a:r>
              <a:rPr lang="pt-BR" smtClean="0"/>
              <a:t>Variância do portfólio :</a:t>
            </a:r>
          </a:p>
          <a:p>
            <a:pPr lvl="1" eaLnBrk="1" hangingPunct="1"/>
            <a:r>
              <a:rPr lang="pt-BR" smtClean="0"/>
              <a:t>S</a:t>
            </a:r>
            <a:r>
              <a:rPr lang="pt-BR" baseline="-25000" smtClean="0"/>
              <a:t>p</a:t>
            </a:r>
            <a:r>
              <a:rPr lang="pt-BR" smtClean="0"/>
              <a:t>=p</a:t>
            </a:r>
            <a:r>
              <a:rPr lang="pt-BR" baseline="-25000" smtClean="0"/>
              <a:t>i</a:t>
            </a:r>
            <a:r>
              <a:rPr lang="pt-BR" baseline="30000" smtClean="0"/>
              <a:t>t</a:t>
            </a:r>
            <a:r>
              <a:rPr lang="pt-BR" smtClean="0"/>
              <a:t>Cp</a:t>
            </a:r>
            <a:r>
              <a:rPr lang="pt-BR" baseline="-25000" smtClean="0"/>
              <a:t>i</a:t>
            </a: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71463" y="159296"/>
            <a:ext cx="9363075" cy="533400"/>
          </a:xfrm>
        </p:spPr>
        <p:txBody>
          <a:bodyPr/>
          <a:lstStyle/>
          <a:p>
            <a:pPr algn="ctr" eaLnBrk="1" hangingPunct="1"/>
            <a:r>
              <a:rPr lang="pt-BR" smtClean="0"/>
              <a:t>Seleção de Portfólios - Resolução</a:t>
            </a:r>
          </a:p>
        </p:txBody>
      </p:sp>
      <p:graphicFrame>
        <p:nvGraphicFramePr>
          <p:cNvPr id="21506" name="Object 3"/>
          <p:cNvGraphicFramePr>
            <a:graphicFrameLocks noChangeAspect="1"/>
          </p:cNvGraphicFramePr>
          <p:nvPr/>
        </p:nvGraphicFramePr>
        <p:xfrm>
          <a:off x="827088" y="2224088"/>
          <a:ext cx="8693150" cy="3617912"/>
        </p:xfrm>
        <a:graphic>
          <a:graphicData uri="http://schemas.openxmlformats.org/presentationml/2006/ole">
            <mc:AlternateContent xmlns:mc="http://schemas.openxmlformats.org/markup-compatibility/2006">
              <mc:Choice xmlns:v="urn:schemas-microsoft-com:vml" Requires="v">
                <p:oleObj spid="_x0000_s153868" name="Planilha" r:id="rId3" imgW="5696102" imgH="2524049" progId="Excel.Sheet.8">
                  <p:embed/>
                </p:oleObj>
              </mc:Choice>
              <mc:Fallback>
                <p:oleObj name="Planilha" r:id="rId3" imgW="5696102" imgH="25240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224088"/>
                        <a:ext cx="8693150" cy="361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ítulo 4"/>
          <p:cNvSpPr>
            <a:spLocks noGrp="1"/>
          </p:cNvSpPr>
          <p:nvPr>
            <p:ph type="title"/>
          </p:nvPr>
        </p:nvSpPr>
        <p:spPr/>
        <p:txBody>
          <a:bodyPr/>
          <a:lstStyle/>
          <a:p>
            <a:r>
              <a:rPr lang="en-US" smtClean="0"/>
              <a:t>Exercício</a:t>
            </a:r>
            <a:endParaRPr lang="pt-BR" smtClean="0"/>
          </a:p>
        </p:txBody>
      </p:sp>
      <p:sp>
        <p:nvSpPr>
          <p:cNvPr id="155651" name="Espaço Reservado para Conteúdo 5"/>
          <p:cNvSpPr>
            <a:spLocks noGrp="1"/>
          </p:cNvSpPr>
          <p:nvPr>
            <p:ph idx="1"/>
          </p:nvPr>
        </p:nvSpPr>
        <p:spPr/>
        <p:txBody>
          <a:bodyPr/>
          <a:lstStyle/>
          <a:p>
            <a:r>
              <a:rPr lang="en-US" smtClean="0"/>
              <a:t>Para o portfólio anterior calcule o gráfico do menor risco para vários valores de retorno possível do portfolio</a:t>
            </a:r>
          </a:p>
          <a:p>
            <a:r>
              <a:rPr lang="en-US" smtClean="0"/>
              <a:t>Utilize a técnica do Solver + VBA para automatizar o cálculo</a:t>
            </a:r>
          </a:p>
          <a:p>
            <a:r>
              <a:rPr lang="en-US" smtClean="0"/>
              <a:t>Esta curva que você irá calcular chama-se ( na teoria de finanças ) </a:t>
            </a:r>
            <a:r>
              <a:rPr lang="en-US" i="1" smtClean="0"/>
              <a:t>Fronteira Eficiente</a:t>
            </a:r>
            <a:endParaRPr lang="pt-BR" smtClean="0"/>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r>
              <a:rPr lang="en-US" smtClean="0"/>
              <a:t>Chapra-Canale, 16.5</a:t>
            </a:r>
            <a:endParaRPr lang="pt-BR" smtClean="0"/>
          </a:p>
        </p:txBody>
      </p:sp>
      <p:pic>
        <p:nvPicPr>
          <p:cNvPr id="2" name="Imagem 1"/>
          <p:cNvPicPr>
            <a:picLocks noChangeAspect="1"/>
          </p:cNvPicPr>
          <p:nvPr/>
        </p:nvPicPr>
        <p:blipFill>
          <a:blip r:embed="rId2"/>
          <a:stretch>
            <a:fillRect/>
          </a:stretch>
        </p:blipFill>
        <p:spPr>
          <a:xfrm>
            <a:off x="2196674" y="1196752"/>
            <a:ext cx="5512651" cy="2736304"/>
          </a:xfrm>
          <a:prstGeom prst="rect">
            <a:avLst/>
          </a:prstGeom>
        </p:spPr>
      </p:pic>
      <p:pic>
        <p:nvPicPr>
          <p:cNvPr id="3" name="Imagem 2"/>
          <p:cNvPicPr>
            <a:picLocks noChangeAspect="1"/>
          </p:cNvPicPr>
          <p:nvPr/>
        </p:nvPicPr>
        <p:blipFill>
          <a:blip r:embed="rId3"/>
          <a:stretch>
            <a:fillRect/>
          </a:stretch>
        </p:blipFill>
        <p:spPr>
          <a:xfrm>
            <a:off x="1424608" y="4043500"/>
            <a:ext cx="7228988" cy="1798315"/>
          </a:xfrm>
          <a:prstGeom prst="rect">
            <a:avLst/>
          </a:prstGeom>
        </p:spPr>
      </p:pic>
    </p:spTree>
    <p:extLst>
      <p:ext uri="{BB962C8B-B14F-4D97-AF65-F5344CB8AC3E}">
        <p14:creationId xmlns:p14="http://schemas.microsoft.com/office/powerpoint/2010/main" val="294549328"/>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1"/>
          <p:cNvSpPr>
            <a:spLocks noGrp="1"/>
          </p:cNvSpPr>
          <p:nvPr>
            <p:ph type="title"/>
          </p:nvPr>
        </p:nvSpPr>
        <p:spPr/>
        <p:txBody>
          <a:bodyPr/>
          <a:lstStyle/>
          <a:p>
            <a:r>
              <a:rPr lang="pt-BR" smtClean="0"/>
              <a:t>Chapra Canale – 16.12</a:t>
            </a:r>
          </a:p>
        </p:txBody>
      </p:sp>
      <p:pic>
        <p:nvPicPr>
          <p:cNvPr id="2" name="Imagem 1"/>
          <p:cNvPicPr>
            <a:picLocks noChangeAspect="1"/>
          </p:cNvPicPr>
          <p:nvPr/>
        </p:nvPicPr>
        <p:blipFill>
          <a:blip r:embed="rId2"/>
          <a:stretch>
            <a:fillRect/>
          </a:stretch>
        </p:blipFill>
        <p:spPr>
          <a:xfrm>
            <a:off x="1431092" y="908720"/>
            <a:ext cx="6618252" cy="2730029"/>
          </a:xfrm>
          <a:prstGeom prst="rect">
            <a:avLst/>
          </a:prstGeom>
        </p:spPr>
      </p:pic>
      <p:pic>
        <p:nvPicPr>
          <p:cNvPr id="3" name="Imagem 2"/>
          <p:cNvPicPr>
            <a:picLocks noChangeAspect="1"/>
          </p:cNvPicPr>
          <p:nvPr/>
        </p:nvPicPr>
        <p:blipFill>
          <a:blip r:embed="rId3"/>
          <a:stretch>
            <a:fillRect/>
          </a:stretch>
        </p:blipFill>
        <p:spPr>
          <a:xfrm>
            <a:off x="2360712" y="3753719"/>
            <a:ext cx="5184576" cy="2522603"/>
          </a:xfrm>
          <a:prstGeom prst="rect">
            <a:avLst/>
          </a:prstGeom>
        </p:spPr>
      </p:pic>
    </p:spTree>
    <p:extLst>
      <p:ext uri="{BB962C8B-B14F-4D97-AF65-F5344CB8AC3E}">
        <p14:creationId xmlns:p14="http://schemas.microsoft.com/office/powerpoint/2010/main" val="19322573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pt-BR" smtClean="0"/>
              <a:t>Bibliografia</a:t>
            </a:r>
          </a:p>
        </p:txBody>
      </p:sp>
      <p:sp>
        <p:nvSpPr>
          <p:cNvPr id="53251" name="Rectangle 3"/>
          <p:cNvSpPr>
            <a:spLocks noGrp="1" noChangeArrowheads="1"/>
          </p:cNvSpPr>
          <p:nvPr>
            <p:ph idx="1"/>
          </p:nvPr>
        </p:nvSpPr>
        <p:spPr>
          <a:xfrm>
            <a:off x="271463" y="857250"/>
            <a:ext cx="9410700" cy="5381625"/>
          </a:xfrm>
        </p:spPr>
        <p:txBody>
          <a:bodyPr/>
          <a:lstStyle/>
          <a:p>
            <a:pPr eaLnBrk="1" hangingPunct="1"/>
            <a:r>
              <a:rPr lang="pt-BR" sz="2400" smtClean="0"/>
              <a:t>Básica</a:t>
            </a:r>
          </a:p>
          <a:p>
            <a:pPr lvl="1" eaLnBrk="1" hangingPunct="1"/>
            <a:r>
              <a:rPr lang="en-US" sz="2000" b="1" smtClean="0"/>
              <a:t>CHAPRA, Steven C. &amp; CANALE, Raymond P. </a:t>
            </a:r>
            <a:r>
              <a:rPr lang="en-US" sz="2000" b="1" i="1" smtClean="0"/>
              <a:t>Métodos Numéricos para Engenharia. </a:t>
            </a:r>
            <a:r>
              <a:rPr lang="en-US" sz="2000" b="1" smtClean="0"/>
              <a:t>McGraw-Hill, 2008</a:t>
            </a:r>
            <a:endParaRPr lang="pt-BR" b="1" smtClean="0"/>
          </a:p>
          <a:p>
            <a:pPr lvl="1" eaLnBrk="1" hangingPunct="1"/>
            <a:r>
              <a:rPr lang="pt-BR" sz="2000" smtClean="0"/>
              <a:t>Whiteley, Jonathan </a:t>
            </a:r>
            <a:r>
              <a:rPr lang="pt-BR" sz="2000" i="1" smtClean="0"/>
              <a:t>Finite Element Methods: A Practical Guide. </a:t>
            </a:r>
            <a:r>
              <a:rPr lang="pt-BR" sz="2000" smtClean="0"/>
              <a:t>Springer, 2017.</a:t>
            </a:r>
          </a:p>
          <a:p>
            <a:pPr lvl="1" eaLnBrk="1" hangingPunct="1"/>
            <a:r>
              <a:rPr lang="pt-BR" sz="2000" smtClean="0"/>
              <a:t>STRANG, Gilbert </a:t>
            </a:r>
            <a:r>
              <a:rPr lang="pt-BR" sz="2000" i="1" smtClean="0"/>
              <a:t>Computational Science and Engineering.</a:t>
            </a:r>
            <a:r>
              <a:rPr lang="pt-BR" sz="2000" smtClean="0"/>
              <a:t> 1ª ed., Cambridge Press, 2007.</a:t>
            </a:r>
            <a:endParaRPr lang="pt-BR" smtClean="0"/>
          </a:p>
          <a:p>
            <a:pPr lvl="1" eaLnBrk="1" hangingPunct="1"/>
            <a:endParaRPr lang="en-US" sz="2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nodeType="clickEffect">
                                  <p:stCondLst>
                                    <p:cond delay="0"/>
                                  </p:stCondLst>
                                  <p:childTnLst>
                                    <p:animScale>
                                      <p:cBhvr>
                                        <p:cTn id="16" dur="2000" fill="hold"/>
                                        <p:tgtEl>
                                          <p:spTgt spid="53251">
                                            <p:txEl>
                                              <p:pRg st="1" end="1"/>
                                            </p:txEl>
                                          </p:spTgt>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ítulo 1"/>
          <p:cNvSpPr>
            <a:spLocks noGrp="1"/>
          </p:cNvSpPr>
          <p:nvPr>
            <p:ph type="title"/>
          </p:nvPr>
        </p:nvSpPr>
        <p:spPr/>
        <p:txBody>
          <a:bodyPr/>
          <a:lstStyle/>
          <a:p>
            <a:r>
              <a:rPr lang="en-US" smtClean="0"/>
              <a:t>Erro de truncamento – h = 0,001</a:t>
            </a:r>
            <a:endParaRPr lang="pt-BR" smtClean="0"/>
          </a:p>
        </p:txBody>
      </p:sp>
      <p:graphicFrame>
        <p:nvGraphicFramePr>
          <p:cNvPr id="9218" name="Object 3"/>
          <p:cNvGraphicFramePr>
            <a:graphicFrameLocks noChangeAspect="1"/>
          </p:cNvGraphicFramePr>
          <p:nvPr/>
        </p:nvGraphicFramePr>
        <p:xfrm>
          <a:off x="258763" y="1071563"/>
          <a:ext cx="9409112" cy="3429000"/>
        </p:xfrm>
        <a:graphic>
          <a:graphicData uri="http://schemas.openxmlformats.org/presentationml/2006/ole">
            <mc:AlternateContent xmlns:mc="http://schemas.openxmlformats.org/markup-compatibility/2006">
              <mc:Choice xmlns:v="urn:schemas-microsoft-com:vml" Requires="v">
                <p:oleObj spid="_x0000_s9487" name="Worksheet" r:id="rId3" imgW="7867616" imgH="2866957" progId="Excel.Sheet.8">
                  <p:embed/>
                </p:oleObj>
              </mc:Choice>
              <mc:Fallback>
                <p:oleObj name="Worksheet" r:id="rId3" imgW="7867616" imgH="28669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1071563"/>
                        <a:ext cx="940911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p:cNvSpPr>
          <p:nvPr>
            <p:ph type="title"/>
          </p:nvPr>
        </p:nvSpPr>
        <p:spPr/>
        <p:txBody>
          <a:bodyPr/>
          <a:lstStyle/>
          <a:p>
            <a:r>
              <a:rPr lang="pt-BR" smtClean="0"/>
              <a:t>Chapra Canale – 16.13</a:t>
            </a:r>
          </a:p>
        </p:txBody>
      </p:sp>
      <p:pic>
        <p:nvPicPr>
          <p:cNvPr id="2" name="Imagem 1"/>
          <p:cNvPicPr>
            <a:picLocks noChangeAspect="1"/>
          </p:cNvPicPr>
          <p:nvPr/>
        </p:nvPicPr>
        <p:blipFill>
          <a:blip r:embed="rId2"/>
          <a:stretch>
            <a:fillRect/>
          </a:stretch>
        </p:blipFill>
        <p:spPr>
          <a:xfrm>
            <a:off x="1208584" y="1052736"/>
            <a:ext cx="7815803" cy="1493342"/>
          </a:xfrm>
          <a:prstGeom prst="rect">
            <a:avLst/>
          </a:prstGeom>
        </p:spPr>
      </p:pic>
      <p:pic>
        <p:nvPicPr>
          <p:cNvPr id="3" name="Imagem 2"/>
          <p:cNvPicPr>
            <a:picLocks noChangeAspect="1"/>
          </p:cNvPicPr>
          <p:nvPr/>
        </p:nvPicPr>
        <p:blipFill>
          <a:blip r:embed="rId3"/>
          <a:stretch>
            <a:fillRect/>
          </a:stretch>
        </p:blipFill>
        <p:spPr>
          <a:xfrm>
            <a:off x="1928664" y="2805064"/>
            <a:ext cx="6278787" cy="2912145"/>
          </a:xfrm>
          <a:prstGeom prst="rect">
            <a:avLst/>
          </a:prstGeom>
        </p:spPr>
      </p:pic>
    </p:spTree>
    <p:extLst>
      <p:ext uri="{BB962C8B-B14F-4D97-AF65-F5344CB8AC3E}">
        <p14:creationId xmlns:p14="http://schemas.microsoft.com/office/powerpoint/2010/main" val="1558137357"/>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ítulo 1"/>
          <p:cNvSpPr>
            <a:spLocks noGrp="1"/>
          </p:cNvSpPr>
          <p:nvPr>
            <p:ph type="title"/>
          </p:nvPr>
        </p:nvSpPr>
        <p:spPr/>
        <p:txBody>
          <a:bodyPr/>
          <a:lstStyle/>
          <a:p>
            <a:r>
              <a:rPr lang="en-US" smtClean="0"/>
              <a:t>Chapra-Canale 16.28</a:t>
            </a:r>
            <a:endParaRPr lang="pt-BR" smtClean="0"/>
          </a:p>
        </p:txBody>
      </p:sp>
      <p:pic>
        <p:nvPicPr>
          <p:cNvPr id="2" name="Imagem 1"/>
          <p:cNvPicPr>
            <a:picLocks noChangeAspect="1"/>
          </p:cNvPicPr>
          <p:nvPr/>
        </p:nvPicPr>
        <p:blipFill>
          <a:blip r:embed="rId2"/>
          <a:stretch>
            <a:fillRect/>
          </a:stretch>
        </p:blipFill>
        <p:spPr>
          <a:xfrm>
            <a:off x="272480" y="1499793"/>
            <a:ext cx="5112568" cy="3945431"/>
          </a:xfrm>
          <a:prstGeom prst="rect">
            <a:avLst/>
          </a:prstGeom>
        </p:spPr>
      </p:pic>
      <p:pic>
        <p:nvPicPr>
          <p:cNvPr id="3" name="Imagem 2"/>
          <p:cNvPicPr>
            <a:picLocks noChangeAspect="1"/>
          </p:cNvPicPr>
          <p:nvPr/>
        </p:nvPicPr>
        <p:blipFill>
          <a:blip r:embed="rId3"/>
          <a:stretch>
            <a:fillRect/>
          </a:stretch>
        </p:blipFill>
        <p:spPr>
          <a:xfrm>
            <a:off x="5457056" y="1916832"/>
            <a:ext cx="4296526" cy="2793303"/>
          </a:xfrm>
          <a:prstGeom prst="rect">
            <a:avLst/>
          </a:prstGeom>
        </p:spPr>
      </p:pic>
    </p:spTree>
    <p:extLst>
      <p:ext uri="{BB962C8B-B14F-4D97-AF65-F5344CB8AC3E}">
        <p14:creationId xmlns:p14="http://schemas.microsoft.com/office/powerpoint/2010/main" val="3266918534"/>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p:cNvSpPr>
          <p:nvPr>
            <p:ph type="title"/>
          </p:nvPr>
        </p:nvSpPr>
        <p:spPr/>
        <p:txBody>
          <a:bodyPr/>
          <a:lstStyle/>
          <a:p>
            <a:r>
              <a:rPr lang="en-US" smtClean="0"/>
              <a:t>Ragsdale 5.14</a:t>
            </a:r>
            <a:endParaRPr lang="pt-BR" smtClean="0"/>
          </a:p>
        </p:txBody>
      </p:sp>
      <p:pic>
        <p:nvPicPr>
          <p:cNvPr id="2" name="Imagem 1"/>
          <p:cNvPicPr>
            <a:picLocks noChangeAspect="1"/>
          </p:cNvPicPr>
          <p:nvPr/>
        </p:nvPicPr>
        <p:blipFill>
          <a:blip r:embed="rId2"/>
          <a:stretch>
            <a:fillRect/>
          </a:stretch>
        </p:blipFill>
        <p:spPr>
          <a:xfrm>
            <a:off x="923925" y="1340768"/>
            <a:ext cx="8058150" cy="819150"/>
          </a:xfrm>
          <a:prstGeom prst="rect">
            <a:avLst/>
          </a:prstGeom>
        </p:spPr>
      </p:pic>
      <p:pic>
        <p:nvPicPr>
          <p:cNvPr id="3" name="Imagem 2"/>
          <p:cNvPicPr>
            <a:picLocks noChangeAspect="1"/>
          </p:cNvPicPr>
          <p:nvPr/>
        </p:nvPicPr>
        <p:blipFill>
          <a:blip r:embed="rId3"/>
          <a:stretch>
            <a:fillRect/>
          </a:stretch>
        </p:blipFill>
        <p:spPr>
          <a:xfrm>
            <a:off x="1171575" y="2420888"/>
            <a:ext cx="7562850" cy="2943225"/>
          </a:xfrm>
          <a:prstGeom prst="rect">
            <a:avLst/>
          </a:prstGeom>
        </p:spPr>
      </p:pic>
    </p:spTree>
    <p:extLst>
      <p:ext uri="{BB962C8B-B14F-4D97-AF65-F5344CB8AC3E}">
        <p14:creationId xmlns:p14="http://schemas.microsoft.com/office/powerpoint/2010/main" val="110059246"/>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ítulo 1"/>
          <p:cNvSpPr>
            <a:spLocks noGrp="1"/>
          </p:cNvSpPr>
          <p:nvPr>
            <p:ph type="title"/>
          </p:nvPr>
        </p:nvSpPr>
        <p:spPr/>
        <p:txBody>
          <a:bodyPr/>
          <a:lstStyle/>
          <a:p>
            <a:r>
              <a:rPr lang="en-US" smtClean="0"/>
              <a:t>Ragsdale, 12.13</a:t>
            </a:r>
            <a:endParaRPr lang="pt-BR" smtClean="0"/>
          </a:p>
        </p:txBody>
      </p:sp>
      <p:pic>
        <p:nvPicPr>
          <p:cNvPr id="2" name="Imagem 1"/>
          <p:cNvPicPr>
            <a:picLocks noChangeAspect="1"/>
          </p:cNvPicPr>
          <p:nvPr/>
        </p:nvPicPr>
        <p:blipFill>
          <a:blip r:embed="rId2"/>
          <a:stretch>
            <a:fillRect/>
          </a:stretch>
        </p:blipFill>
        <p:spPr>
          <a:xfrm>
            <a:off x="488504" y="914399"/>
            <a:ext cx="8784976" cy="5670497"/>
          </a:xfrm>
          <a:prstGeom prst="rect">
            <a:avLst/>
          </a:prstGeom>
        </p:spPr>
      </p:pic>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ítulo 1"/>
          <p:cNvSpPr>
            <a:spLocks noGrp="1"/>
          </p:cNvSpPr>
          <p:nvPr>
            <p:ph type="title"/>
          </p:nvPr>
        </p:nvSpPr>
        <p:spPr/>
        <p:txBody>
          <a:bodyPr/>
          <a:lstStyle/>
          <a:p>
            <a:r>
              <a:rPr lang="en-US" smtClean="0"/>
              <a:t>Ragsdale 12.25</a:t>
            </a:r>
            <a:endParaRPr lang="pt-BR" smtClean="0"/>
          </a:p>
        </p:txBody>
      </p:sp>
      <p:pic>
        <p:nvPicPr>
          <p:cNvPr id="2" name="Imagem 1"/>
          <p:cNvPicPr>
            <a:picLocks noChangeAspect="1"/>
          </p:cNvPicPr>
          <p:nvPr/>
        </p:nvPicPr>
        <p:blipFill>
          <a:blip r:embed="rId2"/>
          <a:stretch>
            <a:fillRect/>
          </a:stretch>
        </p:blipFill>
        <p:spPr>
          <a:xfrm>
            <a:off x="1200150" y="757976"/>
            <a:ext cx="6849194" cy="3391104"/>
          </a:xfrm>
          <a:prstGeom prst="rect">
            <a:avLst/>
          </a:prstGeom>
        </p:spPr>
      </p:pic>
      <p:pic>
        <p:nvPicPr>
          <p:cNvPr id="3" name="Imagem 2"/>
          <p:cNvPicPr>
            <a:picLocks noChangeAspect="1"/>
          </p:cNvPicPr>
          <p:nvPr/>
        </p:nvPicPr>
        <p:blipFill>
          <a:blip r:embed="rId3"/>
          <a:stretch>
            <a:fillRect/>
          </a:stretch>
        </p:blipFill>
        <p:spPr>
          <a:xfrm>
            <a:off x="1208584" y="4149080"/>
            <a:ext cx="6921202" cy="2661325"/>
          </a:xfrm>
          <a:prstGeom prst="rect">
            <a:avLst/>
          </a:prstGeom>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ítulo 3"/>
          <p:cNvSpPr>
            <a:spLocks noGrp="1"/>
          </p:cNvSpPr>
          <p:nvPr>
            <p:ph type="ctrTitle" sz="quarter"/>
          </p:nvPr>
        </p:nvSpPr>
        <p:spPr/>
        <p:txBody>
          <a:bodyPr/>
          <a:lstStyle/>
          <a:p>
            <a:r>
              <a:rPr lang="en-US" smtClean="0"/>
              <a:t>Métodos Numéricos</a:t>
            </a:r>
            <a:endParaRPr lang="pt-BR" smtClean="0"/>
          </a:p>
        </p:txBody>
      </p:sp>
      <p:sp>
        <p:nvSpPr>
          <p:cNvPr id="157699" name="Subtítulo 4"/>
          <p:cNvSpPr>
            <a:spLocks noGrp="1"/>
          </p:cNvSpPr>
          <p:nvPr>
            <p:ph type="subTitle" sz="quarter" idx="1"/>
          </p:nvPr>
        </p:nvSpPr>
        <p:spPr/>
        <p:txBody>
          <a:bodyPr/>
          <a:lstStyle/>
          <a:p>
            <a:r>
              <a:rPr lang="en-US" smtClean="0"/>
              <a:t>13a Aula</a:t>
            </a:r>
            <a:endParaRPr lang="pt-BR" smtClean="0"/>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ítulo 5"/>
          <p:cNvSpPr>
            <a:spLocks noGrp="1"/>
          </p:cNvSpPr>
          <p:nvPr>
            <p:ph type="ctrTitle" sz="quarter"/>
          </p:nvPr>
        </p:nvSpPr>
        <p:spPr/>
        <p:txBody>
          <a:bodyPr/>
          <a:lstStyle/>
          <a:p>
            <a:pPr eaLnBrk="1" hangingPunct="1"/>
            <a:r>
              <a:rPr lang="en-US" smtClean="0"/>
              <a:t>1a Prova</a:t>
            </a:r>
            <a:endParaRPr lang="pt-BR" smtClean="0"/>
          </a:p>
        </p:txBody>
      </p:sp>
      <p:sp>
        <p:nvSpPr>
          <p:cNvPr id="158723" name="Subtítulo 6"/>
          <p:cNvSpPr>
            <a:spLocks noGrp="1"/>
          </p:cNvSpPr>
          <p:nvPr>
            <p:ph type="subTitle" sz="quarter" idx="1"/>
          </p:nvPr>
        </p:nvSpPr>
        <p:spPr/>
        <p:txBody>
          <a:bodyPr/>
          <a:lstStyle/>
          <a:p>
            <a:pPr marL="0" lvl="1" indent="0" algn="ctr" eaLnBrk="1" hangingPunct="1">
              <a:buFontTx/>
              <a:buNone/>
            </a:pPr>
            <a:r>
              <a:rPr lang="en-US" smtClean="0"/>
              <a:t>Raízes, sistemas de equações lineares, otimização e simulação</a:t>
            </a:r>
            <a:endParaRPr lang="pt-BR" smtClean="0"/>
          </a:p>
          <a:p>
            <a:pPr eaLnBrk="1" hangingPunct="1"/>
            <a:endParaRPr lang="pt-BR" smtClean="0"/>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ítulo 3"/>
          <p:cNvSpPr>
            <a:spLocks noGrp="1"/>
          </p:cNvSpPr>
          <p:nvPr>
            <p:ph type="ctrTitle" sz="quarter"/>
          </p:nvPr>
        </p:nvSpPr>
        <p:spPr/>
        <p:txBody>
          <a:bodyPr/>
          <a:lstStyle/>
          <a:p>
            <a:r>
              <a:rPr lang="en-US" smtClean="0"/>
              <a:t>Métodos Numéricos</a:t>
            </a:r>
            <a:endParaRPr lang="pt-BR" smtClean="0"/>
          </a:p>
        </p:txBody>
      </p:sp>
      <p:sp>
        <p:nvSpPr>
          <p:cNvPr id="159747" name="Subtítulo 4"/>
          <p:cNvSpPr>
            <a:spLocks noGrp="1"/>
          </p:cNvSpPr>
          <p:nvPr>
            <p:ph type="subTitle" sz="quarter" idx="1"/>
          </p:nvPr>
        </p:nvSpPr>
        <p:spPr/>
        <p:txBody>
          <a:bodyPr/>
          <a:lstStyle/>
          <a:p>
            <a:r>
              <a:rPr lang="en-US" smtClean="0"/>
              <a:t>14a Aula</a:t>
            </a:r>
            <a:endParaRPr lang="pt-BR" smtClean="0"/>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ítulo 3"/>
          <p:cNvSpPr>
            <a:spLocks noGrp="1"/>
          </p:cNvSpPr>
          <p:nvPr>
            <p:ph type="ctrTitle" sz="quarter"/>
          </p:nvPr>
        </p:nvSpPr>
        <p:spPr/>
        <p:txBody>
          <a:bodyPr/>
          <a:lstStyle/>
          <a:p>
            <a:r>
              <a:rPr lang="en-US" smtClean="0"/>
              <a:t>Entrega de Trabalhos e Revisão da Prova</a:t>
            </a:r>
            <a:endParaRPr lang="pt-BR" smtClean="0"/>
          </a:p>
        </p:txBody>
      </p:sp>
      <p:sp>
        <p:nvSpPr>
          <p:cNvPr id="160771" name="Subtítulo 4"/>
          <p:cNvSpPr>
            <a:spLocks noGrp="1"/>
          </p:cNvSpPr>
          <p:nvPr>
            <p:ph type="subTitle" sz="quarter" idx="1"/>
          </p:nvPr>
        </p:nvSpPr>
        <p:spPr/>
        <p:txBody>
          <a:bodyPr/>
          <a:lstStyle/>
          <a:p>
            <a:endParaRPr lang="pt-BR" smtClean="0"/>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ítulo 3"/>
          <p:cNvSpPr>
            <a:spLocks noGrp="1"/>
          </p:cNvSpPr>
          <p:nvPr>
            <p:ph type="ctrTitle" sz="quarter"/>
          </p:nvPr>
        </p:nvSpPr>
        <p:spPr/>
        <p:txBody>
          <a:bodyPr/>
          <a:lstStyle/>
          <a:p>
            <a:r>
              <a:rPr lang="en-US" smtClean="0"/>
              <a:t>Métodos Numéricos</a:t>
            </a:r>
            <a:endParaRPr lang="pt-BR" smtClean="0"/>
          </a:p>
        </p:txBody>
      </p:sp>
      <p:sp>
        <p:nvSpPr>
          <p:cNvPr id="67587" name="Subtítulo 4"/>
          <p:cNvSpPr>
            <a:spLocks noGrp="1"/>
          </p:cNvSpPr>
          <p:nvPr>
            <p:ph type="subTitle" sz="quarter" idx="1"/>
          </p:nvPr>
        </p:nvSpPr>
        <p:spPr/>
        <p:txBody>
          <a:bodyPr/>
          <a:lstStyle/>
          <a:p>
            <a:r>
              <a:rPr lang="en-US" smtClean="0"/>
              <a:t>15a Aula</a:t>
            </a:r>
            <a:endParaRPr lang="pt-BR"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ítulo 1"/>
          <p:cNvSpPr>
            <a:spLocks noGrp="1"/>
          </p:cNvSpPr>
          <p:nvPr>
            <p:ph type="title"/>
          </p:nvPr>
        </p:nvSpPr>
        <p:spPr/>
        <p:txBody>
          <a:bodyPr/>
          <a:lstStyle/>
          <a:p>
            <a:r>
              <a:rPr lang="en-US" smtClean="0"/>
              <a:t>Erro de truncamento – h = 0,001</a:t>
            </a:r>
            <a:endParaRPr lang="pt-BR" smtClean="0"/>
          </a:p>
        </p:txBody>
      </p:sp>
      <p:graphicFrame>
        <p:nvGraphicFramePr>
          <p:cNvPr id="10242" name="Object 2"/>
          <p:cNvGraphicFramePr>
            <a:graphicFrameLocks noChangeAspect="1"/>
          </p:cNvGraphicFramePr>
          <p:nvPr/>
        </p:nvGraphicFramePr>
        <p:xfrm>
          <a:off x="258763" y="1071563"/>
          <a:ext cx="9409112" cy="3429000"/>
        </p:xfrm>
        <a:graphic>
          <a:graphicData uri="http://schemas.openxmlformats.org/presentationml/2006/ole">
            <mc:AlternateContent xmlns:mc="http://schemas.openxmlformats.org/markup-compatibility/2006">
              <mc:Choice xmlns:v="urn:schemas-microsoft-com:vml" Requires="v">
                <p:oleObj spid="_x0000_s10511" name="Worksheet" r:id="rId3" imgW="7867616" imgH="2866957" progId="Excel.Sheet.8">
                  <p:embed/>
                </p:oleObj>
              </mc:Choice>
              <mc:Fallback>
                <p:oleObj name="Worksheet" r:id="rId3" imgW="7867616" imgH="2866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1071563"/>
                        <a:ext cx="940911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ítulo 3"/>
          <p:cNvSpPr>
            <a:spLocks noGrp="1"/>
          </p:cNvSpPr>
          <p:nvPr>
            <p:ph type="ctrTitle" sz="quarter"/>
          </p:nvPr>
        </p:nvSpPr>
        <p:spPr/>
        <p:txBody>
          <a:bodyPr/>
          <a:lstStyle/>
          <a:p>
            <a:r>
              <a:rPr lang="en-US" smtClean="0"/>
              <a:t>Ajuste de Curvas</a:t>
            </a:r>
            <a:endParaRPr lang="pt-BR" smtClean="0"/>
          </a:p>
        </p:txBody>
      </p:sp>
      <p:sp>
        <p:nvSpPr>
          <p:cNvPr id="68611" name="Subtítulo 4"/>
          <p:cNvSpPr>
            <a:spLocks noGrp="1"/>
          </p:cNvSpPr>
          <p:nvPr>
            <p:ph type="subTitle" sz="quarter" idx="1"/>
          </p:nvPr>
        </p:nvSpPr>
        <p:spPr/>
        <p:txBody>
          <a:bodyPr/>
          <a:lstStyle/>
          <a:p>
            <a:r>
              <a:rPr lang="en-US" smtClean="0"/>
              <a:t>Mínimos quadrados : via Excel/Solver regressão linear, múltipla e não-linear (Ragsdale)</a:t>
            </a:r>
            <a:endParaRPr lang="pt-BR" smtClean="0"/>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pt-BR" smtClean="0"/>
              <a:t>Exemplo</a:t>
            </a:r>
          </a:p>
        </p:txBody>
      </p:sp>
      <p:sp>
        <p:nvSpPr>
          <p:cNvPr id="1028" name="Rectangle 4"/>
          <p:cNvSpPr>
            <a:spLocks noGrp="1" noChangeArrowheads="1"/>
          </p:cNvSpPr>
          <p:nvPr>
            <p:ph idx="1"/>
          </p:nvPr>
        </p:nvSpPr>
        <p:spPr>
          <a:xfrm>
            <a:off x="974725" y="908050"/>
            <a:ext cx="8420100" cy="4114800"/>
          </a:xfrm>
        </p:spPr>
        <p:txBody>
          <a:bodyPr/>
          <a:lstStyle/>
          <a:p>
            <a:pPr eaLnBrk="1" hangingPunct="1"/>
            <a:r>
              <a:rPr lang="pt-BR" smtClean="0"/>
              <a:t>Qual será a relação entre o gasto com propaganda e as vendas?</a:t>
            </a:r>
          </a:p>
        </p:txBody>
      </p:sp>
      <p:graphicFrame>
        <p:nvGraphicFramePr>
          <p:cNvPr id="1026" name="Object 3"/>
          <p:cNvGraphicFramePr>
            <a:graphicFrameLocks noChangeAspect="1"/>
          </p:cNvGraphicFramePr>
          <p:nvPr>
            <p:extLst>
              <p:ext uri="{D42A27DB-BD31-4B8C-83A1-F6EECF244321}">
                <p14:modId xmlns:p14="http://schemas.microsoft.com/office/powerpoint/2010/main" val="2404345589"/>
              </p:ext>
            </p:extLst>
          </p:nvPr>
        </p:nvGraphicFramePr>
        <p:xfrm>
          <a:off x="3073400" y="2276475"/>
          <a:ext cx="3895725" cy="3735388"/>
        </p:xfrm>
        <a:graphic>
          <a:graphicData uri="http://schemas.openxmlformats.org/presentationml/2006/ole">
            <mc:AlternateContent xmlns:mc="http://schemas.openxmlformats.org/markup-compatibility/2006">
              <mc:Choice xmlns:v="urn:schemas-microsoft-com:vml" Requires="v">
                <p:oleObj spid="_x0000_s155917" name="Planilha" r:id="rId3" imgW="1838241" imgH="1952700" progId="Excel.Sheet.8">
                  <p:embed/>
                </p:oleObj>
              </mc:Choice>
              <mc:Fallback>
                <p:oleObj name="Planilha" r:id="rId3" imgW="1838241" imgH="1952700" progId="Excel.Sheet.8">
                  <p:embed/>
                  <p:pic>
                    <p:nvPicPr>
                      <p:cNvPr id="0" name=""/>
                      <p:cNvPicPr>
                        <a:picLocks noChangeAspect="1" noChangeArrowheads="1"/>
                      </p:cNvPicPr>
                      <p:nvPr/>
                    </p:nvPicPr>
                    <p:blipFill>
                      <a:blip r:embed="rId4"/>
                      <a:srcRect/>
                      <a:stretch>
                        <a:fillRect/>
                      </a:stretch>
                    </p:blipFill>
                    <p:spPr bwMode="auto">
                      <a:xfrm>
                        <a:off x="3073400" y="2276475"/>
                        <a:ext cx="3895725" cy="373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pt-BR" smtClean="0"/>
              <a:t>Façamos uma tabela :</a:t>
            </a:r>
          </a:p>
        </p:txBody>
      </p:sp>
      <p:graphicFrame>
        <p:nvGraphicFramePr>
          <p:cNvPr id="2050" name="Object 3"/>
          <p:cNvGraphicFramePr>
            <a:graphicFrameLocks noChangeAspect="1"/>
          </p:cNvGraphicFramePr>
          <p:nvPr/>
        </p:nvGraphicFramePr>
        <p:xfrm>
          <a:off x="41275" y="2241550"/>
          <a:ext cx="6065838" cy="3595688"/>
        </p:xfrm>
        <a:graphic>
          <a:graphicData uri="http://schemas.openxmlformats.org/presentationml/2006/ole">
            <mc:AlternateContent xmlns:mc="http://schemas.openxmlformats.org/markup-compatibility/2006">
              <mc:Choice xmlns:v="urn:schemas-microsoft-com:vml" Requires="v">
                <p:oleObj spid="_x0000_s156939" name="Planilha" r:id="rId3" imgW="3791102" imgH="2447849" progId="Excel.Sheet.8">
                  <p:embed/>
                </p:oleObj>
              </mc:Choice>
              <mc:Fallback>
                <p:oleObj name="Planilha" r:id="rId3" imgW="3791102" imgH="24478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 y="2241550"/>
                        <a:ext cx="6065838" cy="359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4132" name="Rectangle 4"/>
          <p:cNvSpPr>
            <a:spLocks noChangeArrowheads="1"/>
          </p:cNvSpPr>
          <p:nvPr/>
        </p:nvSpPr>
        <p:spPr bwMode="auto">
          <a:xfrm>
            <a:off x="3159125" y="2205038"/>
            <a:ext cx="935038" cy="29527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3" name="Rectangle 5"/>
          <p:cNvSpPr>
            <a:spLocks noChangeArrowheads="1"/>
          </p:cNvSpPr>
          <p:nvPr/>
        </p:nvSpPr>
        <p:spPr bwMode="auto">
          <a:xfrm>
            <a:off x="4017963" y="2060575"/>
            <a:ext cx="1246187" cy="302418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4" name="Rectangle 6"/>
          <p:cNvSpPr>
            <a:spLocks noChangeArrowheads="1"/>
          </p:cNvSpPr>
          <p:nvPr/>
        </p:nvSpPr>
        <p:spPr bwMode="auto">
          <a:xfrm>
            <a:off x="5227638" y="2060575"/>
            <a:ext cx="974725" cy="309721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5" name="Rectangle 7"/>
          <p:cNvSpPr>
            <a:spLocks noChangeArrowheads="1"/>
          </p:cNvSpPr>
          <p:nvPr/>
        </p:nvSpPr>
        <p:spPr bwMode="auto">
          <a:xfrm>
            <a:off x="4017963" y="5084763"/>
            <a:ext cx="21844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6" name="Rectangle 8"/>
          <p:cNvSpPr>
            <a:spLocks noChangeArrowheads="1"/>
          </p:cNvSpPr>
          <p:nvPr/>
        </p:nvSpPr>
        <p:spPr bwMode="auto">
          <a:xfrm>
            <a:off x="2341563" y="5157788"/>
            <a:ext cx="895350" cy="7191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7" name="Line 9"/>
          <p:cNvSpPr>
            <a:spLocks noChangeShapeType="1"/>
          </p:cNvSpPr>
          <p:nvPr/>
        </p:nvSpPr>
        <p:spPr bwMode="auto">
          <a:xfrm flipH="1">
            <a:off x="5811838" y="4724400"/>
            <a:ext cx="163830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38" name="Text Box 10"/>
          <p:cNvSpPr txBox="1">
            <a:spLocks noChangeArrowheads="1"/>
          </p:cNvSpPr>
          <p:nvPr/>
        </p:nvSpPr>
        <p:spPr bwMode="auto">
          <a:xfrm>
            <a:off x="7427913" y="4451350"/>
            <a:ext cx="754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Soma</a:t>
            </a:r>
          </a:p>
        </p:txBody>
      </p:sp>
      <p:sp>
        <p:nvSpPr>
          <p:cNvPr id="1584139" name="Line 11"/>
          <p:cNvSpPr>
            <a:spLocks noChangeShapeType="1"/>
          </p:cNvSpPr>
          <p:nvPr/>
        </p:nvSpPr>
        <p:spPr bwMode="auto">
          <a:xfrm flipH="1" flipV="1">
            <a:off x="5734050" y="2565400"/>
            <a:ext cx="1716088" cy="1655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40" name="Text Box 12"/>
          <p:cNvSpPr txBox="1">
            <a:spLocks noChangeArrowheads="1"/>
          </p:cNvSpPr>
          <p:nvPr/>
        </p:nvSpPr>
        <p:spPr bwMode="auto">
          <a:xfrm>
            <a:off x="7427913" y="4090988"/>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dos quadrados</a:t>
            </a:r>
          </a:p>
        </p:txBody>
      </p:sp>
      <p:sp>
        <p:nvSpPr>
          <p:cNvPr id="1584141" name="Text Box 13"/>
          <p:cNvSpPr txBox="1">
            <a:spLocks noChangeArrowheads="1"/>
          </p:cNvSpPr>
          <p:nvPr/>
        </p:nvSpPr>
        <p:spPr bwMode="auto">
          <a:xfrm>
            <a:off x="7450138" y="3709988"/>
            <a:ext cx="1646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das diferenças</a:t>
            </a:r>
          </a:p>
        </p:txBody>
      </p:sp>
      <p:sp>
        <p:nvSpPr>
          <p:cNvPr id="1584142" name="Line 14"/>
          <p:cNvSpPr>
            <a:spLocks noChangeShapeType="1"/>
          </p:cNvSpPr>
          <p:nvPr/>
        </p:nvSpPr>
        <p:spPr bwMode="auto">
          <a:xfrm flipH="1" flipV="1">
            <a:off x="5654675" y="2565400"/>
            <a:ext cx="1795463"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43" name="Text Box 15"/>
          <p:cNvSpPr txBox="1">
            <a:spLocks noChangeArrowheads="1"/>
          </p:cNvSpPr>
          <p:nvPr/>
        </p:nvSpPr>
        <p:spPr bwMode="auto">
          <a:xfrm>
            <a:off x="7427913" y="3349625"/>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entre o observado</a:t>
            </a:r>
          </a:p>
        </p:txBody>
      </p:sp>
      <p:sp>
        <p:nvSpPr>
          <p:cNvPr id="1584144" name="Line 16"/>
          <p:cNvSpPr>
            <a:spLocks noChangeShapeType="1"/>
          </p:cNvSpPr>
          <p:nvPr/>
        </p:nvSpPr>
        <p:spPr bwMode="auto">
          <a:xfrm flipH="1" flipV="1">
            <a:off x="4406900" y="2565400"/>
            <a:ext cx="3043238" cy="9350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45" name="Text Box 17"/>
          <p:cNvSpPr txBox="1">
            <a:spLocks noChangeArrowheads="1"/>
          </p:cNvSpPr>
          <p:nvPr/>
        </p:nvSpPr>
        <p:spPr bwMode="auto">
          <a:xfrm>
            <a:off x="7426325" y="2990850"/>
            <a:ext cx="151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 o calculado</a:t>
            </a:r>
          </a:p>
        </p:txBody>
      </p:sp>
      <p:sp>
        <p:nvSpPr>
          <p:cNvPr id="1584146" name="Line 18"/>
          <p:cNvSpPr>
            <a:spLocks noChangeShapeType="1"/>
          </p:cNvSpPr>
          <p:nvPr/>
        </p:nvSpPr>
        <p:spPr bwMode="auto">
          <a:xfrm flipH="1" flipV="1">
            <a:off x="4795838" y="2636838"/>
            <a:ext cx="265430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grpId="0" nodeType="clickEffect">
                                  <p:stCondLst>
                                    <p:cond delay="0"/>
                                  </p:stCondLst>
                                  <p:childTnLst>
                                    <p:animEffect transition="out" filter="box(in)">
                                      <p:cBhvr>
                                        <p:cTn id="6" dur="500"/>
                                        <p:tgtEl>
                                          <p:spTgt spid="1584136"/>
                                        </p:tgtEl>
                                      </p:cBhvr>
                                    </p:animEffect>
                                    <p:set>
                                      <p:cBhvr>
                                        <p:cTn id="7" dur="1" fill="hold">
                                          <p:stCondLst>
                                            <p:cond delay="499"/>
                                          </p:stCondLst>
                                        </p:cTn>
                                        <p:tgtEl>
                                          <p:spTgt spid="1584136"/>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0" nodeType="clickEffect">
                                  <p:stCondLst>
                                    <p:cond delay="0"/>
                                  </p:stCondLst>
                                  <p:childTnLst>
                                    <p:animEffect transition="out" filter="box(in)">
                                      <p:cBhvr>
                                        <p:cTn id="11" dur="500"/>
                                        <p:tgtEl>
                                          <p:spTgt spid="1584132"/>
                                        </p:tgtEl>
                                      </p:cBhvr>
                                    </p:animEffect>
                                    <p:set>
                                      <p:cBhvr>
                                        <p:cTn id="12" dur="1" fill="hold">
                                          <p:stCondLst>
                                            <p:cond delay="499"/>
                                          </p:stCondLst>
                                        </p:cTn>
                                        <p:tgtEl>
                                          <p:spTgt spid="158413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0" nodeType="clickEffect">
                                  <p:stCondLst>
                                    <p:cond delay="0"/>
                                  </p:stCondLst>
                                  <p:childTnLst>
                                    <p:animEffect transition="out" filter="box(in)">
                                      <p:cBhvr>
                                        <p:cTn id="16" dur="500"/>
                                        <p:tgtEl>
                                          <p:spTgt spid="1584133"/>
                                        </p:tgtEl>
                                      </p:cBhvr>
                                    </p:animEffect>
                                    <p:set>
                                      <p:cBhvr>
                                        <p:cTn id="17" dur="1" fill="hold">
                                          <p:stCondLst>
                                            <p:cond delay="499"/>
                                          </p:stCondLst>
                                        </p:cTn>
                                        <p:tgtEl>
                                          <p:spTgt spid="158413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xit" presetSubtype="16" fill="hold" grpId="0" nodeType="clickEffect">
                                  <p:stCondLst>
                                    <p:cond delay="0"/>
                                  </p:stCondLst>
                                  <p:childTnLst>
                                    <p:animEffect transition="out" filter="box(in)">
                                      <p:cBhvr>
                                        <p:cTn id="21" dur="500"/>
                                        <p:tgtEl>
                                          <p:spTgt spid="1584134"/>
                                        </p:tgtEl>
                                      </p:cBhvr>
                                    </p:animEffect>
                                    <p:set>
                                      <p:cBhvr>
                                        <p:cTn id="22" dur="1" fill="hold">
                                          <p:stCondLst>
                                            <p:cond delay="499"/>
                                          </p:stCondLst>
                                        </p:cTn>
                                        <p:tgtEl>
                                          <p:spTgt spid="1584134"/>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xit" presetSubtype="16" fill="hold" grpId="0" nodeType="clickEffect">
                                  <p:stCondLst>
                                    <p:cond delay="0"/>
                                  </p:stCondLst>
                                  <p:childTnLst>
                                    <p:animEffect transition="out" filter="box(in)">
                                      <p:cBhvr>
                                        <p:cTn id="26" dur="500"/>
                                        <p:tgtEl>
                                          <p:spTgt spid="1584135"/>
                                        </p:tgtEl>
                                      </p:cBhvr>
                                    </p:animEffect>
                                    <p:set>
                                      <p:cBhvr>
                                        <p:cTn id="27" dur="1" fill="hold">
                                          <p:stCondLst>
                                            <p:cond delay="499"/>
                                          </p:stCondLst>
                                        </p:cTn>
                                        <p:tgtEl>
                                          <p:spTgt spid="1584135"/>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8413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58413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xit" presetSubtype="16" fill="hold" grpId="1" nodeType="clickEffect">
                                  <p:stCondLst>
                                    <p:cond delay="0"/>
                                  </p:stCondLst>
                                  <p:childTnLst>
                                    <p:animEffect transition="out" filter="box(in)">
                                      <p:cBhvr>
                                        <p:cTn id="37" dur="500"/>
                                        <p:tgtEl>
                                          <p:spTgt spid="1584137"/>
                                        </p:tgtEl>
                                      </p:cBhvr>
                                    </p:animEffect>
                                    <p:set>
                                      <p:cBhvr>
                                        <p:cTn id="38" dur="1" fill="hold">
                                          <p:stCondLst>
                                            <p:cond delay="499"/>
                                          </p:stCondLst>
                                        </p:cTn>
                                        <p:tgtEl>
                                          <p:spTgt spid="1584137"/>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841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8413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xit" presetSubtype="16" fill="hold" grpId="1" nodeType="clickEffect">
                                  <p:stCondLst>
                                    <p:cond delay="0"/>
                                  </p:stCondLst>
                                  <p:childTnLst>
                                    <p:animEffect transition="out" filter="box(in)">
                                      <p:cBhvr>
                                        <p:cTn id="48" dur="500"/>
                                        <p:tgtEl>
                                          <p:spTgt spid="1584139"/>
                                        </p:tgtEl>
                                      </p:cBhvr>
                                    </p:animEffect>
                                    <p:set>
                                      <p:cBhvr>
                                        <p:cTn id="49" dur="1" fill="hold">
                                          <p:stCondLst>
                                            <p:cond delay="499"/>
                                          </p:stCondLst>
                                        </p:cTn>
                                        <p:tgtEl>
                                          <p:spTgt spid="1584139"/>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8414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584142"/>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xit" presetSubtype="16" fill="hold" grpId="1" nodeType="clickEffect">
                                  <p:stCondLst>
                                    <p:cond delay="0"/>
                                  </p:stCondLst>
                                  <p:childTnLst>
                                    <p:animEffect transition="out" filter="box(in)">
                                      <p:cBhvr>
                                        <p:cTn id="59" dur="500"/>
                                        <p:tgtEl>
                                          <p:spTgt spid="1584142"/>
                                        </p:tgtEl>
                                      </p:cBhvr>
                                    </p:animEffect>
                                    <p:set>
                                      <p:cBhvr>
                                        <p:cTn id="60" dur="1" fill="hold">
                                          <p:stCondLst>
                                            <p:cond delay="499"/>
                                          </p:stCondLst>
                                        </p:cTn>
                                        <p:tgtEl>
                                          <p:spTgt spid="158414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841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8414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4" presetClass="exit" presetSubtype="16" fill="hold" grpId="1" nodeType="clickEffect">
                                  <p:stCondLst>
                                    <p:cond delay="0"/>
                                  </p:stCondLst>
                                  <p:childTnLst>
                                    <p:animEffect transition="out" filter="box(in)">
                                      <p:cBhvr>
                                        <p:cTn id="70" dur="500"/>
                                        <p:tgtEl>
                                          <p:spTgt spid="1584144"/>
                                        </p:tgtEl>
                                      </p:cBhvr>
                                    </p:animEffect>
                                    <p:set>
                                      <p:cBhvr>
                                        <p:cTn id="71" dur="1" fill="hold">
                                          <p:stCondLst>
                                            <p:cond delay="499"/>
                                          </p:stCondLst>
                                        </p:cTn>
                                        <p:tgtEl>
                                          <p:spTgt spid="1584144"/>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58414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584146"/>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xit" presetSubtype="16" fill="hold" grpId="1" nodeType="clickEffect">
                                  <p:stCondLst>
                                    <p:cond delay="0"/>
                                  </p:stCondLst>
                                  <p:childTnLst>
                                    <p:animEffect transition="out" filter="box(in)">
                                      <p:cBhvr>
                                        <p:cTn id="81" dur="500"/>
                                        <p:tgtEl>
                                          <p:spTgt spid="1584146"/>
                                        </p:tgtEl>
                                      </p:cBhvr>
                                    </p:animEffect>
                                    <p:set>
                                      <p:cBhvr>
                                        <p:cTn id="82" dur="1" fill="hold">
                                          <p:stCondLst>
                                            <p:cond delay="499"/>
                                          </p:stCondLst>
                                        </p:cTn>
                                        <p:tgtEl>
                                          <p:spTgt spid="1584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4132" grpId="0" animBg="1"/>
      <p:bldP spid="1584133" grpId="0" animBg="1"/>
      <p:bldP spid="1584134" grpId="0" animBg="1"/>
      <p:bldP spid="1584135" grpId="0" animBg="1"/>
      <p:bldP spid="1584136" grpId="0" animBg="1"/>
      <p:bldP spid="1584137" grpId="0" animBg="1"/>
      <p:bldP spid="1584137" grpId="1" animBg="1"/>
      <p:bldP spid="1584138" grpId="0"/>
      <p:bldP spid="1584139" grpId="0" animBg="1"/>
      <p:bldP spid="1584139" grpId="1" animBg="1"/>
      <p:bldP spid="1584140" grpId="0"/>
      <p:bldP spid="1584141" grpId="0"/>
      <p:bldP spid="1584142" grpId="0" animBg="1"/>
      <p:bldP spid="1584142" grpId="1" animBg="1"/>
      <p:bldP spid="1584143" grpId="0"/>
      <p:bldP spid="1584144" grpId="0" animBg="1"/>
      <p:bldP spid="1584144" grpId="1" animBg="1"/>
      <p:bldP spid="1584145" grpId="0"/>
      <p:bldP spid="1584146" grpId="0" animBg="1"/>
      <p:bldP spid="1584146" grpId="1"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pt-BR" smtClean="0"/>
              <a:t>E vamos procurar </a:t>
            </a:r>
            <a:r>
              <a:rPr lang="pt-BR" i="1" smtClean="0"/>
              <a:t>a </a:t>
            </a:r>
            <a:r>
              <a:rPr lang="pt-BR" smtClean="0"/>
              <a:t>e </a:t>
            </a:r>
            <a:r>
              <a:rPr lang="pt-BR" i="1" smtClean="0"/>
              <a:t>b </a:t>
            </a:r>
            <a:r>
              <a:rPr lang="pt-BR" smtClean="0"/>
              <a:t>pelo Solver!</a:t>
            </a:r>
          </a:p>
        </p:txBody>
      </p:sp>
      <p:graphicFrame>
        <p:nvGraphicFramePr>
          <p:cNvPr id="3074" name="Object 3"/>
          <p:cNvGraphicFramePr>
            <a:graphicFrameLocks noChangeAspect="1"/>
          </p:cNvGraphicFramePr>
          <p:nvPr/>
        </p:nvGraphicFramePr>
        <p:xfrm>
          <a:off x="38100" y="2241550"/>
          <a:ext cx="6084888" cy="3430588"/>
        </p:xfrm>
        <a:graphic>
          <a:graphicData uri="http://schemas.openxmlformats.org/presentationml/2006/ole">
            <mc:AlternateContent xmlns:mc="http://schemas.openxmlformats.org/markup-compatibility/2006">
              <mc:Choice xmlns:v="urn:schemas-microsoft-com:vml" Requires="v">
                <p:oleObj spid="_x0000_s158228" name="Planilha" r:id="rId3" imgW="3790890" imgH="2447806" progId="Excel.Sheet.8">
                  <p:embed/>
                </p:oleObj>
              </mc:Choice>
              <mc:Fallback>
                <p:oleObj name="Planilha" r:id="rId3" imgW="3790890" imgH="2447806"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2241550"/>
                        <a:ext cx="6084888" cy="343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1363663" y="5084763"/>
            <a:ext cx="1951037" cy="1587500"/>
            <a:chOff x="793" y="3203"/>
            <a:chExt cx="1134" cy="1000"/>
          </a:xfrm>
        </p:grpSpPr>
        <p:sp>
          <p:nvSpPr>
            <p:cNvPr id="3082" name="Oval 5"/>
            <p:cNvSpPr>
              <a:spLocks noChangeArrowheads="1"/>
            </p:cNvSpPr>
            <p:nvPr/>
          </p:nvSpPr>
          <p:spPr bwMode="auto">
            <a:xfrm>
              <a:off x="1428" y="3203"/>
              <a:ext cx="499" cy="453"/>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3083" name="Line 6"/>
            <p:cNvSpPr>
              <a:spLocks noChangeShapeType="1"/>
            </p:cNvSpPr>
            <p:nvPr/>
          </p:nvSpPr>
          <p:spPr bwMode="auto">
            <a:xfrm flipH="1">
              <a:off x="1202" y="3475"/>
              <a:ext cx="227"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3084" name="Text Box 7"/>
            <p:cNvSpPr txBox="1">
              <a:spLocks noChangeArrowheads="1"/>
            </p:cNvSpPr>
            <p:nvPr/>
          </p:nvSpPr>
          <p:spPr bwMode="auto">
            <a:xfrm>
              <a:off x="793" y="3970"/>
              <a:ext cx="6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Variáveis</a:t>
              </a:r>
            </a:p>
          </p:txBody>
        </p:sp>
      </p:grpSp>
      <p:grpSp>
        <p:nvGrpSpPr>
          <p:cNvPr id="3" name="Group 8"/>
          <p:cNvGrpSpPr>
            <a:grpSpLocks/>
          </p:cNvGrpSpPr>
          <p:nvPr/>
        </p:nvGrpSpPr>
        <p:grpSpPr bwMode="auto">
          <a:xfrm>
            <a:off x="4630738" y="4797425"/>
            <a:ext cx="1582737" cy="1665288"/>
            <a:chOff x="2693" y="3022"/>
            <a:chExt cx="920" cy="1049"/>
          </a:xfrm>
        </p:grpSpPr>
        <p:sp>
          <p:nvSpPr>
            <p:cNvPr id="3079" name="Oval 9"/>
            <p:cNvSpPr>
              <a:spLocks noChangeArrowheads="1"/>
            </p:cNvSpPr>
            <p:nvPr/>
          </p:nvSpPr>
          <p:spPr bwMode="auto">
            <a:xfrm>
              <a:off x="2880" y="3022"/>
              <a:ext cx="733" cy="331"/>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3080" name="Line 10"/>
            <p:cNvSpPr>
              <a:spLocks noChangeShapeType="1"/>
            </p:cNvSpPr>
            <p:nvPr/>
          </p:nvSpPr>
          <p:spPr bwMode="auto">
            <a:xfrm flipH="1">
              <a:off x="2964" y="3339"/>
              <a:ext cx="227"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3081" name="Text Box 11"/>
            <p:cNvSpPr txBox="1">
              <a:spLocks noChangeArrowheads="1"/>
            </p:cNvSpPr>
            <p:nvPr/>
          </p:nvSpPr>
          <p:spPr bwMode="auto">
            <a:xfrm>
              <a:off x="2693" y="3838"/>
              <a:ext cx="6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Objetivo</a:t>
              </a:r>
            </a:p>
          </p:txBody>
        </p:sp>
      </p:grpSp>
      <p:graphicFrame>
        <p:nvGraphicFramePr>
          <p:cNvPr id="1585164" name="Object 12"/>
          <p:cNvGraphicFramePr>
            <a:graphicFrameLocks noChangeAspect="1"/>
          </p:cNvGraphicFramePr>
          <p:nvPr/>
        </p:nvGraphicFramePr>
        <p:xfrm>
          <a:off x="6188075" y="2454275"/>
          <a:ext cx="3600450" cy="2270125"/>
        </p:xfrm>
        <a:graphic>
          <a:graphicData uri="http://schemas.openxmlformats.org/presentationml/2006/ole">
            <mc:AlternateContent xmlns:mc="http://schemas.openxmlformats.org/markup-compatibility/2006">
              <mc:Choice xmlns:v="urn:schemas-microsoft-com:vml" Requires="v">
                <p:oleObj spid="_x0000_s158229" name="Gráfico" r:id="rId5" imgW="5496104" imgH="3752969" progId="Excel.Sheet.8">
                  <p:embed/>
                </p:oleObj>
              </mc:Choice>
              <mc:Fallback>
                <p:oleObj name="Gráfico" r:id="rId5" imgW="5496104" imgH="3752969"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8075" y="2454275"/>
                        <a:ext cx="3600450"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5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85164"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pt-BR" smtClean="0"/>
              <a:t>E vamos procurar </a:t>
            </a:r>
            <a:r>
              <a:rPr lang="pt-BR" i="1" smtClean="0"/>
              <a:t>a </a:t>
            </a:r>
            <a:r>
              <a:rPr lang="pt-BR" smtClean="0"/>
              <a:t>e </a:t>
            </a:r>
            <a:r>
              <a:rPr lang="pt-BR" i="1" smtClean="0"/>
              <a:t>b </a:t>
            </a:r>
            <a:r>
              <a:rPr lang="pt-BR" smtClean="0"/>
              <a:t>pelo Solver!</a:t>
            </a:r>
          </a:p>
        </p:txBody>
      </p:sp>
      <p:graphicFrame>
        <p:nvGraphicFramePr>
          <p:cNvPr id="4098" name="Object 3"/>
          <p:cNvGraphicFramePr>
            <a:graphicFrameLocks noChangeAspect="1"/>
          </p:cNvGraphicFramePr>
          <p:nvPr/>
        </p:nvGraphicFramePr>
        <p:xfrm>
          <a:off x="41275" y="2241550"/>
          <a:ext cx="6065838" cy="3595688"/>
        </p:xfrm>
        <a:graphic>
          <a:graphicData uri="http://schemas.openxmlformats.org/presentationml/2006/ole">
            <mc:AlternateContent xmlns:mc="http://schemas.openxmlformats.org/markup-compatibility/2006">
              <mc:Choice xmlns:v="urn:schemas-microsoft-com:vml" Requires="v">
                <p:oleObj spid="_x0000_s159252" name="Planilha" r:id="rId3" imgW="3791102" imgH="2447849" progId="Excel.Sheet.8">
                  <p:embed/>
                </p:oleObj>
              </mc:Choice>
              <mc:Fallback>
                <p:oleObj name="Planilha" r:id="rId3" imgW="3791102" imgH="24478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 y="2241550"/>
                        <a:ext cx="6065838" cy="359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4"/>
          <p:cNvGraphicFramePr>
            <a:graphicFrameLocks noChangeAspect="1"/>
          </p:cNvGraphicFramePr>
          <p:nvPr/>
        </p:nvGraphicFramePr>
        <p:xfrm>
          <a:off x="6202363" y="2420938"/>
          <a:ext cx="3613150" cy="2278062"/>
        </p:xfrm>
        <a:graphic>
          <a:graphicData uri="http://schemas.openxmlformats.org/presentationml/2006/ole">
            <mc:AlternateContent xmlns:mc="http://schemas.openxmlformats.org/markup-compatibility/2006">
              <mc:Choice xmlns:v="urn:schemas-microsoft-com:vml" Requires="v">
                <p:oleObj spid="_x0000_s159253" name="Gráfico" r:id="rId5" imgW="5496104" imgH="3752969" progId="Excel.Sheet.8">
                  <p:embed/>
                </p:oleObj>
              </mc:Choice>
              <mc:Fallback>
                <p:oleObj name="Gráfico" r:id="rId5" imgW="5496104" imgH="3752969"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2363" y="2420938"/>
                        <a:ext cx="3613150" cy="227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Line 5"/>
          <p:cNvSpPr>
            <a:spLocks noChangeShapeType="1"/>
          </p:cNvSpPr>
          <p:nvPr/>
        </p:nvSpPr>
        <p:spPr bwMode="auto">
          <a:xfrm flipH="1">
            <a:off x="7527925" y="3500438"/>
            <a:ext cx="623888" cy="21605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4102" name="Text Box 6"/>
          <p:cNvSpPr txBox="1">
            <a:spLocks noChangeArrowheads="1"/>
          </p:cNvSpPr>
          <p:nvPr/>
        </p:nvSpPr>
        <p:spPr bwMode="auto">
          <a:xfrm>
            <a:off x="6407150" y="5603875"/>
            <a:ext cx="208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Reta de Regressão</a:t>
            </a:r>
          </a:p>
        </p:txBody>
      </p:sp>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44488" y="95250"/>
            <a:ext cx="9561512" cy="1101725"/>
          </a:xfrm>
        </p:spPr>
        <p:txBody>
          <a:bodyPr/>
          <a:lstStyle/>
          <a:p>
            <a:pPr eaLnBrk="1" hangingPunct="1"/>
            <a:r>
              <a:rPr lang="pt-BR" smtClean="0"/>
              <a:t>E se suspeitamos que a variável depende de mais de um x?</a:t>
            </a:r>
          </a:p>
        </p:txBody>
      </p:sp>
      <p:sp>
        <p:nvSpPr>
          <p:cNvPr id="1588227" name="Rectangle 3"/>
          <p:cNvSpPr>
            <a:spLocks noGrp="1" noChangeArrowheads="1"/>
          </p:cNvSpPr>
          <p:nvPr>
            <p:ph idx="1"/>
          </p:nvPr>
        </p:nvSpPr>
        <p:spPr/>
        <p:txBody>
          <a:bodyPr/>
          <a:lstStyle/>
          <a:p>
            <a:pPr eaLnBrk="1" hangingPunct="1"/>
            <a:r>
              <a:rPr lang="pt-BR" smtClean="0"/>
              <a:t>Estamos diante de uma regressão múltipla!</a:t>
            </a:r>
          </a:p>
          <a:p>
            <a:pPr eaLnBrk="1" hangingPunct="1"/>
            <a:endParaRPr lang="pt-BR" smtClean="0"/>
          </a:p>
          <a:p>
            <a:pPr eaLnBrk="1" hangingPunct="1"/>
            <a:r>
              <a:rPr lang="pt-BR" smtClean="0"/>
              <a:t>Veja o exemplo a seguir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82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8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8227" grpId="0" build="p"/>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pt-BR" smtClean="0"/>
              <a:t>Um modelo para previsão do retorno de uma ação</a:t>
            </a:r>
          </a:p>
        </p:txBody>
      </p:sp>
      <p:sp>
        <p:nvSpPr>
          <p:cNvPr id="1589251" name="Rectangle 3"/>
          <p:cNvSpPr>
            <a:spLocks noGrp="1" noChangeArrowheads="1"/>
          </p:cNvSpPr>
          <p:nvPr>
            <p:ph idx="1"/>
          </p:nvPr>
        </p:nvSpPr>
        <p:spPr/>
        <p:txBody>
          <a:bodyPr/>
          <a:lstStyle/>
          <a:p>
            <a:pPr eaLnBrk="1" hangingPunct="1">
              <a:lnSpc>
                <a:spcPct val="90000"/>
              </a:lnSpc>
            </a:pPr>
            <a:r>
              <a:rPr lang="pt-BR" smtClean="0"/>
              <a:t>Deseja-se estimar o retorno % de uma ação a partir de dois índices : o P/L e o risco da ação.</a:t>
            </a:r>
          </a:p>
          <a:p>
            <a:pPr eaLnBrk="1" hangingPunct="1">
              <a:lnSpc>
                <a:spcPct val="90000"/>
              </a:lnSpc>
            </a:pPr>
            <a:endParaRPr lang="pt-BR" smtClean="0"/>
          </a:p>
          <a:p>
            <a:pPr eaLnBrk="1" hangingPunct="1">
              <a:lnSpc>
                <a:spcPct val="90000"/>
              </a:lnSpc>
            </a:pPr>
            <a:r>
              <a:rPr lang="pt-BR" smtClean="0"/>
              <a:t>A relação que procuramos é :</a:t>
            </a:r>
          </a:p>
          <a:p>
            <a:pPr lvl="1" eaLnBrk="1" hangingPunct="1">
              <a:lnSpc>
                <a:spcPct val="90000"/>
              </a:lnSpc>
            </a:pPr>
            <a:r>
              <a:rPr lang="pt-BR" smtClean="0"/>
              <a:t>Retorno = b</a:t>
            </a:r>
            <a:r>
              <a:rPr lang="pt-BR" baseline="-25000" smtClean="0"/>
              <a:t>0 </a:t>
            </a:r>
            <a:r>
              <a:rPr lang="pt-BR" smtClean="0"/>
              <a:t>+ b</a:t>
            </a:r>
            <a:r>
              <a:rPr lang="pt-BR" baseline="-25000" smtClean="0"/>
              <a:t>1</a:t>
            </a:r>
            <a:r>
              <a:rPr lang="pt-BR" smtClean="0"/>
              <a:t>(P</a:t>
            </a:r>
            <a:r>
              <a:rPr lang="pt-BR" baseline="-25000" smtClean="0"/>
              <a:t>L</a:t>
            </a:r>
            <a:r>
              <a:rPr lang="pt-BR" smtClean="0"/>
              <a:t>) + b</a:t>
            </a:r>
            <a:r>
              <a:rPr lang="pt-BR" baseline="-25000" smtClean="0"/>
              <a:t>2</a:t>
            </a:r>
            <a:r>
              <a:rPr lang="pt-BR" smtClean="0"/>
              <a:t>(Risco)</a:t>
            </a:r>
          </a:p>
          <a:p>
            <a:pPr lvl="1" eaLnBrk="1" hangingPunct="1">
              <a:lnSpc>
                <a:spcPct val="90000"/>
              </a:lnSpc>
            </a:pPr>
            <a:endParaRPr lang="pt-BR" smtClean="0"/>
          </a:p>
          <a:p>
            <a:pPr eaLnBrk="1" hangingPunct="1">
              <a:lnSpc>
                <a:spcPct val="90000"/>
              </a:lnSpc>
            </a:pPr>
            <a:r>
              <a:rPr lang="pt-BR" smtClean="0"/>
              <a:t>Obtenha os valores de b</a:t>
            </a:r>
            <a:r>
              <a:rPr lang="pt-BR" baseline="-25000" smtClean="0"/>
              <a:t>0</a:t>
            </a:r>
            <a:r>
              <a:rPr lang="pt-BR" smtClean="0"/>
              <a:t>, b</a:t>
            </a:r>
            <a:r>
              <a:rPr lang="pt-BR" baseline="-25000" smtClean="0"/>
              <a:t>1 </a:t>
            </a:r>
            <a:r>
              <a:rPr lang="pt-BR" smtClean="0"/>
              <a:t>e b</a:t>
            </a:r>
            <a:r>
              <a:rPr lang="pt-BR" baseline="-25000" smtClean="0"/>
              <a:t>2</a:t>
            </a:r>
            <a:r>
              <a:rPr lang="pt-BR" smtClean="0"/>
              <a:t> a partir da tabela do próximo slide</a:t>
            </a:r>
          </a:p>
          <a:p>
            <a:pPr eaLnBrk="1" hangingPunct="1">
              <a:lnSpc>
                <a:spcPct val="90000"/>
              </a:lnSpc>
            </a:pP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92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9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9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892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9251" grpId="0" build="p"/>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pt-BR" smtClean="0"/>
              <a:t>Retorno x PL &amp; Risco</a:t>
            </a:r>
          </a:p>
        </p:txBody>
      </p:sp>
      <p:graphicFrame>
        <p:nvGraphicFramePr>
          <p:cNvPr id="5122" name="Object 3"/>
          <p:cNvGraphicFramePr>
            <a:graphicFrameLocks noChangeAspect="1"/>
          </p:cNvGraphicFramePr>
          <p:nvPr>
            <p:extLst>
              <p:ext uri="{D42A27DB-BD31-4B8C-83A1-F6EECF244321}">
                <p14:modId xmlns:p14="http://schemas.microsoft.com/office/powerpoint/2010/main" val="169409662"/>
              </p:ext>
            </p:extLst>
          </p:nvPr>
        </p:nvGraphicFramePr>
        <p:xfrm>
          <a:off x="2646363" y="2443163"/>
          <a:ext cx="4344987" cy="3917950"/>
        </p:xfrm>
        <a:graphic>
          <a:graphicData uri="http://schemas.openxmlformats.org/presentationml/2006/ole">
            <mc:AlternateContent xmlns:mc="http://schemas.openxmlformats.org/markup-compatibility/2006">
              <mc:Choice xmlns:v="urn:schemas-microsoft-com:vml" Requires="v">
                <p:oleObj spid="_x0000_s160012" name="Planilha" r:id="rId3" imgW="1838241" imgH="1800187" progId="Excel.Sheet.8">
                  <p:embed/>
                </p:oleObj>
              </mc:Choice>
              <mc:Fallback>
                <p:oleObj name="Planilha" r:id="rId3" imgW="1838241" imgH="1800187" progId="Excel.Sheet.8">
                  <p:embed/>
                  <p:pic>
                    <p:nvPicPr>
                      <p:cNvPr id="0" name=""/>
                      <p:cNvPicPr>
                        <a:picLocks noChangeAspect="1" noChangeArrowheads="1"/>
                      </p:cNvPicPr>
                      <p:nvPr/>
                    </p:nvPicPr>
                    <p:blipFill>
                      <a:blip r:embed="rId4"/>
                      <a:srcRect/>
                      <a:stretch>
                        <a:fillRect/>
                      </a:stretch>
                    </p:blipFill>
                    <p:spPr bwMode="auto">
                      <a:xfrm>
                        <a:off x="2646363" y="2443163"/>
                        <a:ext cx="4344987"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eaLnBrk="1" hangingPunct="1"/>
            <a:r>
              <a:rPr lang="pt-BR" smtClean="0"/>
              <a:t>Cálculo de b</a:t>
            </a:r>
            <a:r>
              <a:rPr lang="pt-BR" baseline="-25000" smtClean="0"/>
              <a:t>0</a:t>
            </a:r>
            <a:r>
              <a:rPr lang="pt-BR" smtClean="0"/>
              <a:t>, b</a:t>
            </a:r>
            <a:r>
              <a:rPr lang="pt-BR" baseline="-25000" smtClean="0"/>
              <a:t>1 </a:t>
            </a:r>
            <a:r>
              <a:rPr lang="pt-BR" smtClean="0"/>
              <a:t>e b</a:t>
            </a:r>
            <a:r>
              <a:rPr lang="pt-BR" baseline="-25000" smtClean="0"/>
              <a:t>2</a:t>
            </a:r>
            <a:r>
              <a:rPr lang="pt-BR" smtClean="0"/>
              <a:t> </a:t>
            </a:r>
          </a:p>
        </p:txBody>
      </p:sp>
      <p:graphicFrame>
        <p:nvGraphicFramePr>
          <p:cNvPr id="1591299" name="Object 3"/>
          <p:cNvGraphicFramePr>
            <a:graphicFrameLocks noChangeAspect="1"/>
          </p:cNvGraphicFramePr>
          <p:nvPr/>
        </p:nvGraphicFramePr>
        <p:xfrm>
          <a:off x="109538" y="2066925"/>
          <a:ext cx="4627562" cy="3857625"/>
        </p:xfrm>
        <a:graphic>
          <a:graphicData uri="http://schemas.openxmlformats.org/presentationml/2006/ole">
            <mc:AlternateContent xmlns:mc="http://schemas.openxmlformats.org/markup-compatibility/2006">
              <mc:Choice xmlns:v="urn:schemas-microsoft-com:vml" Requires="v">
                <p:oleObj spid="_x0000_s161565" name="Planilha" r:id="rId3" imgW="3057449" imgH="2771851" progId="Excel.Sheet.8">
                  <p:embed/>
                </p:oleObj>
              </mc:Choice>
              <mc:Fallback>
                <p:oleObj name="Planilha" r:id="rId3" imgW="3057449" imgH="277185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8" y="2066925"/>
                        <a:ext cx="4627562"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1300" name="Object 4"/>
          <p:cNvGraphicFramePr>
            <a:graphicFrameLocks noChangeAspect="1"/>
          </p:cNvGraphicFramePr>
          <p:nvPr/>
        </p:nvGraphicFramePr>
        <p:xfrm>
          <a:off x="4795838" y="1844675"/>
          <a:ext cx="4992687" cy="2255838"/>
        </p:xfrm>
        <a:graphic>
          <a:graphicData uri="http://schemas.openxmlformats.org/presentationml/2006/ole">
            <mc:AlternateContent xmlns:mc="http://schemas.openxmlformats.org/markup-compatibility/2006">
              <mc:Choice xmlns:v="urn:schemas-microsoft-com:vml" Requires="v">
                <p:oleObj spid="_x0000_s161566" name="Gráfico" r:id="rId5" imgW="4124265" imgH="2019419" progId="Excel.Sheet.8">
                  <p:embed/>
                </p:oleObj>
              </mc:Choice>
              <mc:Fallback>
                <p:oleObj name="Gráfico" r:id="rId5" imgW="4124265" imgH="2019419"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5838" y="1844675"/>
                        <a:ext cx="4992687"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1301" name="Object 5"/>
          <p:cNvGraphicFramePr>
            <a:graphicFrameLocks noChangeAspect="1"/>
          </p:cNvGraphicFramePr>
          <p:nvPr/>
        </p:nvGraphicFramePr>
        <p:xfrm>
          <a:off x="4795838" y="4351338"/>
          <a:ext cx="4992687" cy="2246312"/>
        </p:xfrm>
        <a:graphic>
          <a:graphicData uri="http://schemas.openxmlformats.org/presentationml/2006/ole">
            <mc:AlternateContent xmlns:mc="http://schemas.openxmlformats.org/markup-compatibility/2006">
              <mc:Choice xmlns:v="urn:schemas-microsoft-com:vml" Requires="v">
                <p:oleObj spid="_x0000_s161567" name="Gráfico" r:id="rId7" imgW="4105096" imgH="2000250" progId="Excel.Sheet.8">
                  <p:embed/>
                </p:oleObj>
              </mc:Choice>
              <mc:Fallback>
                <p:oleObj name="Gráfico" r:id="rId7" imgW="4105096" imgH="2000250" progId="Excel.Shee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5838" y="4351338"/>
                        <a:ext cx="4992687"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12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13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1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91300" grpId="0"/>
      <p:bldOleChart spid="1591301"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pt-BR" smtClean="0"/>
              <a:t>Vamos melhorar o ajuste?</a:t>
            </a:r>
          </a:p>
        </p:txBody>
      </p:sp>
      <p:sp>
        <p:nvSpPr>
          <p:cNvPr id="1592323" name="Rectangle 3"/>
          <p:cNvSpPr>
            <a:spLocks noGrp="1" noChangeArrowheads="1"/>
          </p:cNvSpPr>
          <p:nvPr>
            <p:ph idx="1"/>
          </p:nvPr>
        </p:nvSpPr>
        <p:spPr>
          <a:xfrm>
            <a:off x="76200" y="969963"/>
            <a:ext cx="9701213" cy="4114800"/>
          </a:xfrm>
        </p:spPr>
        <p:txBody>
          <a:bodyPr/>
          <a:lstStyle/>
          <a:p>
            <a:pPr eaLnBrk="1" hangingPunct="1"/>
            <a:r>
              <a:rPr lang="pt-BR" smtClean="0"/>
              <a:t>E se tentarmos ajustar por :</a:t>
            </a:r>
          </a:p>
          <a:p>
            <a:pPr lvl="1" eaLnBrk="1" hangingPunct="1"/>
            <a:r>
              <a:rPr lang="pt-BR" smtClean="0"/>
              <a:t>Retorno = b</a:t>
            </a:r>
            <a:r>
              <a:rPr lang="pt-BR" baseline="-25000" smtClean="0"/>
              <a:t>0 </a:t>
            </a:r>
            <a:r>
              <a:rPr lang="pt-BR" smtClean="0"/>
              <a:t>+ b</a:t>
            </a:r>
            <a:r>
              <a:rPr lang="pt-BR" baseline="-25000" smtClean="0"/>
              <a:t>1</a:t>
            </a:r>
            <a:r>
              <a:rPr lang="pt-BR" smtClean="0"/>
              <a:t>(P</a:t>
            </a:r>
            <a:r>
              <a:rPr lang="pt-BR" baseline="-25000" smtClean="0"/>
              <a:t>L</a:t>
            </a:r>
            <a:r>
              <a:rPr lang="pt-BR" smtClean="0"/>
              <a:t>) + b</a:t>
            </a:r>
            <a:r>
              <a:rPr lang="pt-BR" baseline="-25000" smtClean="0"/>
              <a:t>2</a:t>
            </a:r>
            <a:r>
              <a:rPr lang="pt-BR" smtClean="0"/>
              <a:t>(Risco) + b</a:t>
            </a:r>
            <a:r>
              <a:rPr lang="pt-BR" baseline="-25000" smtClean="0"/>
              <a:t>3</a:t>
            </a:r>
            <a:r>
              <a:rPr lang="pt-BR" smtClean="0"/>
              <a:t>(P</a:t>
            </a:r>
            <a:r>
              <a:rPr lang="pt-BR" baseline="-25000" smtClean="0"/>
              <a:t>L</a:t>
            </a:r>
            <a:r>
              <a:rPr lang="pt-BR" smtClean="0"/>
              <a:t>)</a:t>
            </a:r>
            <a:r>
              <a:rPr lang="pt-BR" baseline="30000" smtClean="0"/>
              <a:t>2</a:t>
            </a:r>
            <a:r>
              <a:rPr lang="pt-BR" smtClean="0"/>
              <a:t> + b</a:t>
            </a:r>
            <a:r>
              <a:rPr lang="pt-BR" baseline="-25000" smtClean="0"/>
              <a:t>4</a:t>
            </a:r>
            <a:r>
              <a:rPr lang="pt-BR" smtClean="0"/>
              <a:t>(Risco)</a:t>
            </a:r>
            <a:r>
              <a:rPr lang="pt-BR" baseline="30000" smtClean="0"/>
              <a:t>2</a:t>
            </a:r>
          </a:p>
          <a:p>
            <a:pPr lvl="1" eaLnBrk="1" hangingPunct="1"/>
            <a:endParaRPr lang="pt-BR" baseline="30000" smtClean="0"/>
          </a:p>
          <a:p>
            <a:pPr eaLnBrk="1" hangingPunct="1"/>
            <a:r>
              <a:rPr lang="pt-BR" smtClean="0"/>
              <a:t>Será que isto diminuirá a :</a:t>
            </a:r>
          </a:p>
          <a:p>
            <a:pPr lvl="1" eaLnBrk="1" hangingPunct="1"/>
            <a:r>
              <a:rPr lang="pt-BR" smtClean="0"/>
              <a:t>...soma ...</a:t>
            </a:r>
          </a:p>
          <a:p>
            <a:pPr lvl="1" eaLnBrk="1" hangingPunct="1"/>
            <a:r>
              <a:rPr lang="pt-BR" smtClean="0"/>
              <a:t>...dos quadrados ...</a:t>
            </a:r>
          </a:p>
          <a:p>
            <a:pPr lvl="1" eaLnBrk="1" hangingPunct="1"/>
            <a:r>
              <a:rPr lang="pt-BR" smtClean="0"/>
              <a:t>...das diferenças ...</a:t>
            </a:r>
          </a:p>
          <a:p>
            <a:pPr lvl="1" eaLnBrk="1" hangingPunct="1"/>
            <a:r>
              <a:rPr lang="pt-BR" smtClean="0"/>
              <a:t>...entre o observado ...</a:t>
            </a:r>
          </a:p>
          <a:p>
            <a:pPr lvl="1" eaLnBrk="1" hangingPunct="1"/>
            <a:r>
              <a:rPr lang="pt-BR" smtClean="0"/>
              <a:t>...e o calculado?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2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2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232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9232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9232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9232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9232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92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232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ítulo 1"/>
          <p:cNvSpPr>
            <a:spLocks noGrp="1"/>
          </p:cNvSpPr>
          <p:nvPr>
            <p:ph type="title"/>
          </p:nvPr>
        </p:nvSpPr>
        <p:spPr/>
        <p:txBody>
          <a:bodyPr/>
          <a:lstStyle/>
          <a:p>
            <a:r>
              <a:rPr lang="en-US" smtClean="0"/>
              <a:t>Erro de truncamento – h = 0,0001</a:t>
            </a:r>
            <a:endParaRPr lang="pt-BR" smtClean="0"/>
          </a:p>
        </p:txBody>
      </p:sp>
      <p:graphicFrame>
        <p:nvGraphicFramePr>
          <p:cNvPr id="11266" name="Object 2"/>
          <p:cNvGraphicFramePr>
            <a:graphicFrameLocks noChangeAspect="1"/>
          </p:cNvGraphicFramePr>
          <p:nvPr/>
        </p:nvGraphicFramePr>
        <p:xfrm>
          <a:off x="381000" y="1071563"/>
          <a:ext cx="9050338" cy="4500562"/>
        </p:xfrm>
        <a:graphic>
          <a:graphicData uri="http://schemas.openxmlformats.org/presentationml/2006/ole">
            <mc:AlternateContent xmlns:mc="http://schemas.openxmlformats.org/markup-compatibility/2006">
              <mc:Choice xmlns:v="urn:schemas-microsoft-com:vml" Requires="v">
                <p:oleObj spid="_x0000_s11535" name="Worksheet" r:id="rId3" imgW="6915184" imgH="3438457" progId="Excel.Sheet.8">
                  <p:embed/>
                </p:oleObj>
              </mc:Choice>
              <mc:Fallback>
                <p:oleObj name="Worksheet" r:id="rId3" imgW="6915184" imgH="3438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71563"/>
                        <a:ext cx="9050338" cy="450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pt-BR" smtClean="0"/>
              <a:t>Veja...</a:t>
            </a:r>
          </a:p>
        </p:txBody>
      </p:sp>
      <p:graphicFrame>
        <p:nvGraphicFramePr>
          <p:cNvPr id="1593347" name="Object 3"/>
          <p:cNvGraphicFramePr>
            <a:graphicFrameLocks noChangeAspect="1"/>
          </p:cNvGraphicFramePr>
          <p:nvPr/>
        </p:nvGraphicFramePr>
        <p:xfrm>
          <a:off x="117475" y="2133600"/>
          <a:ext cx="3900488" cy="3006725"/>
        </p:xfrm>
        <a:graphic>
          <a:graphicData uri="http://schemas.openxmlformats.org/presentationml/2006/ole">
            <mc:AlternateContent xmlns:mc="http://schemas.openxmlformats.org/markup-compatibility/2006">
              <mc:Choice xmlns:v="urn:schemas-microsoft-com:vml" Requires="v">
                <p:oleObj spid="_x0000_s162324" name="Planilha" r:id="rId3" imgW="3057449" imgH="2771851" progId="Excel.Sheet.8">
                  <p:embed/>
                </p:oleObj>
              </mc:Choice>
              <mc:Fallback>
                <p:oleObj name="Planilha" r:id="rId3" imgW="3057449" imgH="277185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2133600"/>
                        <a:ext cx="3900488"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3348" name="Object 4"/>
          <p:cNvGraphicFramePr>
            <a:graphicFrameLocks noChangeAspect="1"/>
          </p:cNvGraphicFramePr>
          <p:nvPr/>
        </p:nvGraphicFramePr>
        <p:xfrm>
          <a:off x="4329113" y="2276475"/>
          <a:ext cx="5383212" cy="3140075"/>
        </p:xfrm>
        <a:graphic>
          <a:graphicData uri="http://schemas.openxmlformats.org/presentationml/2006/ole">
            <mc:AlternateContent xmlns:mc="http://schemas.openxmlformats.org/markup-compatibility/2006">
              <mc:Choice xmlns:v="urn:schemas-microsoft-com:vml" Requires="v">
                <p:oleObj spid="_x0000_s162325" name="Planilha" r:id="rId5" imgW="4276649" imgH="2933700" progId="Excel.Sheet.8">
                  <p:embed/>
                </p:oleObj>
              </mc:Choice>
              <mc:Fallback>
                <p:oleObj name="Planilha" r:id="rId5" imgW="4276649" imgH="293370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113" y="2276475"/>
                        <a:ext cx="5383212"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3349" name="Line 5"/>
          <p:cNvSpPr>
            <a:spLocks noChangeShapeType="1"/>
          </p:cNvSpPr>
          <p:nvPr/>
        </p:nvSpPr>
        <p:spPr bwMode="auto">
          <a:xfrm>
            <a:off x="4251325" y="1916113"/>
            <a:ext cx="0" cy="46815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593350" name="Oval 6"/>
          <p:cNvSpPr>
            <a:spLocks noChangeArrowheads="1"/>
          </p:cNvSpPr>
          <p:nvPr/>
        </p:nvSpPr>
        <p:spPr bwMode="auto">
          <a:xfrm>
            <a:off x="2224088" y="3933825"/>
            <a:ext cx="2027237" cy="720725"/>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1593351" name="Oval 7"/>
          <p:cNvSpPr>
            <a:spLocks noChangeArrowheads="1"/>
          </p:cNvSpPr>
          <p:nvPr/>
        </p:nvSpPr>
        <p:spPr bwMode="auto">
          <a:xfrm>
            <a:off x="7839075" y="3860800"/>
            <a:ext cx="2027238" cy="720725"/>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1593352" name="Line 8"/>
          <p:cNvSpPr>
            <a:spLocks noChangeShapeType="1"/>
          </p:cNvSpPr>
          <p:nvPr/>
        </p:nvSpPr>
        <p:spPr bwMode="auto">
          <a:xfrm>
            <a:off x="3549650" y="4652963"/>
            <a:ext cx="2886075" cy="1296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93353" name="Line 9"/>
          <p:cNvSpPr>
            <a:spLocks noChangeShapeType="1"/>
          </p:cNvSpPr>
          <p:nvPr/>
        </p:nvSpPr>
        <p:spPr bwMode="auto">
          <a:xfrm flipH="1">
            <a:off x="6980238" y="4581525"/>
            <a:ext cx="1327150"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93354" name="Text Box 10"/>
          <p:cNvSpPr txBox="1">
            <a:spLocks noChangeArrowheads="1"/>
          </p:cNvSpPr>
          <p:nvPr/>
        </p:nvSpPr>
        <p:spPr bwMode="auto">
          <a:xfrm>
            <a:off x="5110163" y="6015038"/>
            <a:ext cx="3841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Aumentamos a precisão do modelo!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33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335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xit" presetSubtype="16" fill="hold" grpId="1" nodeType="clickEffect">
                                  <p:stCondLst>
                                    <p:cond delay="0"/>
                                  </p:stCondLst>
                                  <p:childTnLst>
                                    <p:animEffect transition="out" filter="box(in)">
                                      <p:cBhvr>
                                        <p:cTn id="12" dur="500"/>
                                        <p:tgtEl>
                                          <p:spTgt spid="1593350"/>
                                        </p:tgtEl>
                                      </p:cBhvr>
                                    </p:animEffect>
                                    <p:set>
                                      <p:cBhvr>
                                        <p:cTn id="13" dur="1" fill="hold">
                                          <p:stCondLst>
                                            <p:cond delay="499"/>
                                          </p:stCondLst>
                                        </p:cTn>
                                        <p:tgtEl>
                                          <p:spTgt spid="1593350"/>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159334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9334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9335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9335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9335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93354"/>
                                        </p:tgtEl>
                                        <p:attrNameLst>
                                          <p:attrName>style.visibility</p:attrName>
                                        </p:attrNameLst>
                                      </p:cBhvr>
                                      <p:to>
                                        <p:strVal val="visible"/>
                                      </p:to>
                                    </p:set>
                                  </p:childTnLst>
                                </p:cTn>
                              </p:par>
                              <p:par>
                                <p:cTn id="28" presetID="1" presetClass="entr" presetSubtype="0" fill="hold" grpId="2" nodeType="withEffect">
                                  <p:stCondLst>
                                    <p:cond delay="0"/>
                                  </p:stCondLst>
                                  <p:childTnLst>
                                    <p:set>
                                      <p:cBhvr>
                                        <p:cTn id="29" dur="1" fill="hold">
                                          <p:stCondLst>
                                            <p:cond delay="0"/>
                                          </p:stCondLst>
                                        </p:cTn>
                                        <p:tgtEl>
                                          <p:spTgt spid="159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349" grpId="0" animBg="1"/>
      <p:bldP spid="1593350" grpId="0" animBg="1"/>
      <p:bldP spid="1593350" grpId="1" animBg="1"/>
      <p:bldP spid="1593350" grpId="2" animBg="1"/>
      <p:bldP spid="1593351" grpId="0" animBg="1"/>
      <p:bldP spid="1593352" grpId="0" animBg="1"/>
      <p:bldP spid="1593353" grpId="0" animBg="1"/>
      <p:bldP spid="1593354"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pt-BR" smtClean="0"/>
              <a:t>O que aprendemos?</a:t>
            </a:r>
          </a:p>
        </p:txBody>
      </p:sp>
      <p:sp>
        <p:nvSpPr>
          <p:cNvPr id="1594371" name="Rectangle 3"/>
          <p:cNvSpPr>
            <a:spLocks noGrp="1" noChangeArrowheads="1"/>
          </p:cNvSpPr>
          <p:nvPr>
            <p:ph idx="1"/>
          </p:nvPr>
        </p:nvSpPr>
        <p:spPr/>
        <p:txBody>
          <a:bodyPr/>
          <a:lstStyle/>
          <a:p>
            <a:pPr eaLnBrk="1" hangingPunct="1"/>
            <a:r>
              <a:rPr lang="pt-BR" smtClean="0"/>
              <a:t>Como ajustar dados em uma tabela à uma função linear ou não.</a:t>
            </a:r>
          </a:p>
          <a:p>
            <a:pPr eaLnBrk="1" hangingPunct="1"/>
            <a:endParaRPr lang="pt-BR" smtClean="0"/>
          </a:p>
          <a:p>
            <a:pPr eaLnBrk="1" hangingPunct="1"/>
            <a:r>
              <a:rPr lang="pt-BR" smtClean="0"/>
              <a:t>Conceitos básicos de :</a:t>
            </a:r>
          </a:p>
          <a:p>
            <a:pPr lvl="1" eaLnBrk="1" hangingPunct="1"/>
            <a:r>
              <a:rPr lang="pt-BR" smtClean="0"/>
              <a:t>regressão linear</a:t>
            </a:r>
          </a:p>
          <a:p>
            <a:pPr lvl="1" eaLnBrk="1" hangingPunct="1"/>
            <a:r>
              <a:rPr lang="pt-BR" smtClean="0"/>
              <a:t>regressão não-linear</a:t>
            </a:r>
          </a:p>
          <a:p>
            <a:pPr lvl="1" eaLnBrk="1" hangingPunct="1"/>
            <a:r>
              <a:rPr lang="pt-BR" smtClean="0"/>
              <a:t>regressão múltipla</a:t>
            </a:r>
          </a:p>
          <a:p>
            <a:pPr eaLnBrk="1" hangingPunct="1"/>
            <a:endParaRPr lang="pt-BR" smtClean="0"/>
          </a:p>
          <a:p>
            <a:pPr eaLnBrk="1" hangingPunct="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4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43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43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9437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943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4371" grpId="0" build="p"/>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16.regressão - polinomial - solver - regressão - sistema linear.xlsx</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79213597"/>
              </p:ext>
            </p:extLst>
          </p:nvPr>
        </p:nvGraphicFramePr>
        <p:xfrm>
          <a:off x="662908" y="2564904"/>
          <a:ext cx="8932468" cy="3725441"/>
        </p:xfrm>
        <a:graphic>
          <a:graphicData uri="http://schemas.openxmlformats.org/presentationml/2006/ole">
            <mc:AlternateContent xmlns:mc="http://schemas.openxmlformats.org/markup-compatibility/2006">
              <mc:Choice xmlns:v="urn:schemas-microsoft-com:vml" Requires="v">
                <p:oleObj spid="_x0000_s326674" name="Planilha" r:id="rId3" imgW="10982501" imgH="4581672" progId="Excel.Sheet.12">
                  <p:embed/>
                </p:oleObj>
              </mc:Choice>
              <mc:Fallback>
                <p:oleObj name="Planilha" r:id="rId3" imgW="10982501" imgH="4581672" progId="Excel.Sheet.12">
                  <p:embed/>
                  <p:pic>
                    <p:nvPicPr>
                      <p:cNvPr id="0" name=""/>
                      <p:cNvPicPr/>
                      <p:nvPr/>
                    </p:nvPicPr>
                    <p:blipFill>
                      <a:blip r:embed="rId4"/>
                      <a:stretch>
                        <a:fillRect/>
                      </a:stretch>
                    </p:blipFill>
                    <p:spPr>
                      <a:xfrm>
                        <a:off x="662908" y="2564904"/>
                        <a:ext cx="8932468" cy="3725441"/>
                      </a:xfrm>
                      <a:prstGeom prst="rect">
                        <a:avLst/>
                      </a:prstGeom>
                    </p:spPr>
                  </p:pic>
                </p:oleObj>
              </mc:Fallback>
            </mc:AlternateContent>
          </a:graphicData>
        </a:graphic>
      </p:graphicFrame>
    </p:spTree>
    <p:extLst>
      <p:ext uri="{BB962C8B-B14F-4D97-AF65-F5344CB8AC3E}">
        <p14:creationId xmlns:p14="http://schemas.microsoft.com/office/powerpoint/2010/main" val="40452514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ítulo 3"/>
          <p:cNvSpPr>
            <a:spLocks noGrp="1"/>
          </p:cNvSpPr>
          <p:nvPr>
            <p:ph type="ctrTitle" sz="quarter"/>
          </p:nvPr>
        </p:nvSpPr>
        <p:spPr/>
        <p:txBody>
          <a:bodyPr/>
          <a:lstStyle/>
          <a:p>
            <a:r>
              <a:rPr lang="en-US" smtClean="0"/>
              <a:t>Métodos Numéricos</a:t>
            </a:r>
            <a:endParaRPr lang="pt-BR" smtClean="0"/>
          </a:p>
        </p:txBody>
      </p:sp>
      <p:sp>
        <p:nvSpPr>
          <p:cNvPr id="73731" name="Subtítulo 4"/>
          <p:cNvSpPr>
            <a:spLocks noGrp="1"/>
          </p:cNvSpPr>
          <p:nvPr>
            <p:ph type="subTitle" sz="quarter" idx="1"/>
          </p:nvPr>
        </p:nvSpPr>
        <p:spPr/>
        <p:txBody>
          <a:bodyPr/>
          <a:lstStyle/>
          <a:p>
            <a:r>
              <a:rPr lang="en-US" smtClean="0"/>
              <a:t>16a Aula</a:t>
            </a:r>
            <a:endParaRPr lang="pt-BR" smtClean="0"/>
          </a:p>
        </p:txBody>
      </p:sp>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ítulo 3"/>
          <p:cNvSpPr>
            <a:spLocks noGrp="1"/>
          </p:cNvSpPr>
          <p:nvPr>
            <p:ph type="ctrTitle" sz="quarter"/>
          </p:nvPr>
        </p:nvSpPr>
        <p:spPr/>
        <p:txBody>
          <a:bodyPr/>
          <a:lstStyle/>
          <a:p>
            <a:r>
              <a:rPr lang="en-US" smtClean="0"/>
              <a:t>Ajuste de Curvas</a:t>
            </a:r>
            <a:endParaRPr lang="pt-BR" smtClean="0"/>
          </a:p>
        </p:txBody>
      </p:sp>
      <p:sp>
        <p:nvSpPr>
          <p:cNvPr id="74755" name="Subtítulo 4"/>
          <p:cNvSpPr>
            <a:spLocks noGrp="1"/>
          </p:cNvSpPr>
          <p:nvPr>
            <p:ph type="subTitle" sz="quarter" idx="1"/>
          </p:nvPr>
        </p:nvSpPr>
        <p:spPr/>
        <p:txBody>
          <a:bodyPr/>
          <a:lstStyle/>
          <a:p>
            <a:r>
              <a:rPr lang="en-US" smtClean="0"/>
              <a:t>Mínimos quadrados : via Excel/Matrizes : regressão linear simples e múltipla e regressão não linear</a:t>
            </a:r>
            <a:endParaRPr lang="pt-BR" smtClean="0"/>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pt-BR" sz="2800" smtClean="0"/>
              <a:t>Vamos “formalizar” os resultados obtidos na parte anterior da aula</a:t>
            </a:r>
          </a:p>
        </p:txBody>
      </p:sp>
      <p:sp>
        <p:nvSpPr>
          <p:cNvPr id="1596419" name="Rectangle 3"/>
          <p:cNvSpPr>
            <a:spLocks noGrp="1" noChangeArrowheads="1"/>
          </p:cNvSpPr>
          <p:nvPr>
            <p:ph idx="1"/>
          </p:nvPr>
        </p:nvSpPr>
        <p:spPr/>
        <p:txBody>
          <a:bodyPr/>
          <a:lstStyle/>
          <a:p>
            <a:pPr eaLnBrk="1" hangingPunct="1"/>
            <a:r>
              <a:rPr lang="pt-BR" smtClean="0"/>
              <a:t>Ou seja, vamos ver que “contas” podemos fazer para não depender do Solver</a:t>
            </a:r>
          </a:p>
          <a:p>
            <a:pPr eaLnBrk="1" hangingPunct="1"/>
            <a:endParaRPr lang="pt-BR" smtClean="0"/>
          </a:p>
          <a:p>
            <a:pPr eaLnBrk="1" hangingPunct="1"/>
            <a:r>
              <a:rPr lang="pt-BR" smtClean="0"/>
              <a:t>Mas antes vamos precisar de algumas definições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6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6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419" grpId="0" build="p"/>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pt-BR" smtClean="0"/>
              <a:t>Definições</a:t>
            </a:r>
          </a:p>
        </p:txBody>
      </p:sp>
      <p:sp>
        <p:nvSpPr>
          <p:cNvPr id="8197" name="Rectangle 3"/>
          <p:cNvSpPr>
            <a:spLocks noGrp="1" noChangeArrowheads="1"/>
          </p:cNvSpPr>
          <p:nvPr>
            <p:ph idx="1"/>
          </p:nvPr>
        </p:nvSpPr>
        <p:spPr/>
        <p:txBody>
          <a:bodyPr/>
          <a:lstStyle/>
          <a:p>
            <a:pPr eaLnBrk="1" hangingPunct="1"/>
            <a:r>
              <a:rPr lang="pt-BR" smtClean="0"/>
              <a:t>No exemplo da propaganda :</a:t>
            </a:r>
          </a:p>
        </p:txBody>
      </p:sp>
      <p:graphicFrame>
        <p:nvGraphicFramePr>
          <p:cNvPr id="1597444" name="Object 4"/>
          <p:cNvGraphicFramePr>
            <a:graphicFrameLocks noChangeAspect="1"/>
          </p:cNvGraphicFramePr>
          <p:nvPr/>
        </p:nvGraphicFramePr>
        <p:xfrm>
          <a:off x="184150" y="2795588"/>
          <a:ext cx="3536950" cy="3460750"/>
        </p:xfrm>
        <a:graphic>
          <a:graphicData uri="http://schemas.openxmlformats.org/presentationml/2006/ole">
            <mc:AlternateContent xmlns:mc="http://schemas.openxmlformats.org/markup-compatibility/2006">
              <mc:Choice xmlns:v="urn:schemas-microsoft-com:vml" Requires="v">
                <p:oleObj spid="_x0000_s163348" name="Worksheet" r:id="rId3" imgW="1838241" imgH="1952557" progId="Excel.Sheet.8">
                  <p:embed/>
                </p:oleObj>
              </mc:Choice>
              <mc:Fallback>
                <p:oleObj name="Worksheet" r:id="rId3" imgW="1838241" imgH="19525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0" y="2795588"/>
                        <a:ext cx="353695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445" name="Line 5"/>
          <p:cNvSpPr>
            <a:spLocks noChangeShapeType="1"/>
          </p:cNvSpPr>
          <p:nvPr/>
        </p:nvSpPr>
        <p:spPr bwMode="auto">
          <a:xfrm>
            <a:off x="4171950" y="4365625"/>
            <a:ext cx="8588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graphicFrame>
        <p:nvGraphicFramePr>
          <p:cNvPr id="1597446" name="Object 6"/>
          <p:cNvGraphicFramePr>
            <a:graphicFrameLocks noChangeAspect="1"/>
          </p:cNvGraphicFramePr>
          <p:nvPr/>
        </p:nvGraphicFramePr>
        <p:xfrm>
          <a:off x="5264150" y="2852738"/>
          <a:ext cx="3270250" cy="3427412"/>
        </p:xfrm>
        <a:graphic>
          <a:graphicData uri="http://schemas.openxmlformats.org/presentationml/2006/ole">
            <mc:AlternateContent xmlns:mc="http://schemas.openxmlformats.org/markup-compatibility/2006">
              <mc:Choice xmlns:v="urn:schemas-microsoft-com:vml" Requires="v">
                <p:oleObj spid="_x0000_s163349" name="Planilha" r:id="rId5" imgW="1581031" imgH="1790640" progId="Excel.Sheet.8">
                  <p:embed/>
                </p:oleObj>
              </mc:Choice>
              <mc:Fallback>
                <p:oleObj name="Planilha" r:id="rId5" imgW="1581031" imgH="179064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4150" y="2852738"/>
                        <a:ext cx="3270250" cy="342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74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7445"/>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0"/>
                                          </p:stCondLst>
                                        </p:cTn>
                                        <p:tgtEl>
                                          <p:spTgt spid="1597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45"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pt-BR" smtClean="0"/>
              <a:t>Definições</a:t>
            </a:r>
          </a:p>
        </p:txBody>
      </p:sp>
      <p:sp>
        <p:nvSpPr>
          <p:cNvPr id="9220" name="Rectangle 3"/>
          <p:cNvSpPr>
            <a:spLocks noGrp="1" noChangeArrowheads="1"/>
          </p:cNvSpPr>
          <p:nvPr>
            <p:ph idx="1"/>
          </p:nvPr>
        </p:nvSpPr>
        <p:spPr/>
        <p:txBody>
          <a:bodyPr/>
          <a:lstStyle/>
          <a:p>
            <a:pPr eaLnBrk="1" hangingPunct="1"/>
            <a:r>
              <a:rPr lang="pt-BR" smtClean="0"/>
              <a:t>Nossa função de estimação para o </a:t>
            </a:r>
            <a:r>
              <a:rPr lang="pt-BR" b="1" smtClean="0"/>
              <a:t>Y </a:t>
            </a:r>
            <a:r>
              <a:rPr lang="pt-BR" smtClean="0"/>
              <a:t>será : Y</a:t>
            </a:r>
            <a:r>
              <a:rPr lang="pt-BR" baseline="-25000" smtClean="0"/>
              <a:t>i</a:t>
            </a:r>
            <a:r>
              <a:rPr lang="pt-BR" smtClean="0"/>
              <a:t>=</a:t>
            </a:r>
            <a:r>
              <a:rPr lang="el-GR" smtClean="0">
                <a:cs typeface="Tahoma" pitchFamily="34" charset="0"/>
              </a:rPr>
              <a:t>β</a:t>
            </a:r>
            <a:r>
              <a:rPr lang="pt-BR" baseline="-25000" smtClean="0">
                <a:cs typeface="Tahoma" pitchFamily="34" charset="0"/>
              </a:rPr>
              <a:t>0</a:t>
            </a:r>
            <a:r>
              <a:rPr lang="pt-BR" smtClean="0">
                <a:cs typeface="Tahoma" pitchFamily="34" charset="0"/>
              </a:rPr>
              <a:t>+ </a:t>
            </a:r>
            <a:r>
              <a:rPr lang="el-GR" smtClean="0">
                <a:cs typeface="Tahoma" pitchFamily="34" charset="0"/>
              </a:rPr>
              <a:t>β</a:t>
            </a:r>
            <a:r>
              <a:rPr lang="pt-BR" baseline="-25000" smtClean="0">
                <a:cs typeface="Tahoma" pitchFamily="34" charset="0"/>
              </a:rPr>
              <a:t>1</a:t>
            </a:r>
            <a:r>
              <a:rPr lang="pt-BR" smtClean="0">
                <a:cs typeface="Tahoma" pitchFamily="34" charset="0"/>
              </a:rPr>
              <a:t>X</a:t>
            </a:r>
            <a:r>
              <a:rPr lang="pt-BR" baseline="-25000" smtClean="0"/>
              <a:t>i</a:t>
            </a:r>
          </a:p>
        </p:txBody>
      </p:sp>
      <p:graphicFrame>
        <p:nvGraphicFramePr>
          <p:cNvPr id="9218" name="Object 4"/>
          <p:cNvGraphicFramePr>
            <a:graphicFrameLocks noChangeAspect="1"/>
          </p:cNvGraphicFramePr>
          <p:nvPr/>
        </p:nvGraphicFramePr>
        <p:xfrm>
          <a:off x="509588" y="3089275"/>
          <a:ext cx="3398837" cy="3559175"/>
        </p:xfrm>
        <a:graphic>
          <a:graphicData uri="http://schemas.openxmlformats.org/presentationml/2006/ole">
            <mc:AlternateContent xmlns:mc="http://schemas.openxmlformats.org/markup-compatibility/2006">
              <mc:Choice xmlns:v="urn:schemas-microsoft-com:vml" Requires="v">
                <p:oleObj spid="_x0000_s164107" name="Worksheet" r:id="rId3" imgW="1581150" imgH="1790700" progId="Excel.Sheet.8">
                  <p:embed/>
                </p:oleObj>
              </mc:Choice>
              <mc:Fallback>
                <p:oleObj name="Worksheet" r:id="rId3" imgW="1581150" imgH="17907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3089275"/>
                        <a:ext cx="3398837" cy="35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5654675" y="4005263"/>
            <a:ext cx="1192213" cy="1008062"/>
            <a:chOff x="3003" y="2523"/>
            <a:chExt cx="693" cy="635"/>
          </a:xfrm>
        </p:grpSpPr>
        <p:sp>
          <p:nvSpPr>
            <p:cNvPr id="9223" name="Text Box 6"/>
            <p:cNvSpPr txBox="1">
              <a:spLocks noChangeArrowheads="1"/>
            </p:cNvSpPr>
            <p:nvPr/>
          </p:nvSpPr>
          <p:spPr bwMode="auto">
            <a:xfrm>
              <a:off x="3003" y="2714"/>
              <a:ext cx="3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el-GR" sz="1800">
                  <a:solidFill>
                    <a:srgbClr val="000000"/>
                  </a:solidFill>
                  <a:latin typeface="Tahoma" pitchFamily="34" charset="0"/>
                  <a:cs typeface="Tahoma" pitchFamily="34" charset="0"/>
                </a:rPr>
                <a:t>β</a:t>
              </a:r>
              <a:r>
                <a:rPr lang="pt-BR" sz="1800">
                  <a:solidFill>
                    <a:srgbClr val="000000"/>
                  </a:solidFill>
                  <a:latin typeface="Tahoma" pitchFamily="34" charset="0"/>
                  <a:cs typeface="Tahoma" pitchFamily="34" charset="0"/>
                </a:rPr>
                <a:t> =</a:t>
              </a:r>
              <a:endParaRPr lang="el-GR" sz="1800">
                <a:solidFill>
                  <a:srgbClr val="000000"/>
                </a:solidFill>
                <a:latin typeface="Tahoma" pitchFamily="34" charset="0"/>
                <a:cs typeface="Tahoma" pitchFamily="34" charset="0"/>
              </a:endParaRPr>
            </a:p>
          </p:txBody>
        </p:sp>
        <p:sp>
          <p:nvSpPr>
            <p:cNvPr id="9224" name="Text Box 7"/>
            <p:cNvSpPr txBox="1">
              <a:spLocks noChangeArrowheads="1"/>
            </p:cNvSpPr>
            <p:nvPr/>
          </p:nvSpPr>
          <p:spPr bwMode="auto">
            <a:xfrm>
              <a:off x="3412" y="2532"/>
              <a:ext cx="23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el-GR" sz="1800">
                  <a:solidFill>
                    <a:srgbClr val="000000"/>
                  </a:solidFill>
                  <a:latin typeface="Tahoma" pitchFamily="34" charset="0"/>
                  <a:cs typeface="Tahoma" pitchFamily="34" charset="0"/>
                </a:rPr>
                <a:t>β</a:t>
              </a:r>
              <a:r>
                <a:rPr lang="pt-BR" sz="1800" baseline="-25000">
                  <a:solidFill>
                    <a:srgbClr val="000000"/>
                  </a:solidFill>
                  <a:latin typeface="Tahoma" pitchFamily="34" charset="0"/>
                  <a:cs typeface="Tahoma" pitchFamily="34" charset="0"/>
                </a:rPr>
                <a:t>0</a:t>
              </a:r>
              <a:endParaRPr lang="pt-BR" sz="1800">
                <a:solidFill>
                  <a:srgbClr val="000000"/>
                </a:solidFill>
                <a:latin typeface="Tahoma" pitchFamily="34" charset="0"/>
                <a:cs typeface="Tahoma" pitchFamily="34" charset="0"/>
              </a:endParaRPr>
            </a:p>
            <a:p>
              <a:pPr eaLnBrk="1" hangingPunct="1"/>
              <a:endParaRPr lang="pt-BR" sz="1800">
                <a:solidFill>
                  <a:srgbClr val="000000"/>
                </a:solidFill>
                <a:latin typeface="Tahoma" pitchFamily="34" charset="0"/>
                <a:cs typeface="Tahoma" pitchFamily="34" charset="0"/>
              </a:endParaRPr>
            </a:p>
            <a:p>
              <a:pPr eaLnBrk="1" hangingPunct="1"/>
              <a:r>
                <a:rPr lang="el-GR" sz="1800">
                  <a:solidFill>
                    <a:srgbClr val="000000"/>
                  </a:solidFill>
                  <a:latin typeface="Tahoma" pitchFamily="34" charset="0"/>
                  <a:cs typeface="Tahoma" pitchFamily="34" charset="0"/>
                </a:rPr>
                <a:t>β</a:t>
              </a:r>
              <a:r>
                <a:rPr lang="pt-BR" sz="1800" baseline="-25000">
                  <a:solidFill>
                    <a:srgbClr val="000000"/>
                  </a:solidFill>
                  <a:latin typeface="Tahoma" pitchFamily="34" charset="0"/>
                  <a:cs typeface="Tahoma" pitchFamily="34" charset="0"/>
                </a:rPr>
                <a:t>1</a:t>
              </a:r>
              <a:endParaRPr lang="el-GR" sz="1800">
                <a:solidFill>
                  <a:srgbClr val="000000"/>
                </a:solidFill>
                <a:latin typeface="Tahoma" pitchFamily="34" charset="0"/>
                <a:cs typeface="Tahoma" pitchFamily="34" charset="0"/>
              </a:endParaRPr>
            </a:p>
          </p:txBody>
        </p:sp>
        <p:sp>
          <p:nvSpPr>
            <p:cNvPr id="9225" name="Line 8"/>
            <p:cNvSpPr>
              <a:spLocks noChangeShapeType="1"/>
            </p:cNvSpPr>
            <p:nvPr/>
          </p:nvSpPr>
          <p:spPr bwMode="auto">
            <a:xfrm>
              <a:off x="3379" y="2523"/>
              <a:ext cx="0" cy="6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226" name="Line 9"/>
            <p:cNvSpPr>
              <a:spLocks noChangeShapeType="1"/>
            </p:cNvSpPr>
            <p:nvPr/>
          </p:nvSpPr>
          <p:spPr bwMode="auto">
            <a:xfrm>
              <a:off x="3696" y="2523"/>
              <a:ext cx="0" cy="6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sp>
        <p:nvSpPr>
          <p:cNvPr id="1598474" name="Line 10"/>
          <p:cNvSpPr>
            <a:spLocks noChangeShapeType="1"/>
          </p:cNvSpPr>
          <p:nvPr/>
        </p:nvSpPr>
        <p:spPr bwMode="auto">
          <a:xfrm>
            <a:off x="4795838" y="3141663"/>
            <a:ext cx="1171575" cy="719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847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8474"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pt-BR" smtClean="0"/>
              <a:t>Definições</a:t>
            </a:r>
          </a:p>
        </p:txBody>
      </p:sp>
      <p:sp>
        <p:nvSpPr>
          <p:cNvPr id="1599491" name="Rectangle 3"/>
          <p:cNvSpPr>
            <a:spLocks noGrp="1" noChangeArrowheads="1"/>
          </p:cNvSpPr>
          <p:nvPr>
            <p:ph idx="1"/>
          </p:nvPr>
        </p:nvSpPr>
        <p:spPr/>
        <p:txBody>
          <a:bodyPr/>
          <a:lstStyle/>
          <a:p>
            <a:pPr eaLnBrk="1" hangingPunct="1"/>
            <a:r>
              <a:rPr lang="pt-BR" smtClean="0"/>
              <a:t>E a expressão a ser minimizada será : E</a:t>
            </a:r>
            <a:r>
              <a:rPr lang="pt-BR" baseline="-25000" smtClean="0"/>
              <a:t>total</a:t>
            </a:r>
            <a:r>
              <a:rPr lang="pt-BR" smtClean="0"/>
              <a:t>=</a:t>
            </a:r>
            <a:r>
              <a:rPr lang="pt-BR" smtClean="0">
                <a:cs typeface="Tahoma" pitchFamily="34" charset="0"/>
              </a:rPr>
              <a:t>∑e</a:t>
            </a:r>
            <a:r>
              <a:rPr lang="pt-BR" baseline="-25000" smtClean="0">
                <a:cs typeface="Tahoma" pitchFamily="34" charset="0"/>
              </a:rPr>
              <a:t>i</a:t>
            </a:r>
            <a:r>
              <a:rPr lang="pt-BR" smtClean="0">
                <a:cs typeface="Tahoma" pitchFamily="34" charset="0"/>
              </a:rPr>
              <a:t>= e</a:t>
            </a:r>
            <a:r>
              <a:rPr lang="pt-BR" baseline="-25000" smtClean="0">
                <a:cs typeface="Tahoma" pitchFamily="34" charset="0"/>
              </a:rPr>
              <a:t>1</a:t>
            </a:r>
            <a:r>
              <a:rPr lang="pt-BR" baseline="30000" smtClean="0">
                <a:cs typeface="Tahoma" pitchFamily="34" charset="0"/>
              </a:rPr>
              <a:t>2</a:t>
            </a:r>
            <a:r>
              <a:rPr lang="pt-BR" smtClean="0">
                <a:cs typeface="Tahoma" pitchFamily="34" charset="0"/>
              </a:rPr>
              <a:t>+ e</a:t>
            </a:r>
            <a:r>
              <a:rPr lang="pt-BR" baseline="-25000" smtClean="0">
                <a:cs typeface="Tahoma" pitchFamily="34" charset="0"/>
              </a:rPr>
              <a:t>2</a:t>
            </a:r>
            <a:r>
              <a:rPr lang="pt-BR" baseline="30000" smtClean="0">
                <a:cs typeface="Tahoma" pitchFamily="34" charset="0"/>
              </a:rPr>
              <a:t>2</a:t>
            </a:r>
            <a:r>
              <a:rPr lang="pt-BR" smtClean="0">
                <a:cs typeface="Tahoma" pitchFamily="34" charset="0"/>
              </a:rPr>
              <a:t>+ e</a:t>
            </a:r>
            <a:r>
              <a:rPr lang="pt-BR" baseline="-25000" smtClean="0">
                <a:cs typeface="Tahoma" pitchFamily="34" charset="0"/>
              </a:rPr>
              <a:t>3</a:t>
            </a:r>
            <a:r>
              <a:rPr lang="pt-BR" baseline="30000" smtClean="0">
                <a:cs typeface="Tahoma" pitchFamily="34" charset="0"/>
              </a:rPr>
              <a:t>2</a:t>
            </a:r>
            <a:r>
              <a:rPr lang="pt-BR" smtClean="0">
                <a:cs typeface="Tahoma" pitchFamily="34" charset="0"/>
              </a:rPr>
              <a:t>+...+ e</a:t>
            </a:r>
            <a:r>
              <a:rPr lang="pt-BR" baseline="-25000" smtClean="0">
                <a:cs typeface="Tahoma" pitchFamily="34" charset="0"/>
              </a:rPr>
              <a:t>n</a:t>
            </a:r>
            <a:r>
              <a:rPr lang="pt-BR" baseline="30000" smtClean="0">
                <a:cs typeface="Tahoma" pitchFamily="34" charset="0"/>
              </a:rPr>
              <a:t>2</a:t>
            </a:r>
            <a:r>
              <a:rPr lang="pt-BR" smtClean="0">
                <a:cs typeface="Tahoma" pitchFamily="34" charset="0"/>
              </a:rPr>
              <a:t>+</a:t>
            </a:r>
          </a:p>
          <a:p>
            <a:pPr eaLnBrk="1" hangingPunct="1"/>
            <a:endParaRPr lang="pt-BR" smtClean="0">
              <a:cs typeface="Tahoma" pitchFamily="34" charset="0"/>
            </a:endParaRPr>
          </a:p>
          <a:p>
            <a:pPr eaLnBrk="1" hangingPunct="1"/>
            <a:r>
              <a:rPr lang="pt-BR" smtClean="0">
                <a:cs typeface="Tahoma" pitchFamily="34" charset="0"/>
              </a:rPr>
              <a:t>Na forma matricial :</a:t>
            </a:r>
          </a:p>
        </p:txBody>
      </p:sp>
      <p:sp>
        <p:nvSpPr>
          <p:cNvPr id="1599492" name="Text Box 4"/>
          <p:cNvSpPr txBox="1">
            <a:spLocks noChangeArrowheads="1"/>
          </p:cNvSpPr>
          <p:nvPr/>
        </p:nvSpPr>
        <p:spPr bwMode="auto">
          <a:xfrm>
            <a:off x="896938" y="4811713"/>
            <a:ext cx="627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 = </a:t>
            </a:r>
          </a:p>
        </p:txBody>
      </p:sp>
      <p:graphicFrame>
        <p:nvGraphicFramePr>
          <p:cNvPr id="1599493" name="Object 5"/>
          <p:cNvGraphicFramePr>
            <a:graphicFrameLocks noChangeAspect="1"/>
          </p:cNvGraphicFramePr>
          <p:nvPr/>
        </p:nvGraphicFramePr>
        <p:xfrm>
          <a:off x="1520825" y="4437063"/>
          <a:ext cx="596900" cy="1233487"/>
        </p:xfrm>
        <a:graphic>
          <a:graphicData uri="http://schemas.openxmlformats.org/presentationml/2006/ole">
            <mc:AlternateContent xmlns:mc="http://schemas.openxmlformats.org/markup-compatibility/2006">
              <mc:Choice xmlns:v="urn:schemas-microsoft-com:vml" Requires="v">
                <p:oleObj spid="_x0000_s165396" name="Planilha" r:id="rId3" imgW="619244" imgH="1438096" progId="Excel.Sheet.8">
                  <p:embed/>
                </p:oleObj>
              </mc:Choice>
              <mc:Fallback>
                <p:oleObj name="Planilha" r:id="rId3" imgW="619244" imgH="1438096"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25" y="4437063"/>
                        <a:ext cx="596900" cy="123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6"/>
          <p:cNvGrpSpPr>
            <a:grpSpLocks/>
          </p:cNvGrpSpPr>
          <p:nvPr/>
        </p:nvGrpSpPr>
        <p:grpSpPr bwMode="auto">
          <a:xfrm>
            <a:off x="2768600" y="4797425"/>
            <a:ext cx="3001963" cy="369888"/>
            <a:chOff x="1429" y="3022"/>
            <a:chExt cx="1745" cy="233"/>
          </a:xfrm>
        </p:grpSpPr>
        <p:graphicFrame>
          <p:nvGraphicFramePr>
            <p:cNvPr id="10243" name="Object 7"/>
            <p:cNvGraphicFramePr>
              <a:graphicFrameLocks noChangeAspect="1"/>
            </p:cNvGraphicFramePr>
            <p:nvPr/>
          </p:nvGraphicFramePr>
          <p:xfrm>
            <a:off x="1837" y="3065"/>
            <a:ext cx="1337" cy="139"/>
          </p:xfrm>
          <a:graphic>
            <a:graphicData uri="http://schemas.openxmlformats.org/presentationml/2006/ole">
              <mc:AlternateContent xmlns:mc="http://schemas.openxmlformats.org/markup-compatibility/2006">
                <mc:Choice xmlns:v="urn:schemas-microsoft-com:vml" Requires="v">
                  <p:oleObj spid="_x0000_s165397" name="Planilha" r:id="rId5" imgW="2476560" imgH="257115" progId="Excel.Sheet.8">
                    <p:embed/>
                  </p:oleObj>
                </mc:Choice>
                <mc:Fallback>
                  <p:oleObj name="Planilha" r:id="rId5" imgW="2476560" imgH="257115"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7" y="3065"/>
                          <a:ext cx="1337"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9" name="Text Box 8"/>
            <p:cNvSpPr txBox="1">
              <a:spLocks noChangeArrowheads="1"/>
            </p:cNvSpPr>
            <p:nvPr/>
          </p:nvSpPr>
          <p:spPr bwMode="auto">
            <a:xfrm>
              <a:off x="1429" y="3022"/>
              <a:ext cx="3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a:t>
              </a:r>
              <a:r>
                <a:rPr lang="pt-BR" sz="1800" baseline="30000">
                  <a:solidFill>
                    <a:srgbClr val="000000"/>
                  </a:solidFill>
                  <a:latin typeface="Tahoma" pitchFamily="34" charset="0"/>
                </a:rPr>
                <a:t>t</a:t>
              </a:r>
              <a:r>
                <a:rPr lang="pt-BR" sz="1800">
                  <a:solidFill>
                    <a:srgbClr val="000000"/>
                  </a:solidFill>
                  <a:latin typeface="Tahoma" pitchFamily="34" charset="0"/>
                </a:rPr>
                <a:t> = </a:t>
              </a:r>
            </a:p>
          </p:txBody>
        </p:sp>
      </p:grpSp>
      <p:sp>
        <p:nvSpPr>
          <p:cNvPr id="1599497" name="Text Box 9"/>
          <p:cNvSpPr txBox="1">
            <a:spLocks noChangeArrowheads="1"/>
          </p:cNvSpPr>
          <p:nvPr/>
        </p:nvSpPr>
        <p:spPr bwMode="auto">
          <a:xfrm>
            <a:off x="6545263" y="4797425"/>
            <a:ext cx="145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a:t>
            </a:r>
            <a:r>
              <a:rPr lang="pt-BR" sz="1800" baseline="-25000">
                <a:solidFill>
                  <a:srgbClr val="000000"/>
                </a:solidFill>
                <a:latin typeface="Tahoma" pitchFamily="34" charset="0"/>
              </a:rPr>
              <a:t>total</a:t>
            </a:r>
            <a:r>
              <a:rPr lang="pt-BR" sz="1800">
                <a:solidFill>
                  <a:srgbClr val="000000"/>
                </a:solidFill>
                <a:latin typeface="Tahoma" pitchFamily="34" charset="0"/>
              </a:rPr>
              <a:t> = E</a:t>
            </a:r>
            <a:r>
              <a:rPr lang="pt-BR" sz="1800" baseline="30000">
                <a:solidFill>
                  <a:srgbClr val="000000"/>
                </a:solidFill>
                <a:latin typeface="Tahoma" pitchFamily="34" charset="0"/>
              </a:rPr>
              <a:t>t</a:t>
            </a:r>
            <a:r>
              <a:rPr lang="pt-BR" sz="1800">
                <a:solidFill>
                  <a:srgbClr val="000000"/>
                </a:solidFill>
                <a:latin typeface="Tahoma" pitchFamily="34" charset="0"/>
              </a:rPr>
              <a:t> . 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94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94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9949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99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9491" grpId="0" build="p"/>
      <p:bldP spid="1599492" grpId="0"/>
      <p:bldP spid="1599497"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nvGraphicFramePr>
        <p:xfrm>
          <a:off x="1520825" y="2276475"/>
          <a:ext cx="1720850" cy="374650"/>
        </p:xfrm>
        <a:graphic>
          <a:graphicData uri="http://schemas.openxmlformats.org/presentationml/2006/ole">
            <mc:AlternateContent xmlns:mc="http://schemas.openxmlformats.org/markup-compatibility/2006">
              <mc:Choice xmlns:v="urn:schemas-microsoft-com:vml" Requires="v">
                <p:oleObj spid="_x0000_s359498" name="Equação" r:id="rId3" imgW="863225" imgH="203112" progId="Equation.3">
                  <p:embed/>
                </p:oleObj>
              </mc:Choice>
              <mc:Fallback>
                <p:oleObj name="Equação" r:id="rId3" imgW="86322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25" y="2276475"/>
                        <a:ext cx="17208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4" name="Rectangle 4"/>
          <p:cNvSpPr>
            <a:spLocks noGrp="1" noChangeArrowheads="1"/>
          </p:cNvSpPr>
          <p:nvPr>
            <p:ph type="title"/>
          </p:nvPr>
        </p:nvSpPr>
        <p:spPr/>
        <p:txBody>
          <a:bodyPr/>
          <a:lstStyle/>
          <a:p>
            <a:pPr eaLnBrk="1" hangingPunct="1"/>
            <a:r>
              <a:rPr lang="pt-BR" smtClean="0"/>
              <a:t>Vamos trabalhar com a expressão matricial de E</a:t>
            </a:r>
            <a:r>
              <a:rPr lang="pt-BR" baseline="-25000" smtClean="0"/>
              <a:t>t</a:t>
            </a:r>
            <a:endParaRPr lang="pt-BR" smtClean="0"/>
          </a:p>
        </p:txBody>
      </p:sp>
      <p:graphicFrame>
        <p:nvGraphicFramePr>
          <p:cNvPr id="226307" name="Object 3"/>
          <p:cNvGraphicFramePr>
            <a:graphicFrameLocks noChangeAspect="1"/>
          </p:cNvGraphicFramePr>
          <p:nvPr/>
        </p:nvGraphicFramePr>
        <p:xfrm>
          <a:off x="1520825" y="2708275"/>
          <a:ext cx="1544638" cy="444500"/>
        </p:xfrm>
        <a:graphic>
          <a:graphicData uri="http://schemas.openxmlformats.org/presentationml/2006/ole">
            <mc:AlternateContent xmlns:mc="http://schemas.openxmlformats.org/markup-compatibility/2006">
              <mc:Choice xmlns:v="urn:schemas-microsoft-com:vml" Requires="v">
                <p:oleObj spid="_x0000_s359499" name="Equação" r:id="rId5" imgW="774364" imgH="241195" progId="Equation.3">
                  <p:embed/>
                </p:oleObj>
              </mc:Choice>
              <mc:Fallback>
                <p:oleObj name="Equação" r:id="rId5" imgW="774364"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825" y="2708275"/>
                        <a:ext cx="15446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08" name="Object 4"/>
          <p:cNvGraphicFramePr>
            <a:graphicFrameLocks noChangeAspect="1"/>
          </p:cNvGraphicFramePr>
          <p:nvPr/>
        </p:nvGraphicFramePr>
        <p:xfrm>
          <a:off x="1520825" y="3200400"/>
          <a:ext cx="3319463" cy="444500"/>
        </p:xfrm>
        <a:graphic>
          <a:graphicData uri="http://schemas.openxmlformats.org/presentationml/2006/ole">
            <mc:AlternateContent xmlns:mc="http://schemas.openxmlformats.org/markup-compatibility/2006">
              <mc:Choice xmlns:v="urn:schemas-microsoft-com:vml" Requires="v">
                <p:oleObj spid="_x0000_s359500" name="Equação" r:id="rId7" imgW="1663700" imgH="241300" progId="Equation.3">
                  <p:embed/>
                </p:oleObj>
              </mc:Choice>
              <mc:Fallback>
                <p:oleObj name="Equação" r:id="rId7" imgW="16637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0825" y="3200400"/>
                        <a:ext cx="33194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09" name="Object 5"/>
          <p:cNvGraphicFramePr>
            <a:graphicFrameLocks noChangeAspect="1"/>
          </p:cNvGraphicFramePr>
          <p:nvPr/>
        </p:nvGraphicFramePr>
        <p:xfrm>
          <a:off x="1520825" y="3716338"/>
          <a:ext cx="3724275" cy="444500"/>
        </p:xfrm>
        <a:graphic>
          <a:graphicData uri="http://schemas.openxmlformats.org/presentationml/2006/ole">
            <mc:AlternateContent xmlns:mc="http://schemas.openxmlformats.org/markup-compatibility/2006">
              <mc:Choice xmlns:v="urn:schemas-microsoft-com:vml" Requires="v">
                <p:oleObj spid="_x0000_s359501" name="Equação" r:id="rId9" imgW="1866900" imgH="241300" progId="Equation.3">
                  <p:embed/>
                </p:oleObj>
              </mc:Choice>
              <mc:Fallback>
                <p:oleObj name="Equação" r:id="rId9" imgW="18669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0825" y="3716338"/>
                        <a:ext cx="37242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0" name="Object 6"/>
          <p:cNvGraphicFramePr>
            <a:graphicFrameLocks noChangeAspect="1"/>
          </p:cNvGraphicFramePr>
          <p:nvPr/>
        </p:nvGraphicFramePr>
        <p:xfrm>
          <a:off x="1520825" y="4208463"/>
          <a:ext cx="5370513" cy="444500"/>
        </p:xfrm>
        <a:graphic>
          <a:graphicData uri="http://schemas.openxmlformats.org/presentationml/2006/ole">
            <mc:AlternateContent xmlns:mc="http://schemas.openxmlformats.org/markup-compatibility/2006">
              <mc:Choice xmlns:v="urn:schemas-microsoft-com:vml" Requires="v">
                <p:oleObj spid="_x0000_s359502" name="Equação" r:id="rId11" imgW="2692400" imgH="241300" progId="Equation.3">
                  <p:embed/>
                </p:oleObj>
              </mc:Choice>
              <mc:Fallback>
                <p:oleObj name="Equação" r:id="rId11" imgW="26924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0825" y="4208463"/>
                        <a:ext cx="53705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1" name="Object 7"/>
          <p:cNvGraphicFramePr>
            <a:graphicFrameLocks noChangeAspect="1"/>
          </p:cNvGraphicFramePr>
          <p:nvPr/>
        </p:nvGraphicFramePr>
        <p:xfrm>
          <a:off x="1520825" y="4713288"/>
          <a:ext cx="5675313" cy="444500"/>
        </p:xfrm>
        <a:graphic>
          <a:graphicData uri="http://schemas.openxmlformats.org/presentationml/2006/ole">
            <mc:AlternateContent xmlns:mc="http://schemas.openxmlformats.org/markup-compatibility/2006">
              <mc:Choice xmlns:v="urn:schemas-microsoft-com:vml" Requires="v">
                <p:oleObj spid="_x0000_s359503" name="Equação" r:id="rId13" imgW="2844800" imgH="241300" progId="Equation.3">
                  <p:embed/>
                </p:oleObj>
              </mc:Choice>
              <mc:Fallback>
                <p:oleObj name="Equação" r:id="rId13" imgW="2844800" imgH="2413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0825" y="4713288"/>
                        <a:ext cx="56753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2" name="Object 8"/>
          <p:cNvGraphicFramePr>
            <a:graphicFrameLocks noChangeAspect="1"/>
          </p:cNvGraphicFramePr>
          <p:nvPr/>
        </p:nvGraphicFramePr>
        <p:xfrm>
          <a:off x="1520825" y="5216525"/>
          <a:ext cx="5370513" cy="444500"/>
        </p:xfrm>
        <a:graphic>
          <a:graphicData uri="http://schemas.openxmlformats.org/presentationml/2006/ole">
            <mc:AlternateContent xmlns:mc="http://schemas.openxmlformats.org/markup-compatibility/2006">
              <mc:Choice xmlns:v="urn:schemas-microsoft-com:vml" Requires="v">
                <p:oleObj spid="_x0000_s359504" name="Equação" r:id="rId15" imgW="2692400" imgH="241300" progId="Equation.3">
                  <p:embed/>
                </p:oleObj>
              </mc:Choice>
              <mc:Fallback>
                <p:oleObj name="Equação" r:id="rId15" imgW="2692400" imgH="2413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0825" y="5216525"/>
                        <a:ext cx="53705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3" name="Object 9"/>
          <p:cNvGraphicFramePr>
            <a:graphicFrameLocks noChangeAspect="1"/>
          </p:cNvGraphicFramePr>
          <p:nvPr/>
        </p:nvGraphicFramePr>
        <p:xfrm>
          <a:off x="1520825" y="5732463"/>
          <a:ext cx="4052888" cy="444500"/>
        </p:xfrm>
        <a:graphic>
          <a:graphicData uri="http://schemas.openxmlformats.org/presentationml/2006/ole">
            <mc:AlternateContent xmlns:mc="http://schemas.openxmlformats.org/markup-compatibility/2006">
              <mc:Choice xmlns:v="urn:schemas-microsoft-com:vml" Requires="v">
                <p:oleObj spid="_x0000_s359505" name="Equação" r:id="rId17" imgW="2032000" imgH="241300" progId="Equation.3">
                  <p:embed/>
                </p:oleObj>
              </mc:Choice>
              <mc:Fallback>
                <p:oleObj name="Equação" r:id="rId17" imgW="2032000" imgH="2413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0825" y="5732463"/>
                        <a:ext cx="40528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box(in)">
                                      <p:cBhvr>
                                        <p:cTn id="7" dur="500"/>
                                        <p:tgtEl>
                                          <p:spTgt spid="31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6307"/>
                                        </p:tgtEl>
                                        <p:attrNameLst>
                                          <p:attrName>style.visibility</p:attrName>
                                        </p:attrNameLst>
                                      </p:cBhvr>
                                      <p:to>
                                        <p:strVal val="visible"/>
                                      </p:to>
                                    </p:set>
                                    <p:animEffect transition="in" filter="box(in)">
                                      <p:cBhvr>
                                        <p:cTn id="12" dur="500"/>
                                        <p:tgtEl>
                                          <p:spTgt spid="2263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6308"/>
                                        </p:tgtEl>
                                        <p:attrNameLst>
                                          <p:attrName>style.visibility</p:attrName>
                                        </p:attrNameLst>
                                      </p:cBhvr>
                                      <p:to>
                                        <p:strVal val="visible"/>
                                      </p:to>
                                    </p:set>
                                    <p:animEffect transition="in" filter="box(in)">
                                      <p:cBhvr>
                                        <p:cTn id="17" dur="500"/>
                                        <p:tgtEl>
                                          <p:spTgt spid="226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26309"/>
                                        </p:tgtEl>
                                        <p:attrNameLst>
                                          <p:attrName>style.visibility</p:attrName>
                                        </p:attrNameLst>
                                      </p:cBhvr>
                                      <p:to>
                                        <p:strVal val="visible"/>
                                      </p:to>
                                    </p:set>
                                    <p:animEffect transition="in" filter="box(in)">
                                      <p:cBhvr>
                                        <p:cTn id="22" dur="500"/>
                                        <p:tgtEl>
                                          <p:spTgt spid="2263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26310"/>
                                        </p:tgtEl>
                                        <p:attrNameLst>
                                          <p:attrName>style.visibility</p:attrName>
                                        </p:attrNameLst>
                                      </p:cBhvr>
                                      <p:to>
                                        <p:strVal val="visible"/>
                                      </p:to>
                                    </p:set>
                                    <p:animEffect transition="in" filter="box(in)">
                                      <p:cBhvr>
                                        <p:cTn id="27" dur="500"/>
                                        <p:tgtEl>
                                          <p:spTgt spid="2263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26311"/>
                                        </p:tgtEl>
                                        <p:attrNameLst>
                                          <p:attrName>style.visibility</p:attrName>
                                        </p:attrNameLst>
                                      </p:cBhvr>
                                      <p:to>
                                        <p:strVal val="visible"/>
                                      </p:to>
                                    </p:set>
                                    <p:animEffect transition="in" filter="box(in)">
                                      <p:cBhvr>
                                        <p:cTn id="32" dur="500"/>
                                        <p:tgtEl>
                                          <p:spTgt spid="2263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26312"/>
                                        </p:tgtEl>
                                        <p:attrNameLst>
                                          <p:attrName>style.visibility</p:attrName>
                                        </p:attrNameLst>
                                      </p:cBhvr>
                                      <p:to>
                                        <p:strVal val="visible"/>
                                      </p:to>
                                    </p:set>
                                    <p:animEffect transition="in" filter="box(in)">
                                      <p:cBhvr>
                                        <p:cTn id="37" dur="500"/>
                                        <p:tgtEl>
                                          <p:spTgt spid="2263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26313"/>
                                        </p:tgtEl>
                                        <p:attrNameLst>
                                          <p:attrName>style.visibility</p:attrName>
                                        </p:attrNameLst>
                                      </p:cBhvr>
                                      <p:to>
                                        <p:strVal val="visible"/>
                                      </p:to>
                                    </p:set>
                                    <p:animEffect transition="in" filter="box(in)">
                                      <p:cBhvr>
                                        <p:cTn id="42" dur="500"/>
                                        <p:tgtEl>
                                          <p:spTgt spid="226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ítulo 1"/>
          <p:cNvSpPr>
            <a:spLocks noGrp="1"/>
          </p:cNvSpPr>
          <p:nvPr>
            <p:ph type="title"/>
          </p:nvPr>
        </p:nvSpPr>
        <p:spPr>
          <a:xfrm>
            <a:off x="166688" y="260350"/>
            <a:ext cx="9467850" cy="533400"/>
          </a:xfrm>
        </p:spPr>
        <p:txBody>
          <a:bodyPr/>
          <a:lstStyle/>
          <a:p>
            <a:r>
              <a:rPr lang="en-US" smtClean="0"/>
              <a:t>Erros de arredondamento x truncamento</a:t>
            </a:r>
            <a:endParaRPr lang="pt-BR" smtClean="0"/>
          </a:p>
        </p:txBody>
      </p:sp>
      <p:graphicFrame>
        <p:nvGraphicFramePr>
          <p:cNvPr id="12290" name="Object 2"/>
          <p:cNvGraphicFramePr>
            <a:graphicFrameLocks noChangeAspect="1"/>
          </p:cNvGraphicFramePr>
          <p:nvPr/>
        </p:nvGraphicFramePr>
        <p:xfrm>
          <a:off x="238125" y="785813"/>
          <a:ext cx="6500813" cy="2960687"/>
        </p:xfrm>
        <a:graphic>
          <a:graphicData uri="http://schemas.openxmlformats.org/presentationml/2006/ole">
            <mc:AlternateContent xmlns:mc="http://schemas.openxmlformats.org/markup-compatibility/2006">
              <mc:Choice xmlns:v="urn:schemas-microsoft-com:vml" Requires="v">
                <p:oleObj spid="_x0000_s12827" name="Worksheet" r:id="rId3" imgW="6715041" imgH="3057457" progId="Excel.Sheet.8">
                  <p:embed/>
                </p:oleObj>
              </mc:Choice>
              <mc:Fallback>
                <p:oleObj name="Worksheet" r:id="rId3" imgW="6715041" imgH="3057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785813"/>
                        <a:ext cx="6500813" cy="29606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3"/>
          <p:cNvGraphicFramePr>
            <a:graphicFrameLocks noChangeAspect="1"/>
          </p:cNvGraphicFramePr>
          <p:nvPr/>
        </p:nvGraphicFramePr>
        <p:xfrm>
          <a:off x="3238500" y="3844925"/>
          <a:ext cx="6429375" cy="2927350"/>
        </p:xfrm>
        <a:graphic>
          <a:graphicData uri="http://schemas.openxmlformats.org/presentationml/2006/ole">
            <mc:AlternateContent xmlns:mc="http://schemas.openxmlformats.org/markup-compatibility/2006">
              <mc:Choice xmlns:v="urn:schemas-microsoft-com:vml" Requires="v">
                <p:oleObj spid="_x0000_s12828" name="Worksheet" r:id="rId5" imgW="6715041" imgH="3057457" progId="Excel.Sheet.8">
                  <p:embed/>
                </p:oleObj>
              </mc:Choice>
              <mc:Fallback>
                <p:oleObj name="Worksheet" r:id="rId5" imgW="6715041" imgH="3057457" progId="Excel.Shee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0" y="3844925"/>
                        <a:ext cx="6429375" cy="2927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Rectangle 2"/>
          <p:cNvSpPr>
            <a:spLocks noGrp="1" noChangeArrowheads="1"/>
          </p:cNvSpPr>
          <p:nvPr>
            <p:ph type="title"/>
          </p:nvPr>
        </p:nvSpPr>
        <p:spPr/>
        <p:txBody>
          <a:bodyPr/>
          <a:lstStyle/>
          <a:p>
            <a:pPr eaLnBrk="1" hangingPunct="1"/>
            <a:r>
              <a:rPr lang="pt-BR" smtClean="0"/>
              <a:t>Vamos minimizar E</a:t>
            </a:r>
            <a:r>
              <a:rPr lang="pt-BR" baseline="-25000" smtClean="0"/>
              <a:t>total</a:t>
            </a:r>
            <a:endParaRPr lang="pt-BR" smtClean="0"/>
          </a:p>
        </p:txBody>
      </p:sp>
      <p:graphicFrame>
        <p:nvGraphicFramePr>
          <p:cNvPr id="32770" name="Object 3"/>
          <p:cNvGraphicFramePr>
            <a:graphicFrameLocks noChangeAspect="1"/>
          </p:cNvGraphicFramePr>
          <p:nvPr/>
        </p:nvGraphicFramePr>
        <p:xfrm>
          <a:off x="2768600" y="2133600"/>
          <a:ext cx="4054475" cy="442913"/>
        </p:xfrm>
        <a:graphic>
          <a:graphicData uri="http://schemas.openxmlformats.org/presentationml/2006/ole">
            <mc:AlternateContent xmlns:mc="http://schemas.openxmlformats.org/markup-compatibility/2006">
              <mc:Choice xmlns:v="urn:schemas-microsoft-com:vml" Requires="v">
                <p:oleObj spid="_x0000_s290095" name="Equação" r:id="rId3" imgW="2032000" imgH="241300" progId="Equation.3">
                  <p:embed/>
                </p:oleObj>
              </mc:Choice>
              <mc:Fallback>
                <p:oleObj name="Equação" r:id="rId3" imgW="20320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600" y="2133600"/>
                        <a:ext cx="40544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1" name="Object 4"/>
          <p:cNvGraphicFramePr>
            <a:graphicFrameLocks noChangeAspect="1"/>
          </p:cNvGraphicFramePr>
          <p:nvPr/>
        </p:nvGraphicFramePr>
        <p:xfrm>
          <a:off x="3159125" y="2657475"/>
          <a:ext cx="3168650" cy="771525"/>
        </p:xfrm>
        <a:graphic>
          <a:graphicData uri="http://schemas.openxmlformats.org/presentationml/2006/ole">
            <mc:AlternateContent xmlns:mc="http://schemas.openxmlformats.org/markup-compatibility/2006">
              <mc:Choice xmlns:v="urn:schemas-microsoft-com:vml" Requires="v">
                <p:oleObj spid="_x0000_s290096" name="Equação" r:id="rId5" imgW="1587500" imgH="419100" progId="Equation.3">
                  <p:embed/>
                </p:oleObj>
              </mc:Choice>
              <mc:Fallback>
                <p:oleObj name="Equação" r:id="rId5" imgW="15875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9125" y="2657475"/>
                        <a:ext cx="31686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2" name="Object 4"/>
          <p:cNvGraphicFramePr>
            <a:graphicFrameLocks noChangeAspect="1"/>
          </p:cNvGraphicFramePr>
          <p:nvPr/>
        </p:nvGraphicFramePr>
        <p:xfrm>
          <a:off x="3470275" y="3500438"/>
          <a:ext cx="2533650" cy="420687"/>
        </p:xfrm>
        <a:graphic>
          <a:graphicData uri="http://schemas.openxmlformats.org/presentationml/2006/ole">
            <mc:AlternateContent xmlns:mc="http://schemas.openxmlformats.org/markup-compatibility/2006">
              <mc:Choice xmlns:v="urn:schemas-microsoft-com:vml" Requires="v">
                <p:oleObj spid="_x0000_s290097" name="Equação" r:id="rId7" imgW="1270000" imgH="228600" progId="Equation.3">
                  <p:embed/>
                </p:oleObj>
              </mc:Choice>
              <mc:Fallback>
                <p:oleObj name="Equação" r:id="rId7" imgW="12700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0275" y="3500438"/>
                        <a:ext cx="25336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3" name="Object 5"/>
          <p:cNvGraphicFramePr>
            <a:graphicFrameLocks noChangeAspect="1"/>
          </p:cNvGraphicFramePr>
          <p:nvPr/>
        </p:nvGraphicFramePr>
        <p:xfrm>
          <a:off x="3532188" y="4087813"/>
          <a:ext cx="2355850" cy="420687"/>
        </p:xfrm>
        <a:graphic>
          <a:graphicData uri="http://schemas.openxmlformats.org/presentationml/2006/ole">
            <mc:AlternateContent xmlns:mc="http://schemas.openxmlformats.org/markup-compatibility/2006">
              <mc:Choice xmlns:v="urn:schemas-microsoft-com:vml" Requires="v">
                <p:oleObj spid="_x0000_s290098" name="Equação" r:id="rId9" imgW="1181100" imgH="228600" progId="Equation.3">
                  <p:embed/>
                </p:oleObj>
              </mc:Choice>
              <mc:Fallback>
                <p:oleObj name="Equação" r:id="rId9" imgW="1181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2188" y="4087813"/>
                        <a:ext cx="23558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4" name="Object 6"/>
          <p:cNvGraphicFramePr>
            <a:graphicFrameLocks noChangeAspect="1"/>
          </p:cNvGraphicFramePr>
          <p:nvPr/>
        </p:nvGraphicFramePr>
        <p:xfrm>
          <a:off x="3703638" y="4664075"/>
          <a:ext cx="2078037" cy="420688"/>
        </p:xfrm>
        <a:graphic>
          <a:graphicData uri="http://schemas.openxmlformats.org/presentationml/2006/ole">
            <mc:AlternateContent xmlns:mc="http://schemas.openxmlformats.org/markup-compatibility/2006">
              <mc:Choice xmlns:v="urn:schemas-microsoft-com:vml" Requires="v">
                <p:oleObj spid="_x0000_s290099" name="Equação" r:id="rId11" imgW="1040948" imgH="228501" progId="Equation.3">
                  <p:embed/>
                </p:oleObj>
              </mc:Choice>
              <mc:Fallback>
                <p:oleObj name="Equação" r:id="rId11" imgW="104094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3638" y="4664075"/>
                        <a:ext cx="2078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box(in)">
                                      <p:cBhvr>
                                        <p:cTn id="7" dur="500"/>
                                        <p:tgtEl>
                                          <p:spTgt spid="32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7331"/>
                                        </p:tgtEl>
                                        <p:attrNameLst>
                                          <p:attrName>style.visibility</p:attrName>
                                        </p:attrNameLst>
                                      </p:cBhvr>
                                      <p:to>
                                        <p:strVal val="visible"/>
                                      </p:to>
                                    </p:set>
                                    <p:animEffect transition="in" filter="box(in)">
                                      <p:cBhvr>
                                        <p:cTn id="12" dur="500"/>
                                        <p:tgtEl>
                                          <p:spTgt spid="2273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7332"/>
                                        </p:tgtEl>
                                        <p:attrNameLst>
                                          <p:attrName>style.visibility</p:attrName>
                                        </p:attrNameLst>
                                      </p:cBhvr>
                                      <p:to>
                                        <p:strVal val="visible"/>
                                      </p:to>
                                    </p:set>
                                    <p:animEffect transition="in" filter="box(in)">
                                      <p:cBhvr>
                                        <p:cTn id="17" dur="500"/>
                                        <p:tgtEl>
                                          <p:spTgt spid="2273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27333"/>
                                        </p:tgtEl>
                                        <p:attrNameLst>
                                          <p:attrName>style.visibility</p:attrName>
                                        </p:attrNameLst>
                                      </p:cBhvr>
                                      <p:to>
                                        <p:strVal val="visible"/>
                                      </p:to>
                                    </p:set>
                                    <p:animEffect transition="in" filter="box(in)">
                                      <p:cBhvr>
                                        <p:cTn id="22" dur="500"/>
                                        <p:tgtEl>
                                          <p:spTgt spid="2273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27334"/>
                                        </p:tgtEl>
                                        <p:attrNameLst>
                                          <p:attrName>style.visibility</p:attrName>
                                        </p:attrNameLst>
                                      </p:cBhvr>
                                      <p:to>
                                        <p:strVal val="visible"/>
                                      </p:to>
                                    </p:set>
                                    <p:animEffect transition="in" filter="box(in)">
                                      <p:cBhvr>
                                        <p:cTn id="27" dur="500"/>
                                        <p:tgtEl>
                                          <p:spTgt spid="227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pt-BR" smtClean="0"/>
              <a:t>Esta é a expressão de cálculo dos parâmetros</a:t>
            </a:r>
          </a:p>
        </p:txBody>
      </p:sp>
      <p:graphicFrame>
        <p:nvGraphicFramePr>
          <p:cNvPr id="13314" name="Object 3"/>
          <p:cNvGraphicFramePr>
            <a:graphicFrameLocks noChangeAspect="1"/>
          </p:cNvGraphicFramePr>
          <p:nvPr/>
        </p:nvGraphicFramePr>
        <p:xfrm>
          <a:off x="2767013" y="3224213"/>
          <a:ext cx="4213225" cy="852487"/>
        </p:xfrm>
        <a:graphic>
          <a:graphicData uri="http://schemas.openxmlformats.org/presentationml/2006/ole">
            <mc:AlternateContent xmlns:mc="http://schemas.openxmlformats.org/markup-compatibility/2006">
              <mc:Choice xmlns:v="urn:schemas-microsoft-com:vml" Requires="v">
                <p:oleObj spid="_x0000_s168203" name="Equation" r:id="rId3" imgW="1040948" imgH="228501" progId="Equation.3">
                  <p:embed/>
                </p:oleObj>
              </mc:Choice>
              <mc:Fallback>
                <p:oleObj name="Equation" r:id="rId3" imgW="104094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3224213"/>
                        <a:ext cx="421322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pt-BR" smtClean="0"/>
              <a:t>Exercícios</a:t>
            </a:r>
          </a:p>
        </p:txBody>
      </p:sp>
      <p:sp>
        <p:nvSpPr>
          <p:cNvPr id="1603587" name="Rectangle 3"/>
          <p:cNvSpPr>
            <a:spLocks noGrp="1" noChangeArrowheads="1"/>
          </p:cNvSpPr>
          <p:nvPr>
            <p:ph idx="1"/>
          </p:nvPr>
        </p:nvSpPr>
        <p:spPr/>
        <p:txBody>
          <a:bodyPr/>
          <a:lstStyle/>
          <a:p>
            <a:pPr eaLnBrk="1" hangingPunct="1">
              <a:lnSpc>
                <a:spcPct val="90000"/>
              </a:lnSpc>
            </a:pPr>
            <a:r>
              <a:rPr lang="pt-BR" sz="2400" smtClean="0"/>
              <a:t>Monte as planilhas e calcule os parâmetros para os dois problemas da aula passada</a:t>
            </a:r>
          </a:p>
          <a:p>
            <a:pPr eaLnBrk="1" hangingPunct="1">
              <a:lnSpc>
                <a:spcPct val="90000"/>
              </a:lnSpc>
            </a:pPr>
            <a:endParaRPr lang="pt-BR" sz="2400" smtClean="0"/>
          </a:p>
          <a:p>
            <a:pPr eaLnBrk="1" hangingPunct="1">
              <a:lnSpc>
                <a:spcPct val="90000"/>
              </a:lnSpc>
            </a:pPr>
            <a:r>
              <a:rPr lang="pt-BR" sz="2400" smtClean="0"/>
              <a:t>Comprove que os parâmetros calculados pelo Solver e diretamente pelas matrizes são aproximadamente iguais</a:t>
            </a:r>
          </a:p>
          <a:p>
            <a:pPr eaLnBrk="1" hangingPunct="1">
              <a:lnSpc>
                <a:spcPct val="90000"/>
              </a:lnSpc>
            </a:pPr>
            <a:endParaRPr lang="pt-BR" sz="2400" smtClean="0"/>
          </a:p>
          <a:p>
            <a:pPr eaLnBrk="1" hangingPunct="1">
              <a:lnSpc>
                <a:spcPct val="90000"/>
              </a:lnSpc>
            </a:pPr>
            <a:r>
              <a:rPr lang="pt-BR" sz="2400" smtClean="0"/>
              <a:t>Qual o conjunto de parâmetros apresenta o erro total menor? O do Solver ou o das matrizes? Por que?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3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35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3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3587" grpId="0" build="p"/>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ítulo 1"/>
          <p:cNvSpPr>
            <a:spLocks noGrp="1"/>
          </p:cNvSpPr>
          <p:nvPr>
            <p:ph type="title"/>
          </p:nvPr>
        </p:nvSpPr>
        <p:spPr/>
        <p:txBody>
          <a:bodyPr/>
          <a:lstStyle/>
          <a:p>
            <a:r>
              <a:rPr lang="en-US" smtClean="0"/>
              <a:t>Solução</a:t>
            </a:r>
          </a:p>
        </p:txBody>
      </p:sp>
      <p:sp>
        <p:nvSpPr>
          <p:cNvPr id="14340" name="Espaço Reservado para Conteúdo 3"/>
          <p:cNvSpPr>
            <a:spLocks noGrp="1"/>
          </p:cNvSpPr>
          <p:nvPr>
            <p:ph idx="1"/>
          </p:nvPr>
        </p:nvSpPr>
        <p:spPr>
          <a:xfrm>
            <a:off x="293688" y="836613"/>
            <a:ext cx="9340850" cy="5381625"/>
          </a:xfrm>
        </p:spPr>
        <p:txBody>
          <a:bodyPr/>
          <a:lstStyle/>
          <a:p>
            <a:r>
              <a:rPr lang="en-US" smtClean="0"/>
              <a:t>No próximo slide é apresentada a fórmula matricial para cálculo dos betas no caso de Y=b</a:t>
            </a:r>
            <a:r>
              <a:rPr lang="en-US" baseline="-25000" smtClean="0"/>
              <a:t>0</a:t>
            </a:r>
            <a:r>
              <a:rPr lang="en-US" smtClean="0"/>
              <a:t>+b</a:t>
            </a:r>
            <a:r>
              <a:rPr lang="en-US" baseline="-25000" smtClean="0"/>
              <a:t>1</a:t>
            </a:r>
            <a:r>
              <a:rPr lang="en-US" smtClean="0"/>
              <a:t>.X</a:t>
            </a:r>
          </a:p>
        </p:txBody>
      </p:sp>
      <p:graphicFrame>
        <p:nvGraphicFramePr>
          <p:cNvPr id="14338" name="Object 2"/>
          <p:cNvGraphicFramePr>
            <a:graphicFrameLocks noChangeAspect="1"/>
          </p:cNvGraphicFramePr>
          <p:nvPr/>
        </p:nvGraphicFramePr>
        <p:xfrm>
          <a:off x="1497013" y="2490788"/>
          <a:ext cx="5184775" cy="4322762"/>
        </p:xfrm>
        <a:graphic>
          <a:graphicData uri="http://schemas.openxmlformats.org/presentationml/2006/ole">
            <mc:AlternateContent xmlns:mc="http://schemas.openxmlformats.org/markup-compatibility/2006">
              <mc:Choice xmlns:v="urn:schemas-microsoft-com:vml" Requires="v">
                <p:oleObj spid="_x0000_s169227" name="Planilha" r:id="rId3" imgW="3667041" imgH="3057457" progId="Excel.Sheet.12">
                  <p:embed/>
                </p:oleObj>
              </mc:Choice>
              <mc:Fallback>
                <p:oleObj name="Planilha" r:id="rId3" imgW="3667041" imgH="3057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013" y="2490788"/>
                        <a:ext cx="5184775" cy="43227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ítulo 1"/>
          <p:cNvSpPr>
            <a:spLocks noGrp="1"/>
          </p:cNvSpPr>
          <p:nvPr>
            <p:ph type="title"/>
          </p:nvPr>
        </p:nvSpPr>
        <p:spPr/>
        <p:txBody>
          <a:bodyPr/>
          <a:lstStyle/>
          <a:p>
            <a:endParaRPr lang="pt-BR" smtClean="0"/>
          </a:p>
        </p:txBody>
      </p:sp>
      <p:sp>
        <p:nvSpPr>
          <p:cNvPr id="77827" name="Espaço Reservado para Conteúdo 2"/>
          <p:cNvSpPr>
            <a:spLocks noGrp="1"/>
          </p:cNvSpPr>
          <p:nvPr>
            <p:ph idx="1"/>
          </p:nvPr>
        </p:nvSpPr>
        <p:spPr/>
        <p:txBody>
          <a:bodyPr/>
          <a:lstStyle/>
          <a:p>
            <a:endParaRPr lang="pt-BR" smtClean="0"/>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896475"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ítulo 1"/>
          <p:cNvSpPr>
            <a:spLocks noGrp="1"/>
          </p:cNvSpPr>
          <p:nvPr>
            <p:ph type="title"/>
          </p:nvPr>
        </p:nvSpPr>
        <p:spPr/>
        <p:txBody>
          <a:bodyPr/>
          <a:lstStyle/>
          <a:p>
            <a:r>
              <a:rPr lang="en-US" smtClean="0"/>
              <a:t>Solução</a:t>
            </a:r>
          </a:p>
        </p:txBody>
      </p:sp>
      <p:sp>
        <p:nvSpPr>
          <p:cNvPr id="15364" name="Espaço Reservado para Conteúdo 2"/>
          <p:cNvSpPr>
            <a:spLocks noGrp="1"/>
          </p:cNvSpPr>
          <p:nvPr>
            <p:ph idx="1"/>
          </p:nvPr>
        </p:nvSpPr>
        <p:spPr>
          <a:xfrm>
            <a:off x="293688" y="765175"/>
            <a:ext cx="9340850" cy="5381625"/>
          </a:xfrm>
        </p:spPr>
        <p:txBody>
          <a:bodyPr/>
          <a:lstStyle/>
          <a:p>
            <a:r>
              <a:rPr lang="en-US" smtClean="0"/>
              <a:t>No próximo slide é apresentada a fórmula matricial para cálculo dos betas no caso de Retorno = b</a:t>
            </a:r>
            <a:r>
              <a:rPr lang="en-US" baseline="-25000" smtClean="0"/>
              <a:t>0</a:t>
            </a:r>
            <a:r>
              <a:rPr lang="en-US" smtClean="0"/>
              <a:t> + b</a:t>
            </a:r>
            <a:r>
              <a:rPr lang="en-US" baseline="-25000" smtClean="0"/>
              <a:t>1</a:t>
            </a:r>
            <a:r>
              <a:rPr lang="en-US" smtClean="0"/>
              <a:t>.P/L + b</a:t>
            </a:r>
            <a:r>
              <a:rPr lang="en-US" baseline="-25000" smtClean="0"/>
              <a:t>2</a:t>
            </a:r>
            <a:r>
              <a:rPr lang="en-US" smtClean="0"/>
              <a:t>.Risco </a:t>
            </a:r>
          </a:p>
        </p:txBody>
      </p:sp>
      <p:graphicFrame>
        <p:nvGraphicFramePr>
          <p:cNvPr id="15362" name="Object 2"/>
          <p:cNvGraphicFramePr>
            <a:graphicFrameLocks noChangeAspect="1"/>
          </p:cNvGraphicFramePr>
          <p:nvPr/>
        </p:nvGraphicFramePr>
        <p:xfrm>
          <a:off x="2216150" y="2349500"/>
          <a:ext cx="5545138" cy="4457700"/>
        </p:xfrm>
        <a:graphic>
          <a:graphicData uri="http://schemas.openxmlformats.org/presentationml/2006/ole">
            <mc:AlternateContent xmlns:mc="http://schemas.openxmlformats.org/markup-compatibility/2006">
              <mc:Choice xmlns:v="urn:schemas-microsoft-com:vml" Requires="v">
                <p:oleObj spid="_x0000_s170251" name="Planilha" r:id="rId3" imgW="4276641" imgH="3438457" progId="Excel.Sheet.12">
                  <p:embed/>
                </p:oleObj>
              </mc:Choice>
              <mc:Fallback>
                <p:oleObj name="Planilha" r:id="rId3" imgW="4276641" imgH="3438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150" y="2349500"/>
                        <a:ext cx="5545138" cy="44577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ítulo 1"/>
          <p:cNvSpPr>
            <a:spLocks noGrp="1"/>
          </p:cNvSpPr>
          <p:nvPr>
            <p:ph type="title"/>
          </p:nvPr>
        </p:nvSpPr>
        <p:spPr/>
        <p:txBody>
          <a:bodyPr/>
          <a:lstStyle/>
          <a:p>
            <a:endParaRPr lang="pt-BR" smtClean="0"/>
          </a:p>
        </p:txBody>
      </p:sp>
      <p:sp>
        <p:nvSpPr>
          <p:cNvPr id="78851" name="Espaço Reservado para Conteúdo 2"/>
          <p:cNvSpPr>
            <a:spLocks noGrp="1"/>
          </p:cNvSpPr>
          <p:nvPr>
            <p:ph idx="1"/>
          </p:nvPr>
        </p:nvSpPr>
        <p:spPr/>
        <p:txBody>
          <a:bodyPr/>
          <a:lstStyle/>
          <a:p>
            <a:endParaRPr lang="pt-BR" smtClean="0"/>
          </a:p>
        </p:txBody>
      </p:sp>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ítulo 1"/>
          <p:cNvSpPr>
            <a:spLocks noGrp="1"/>
          </p:cNvSpPr>
          <p:nvPr>
            <p:ph type="title"/>
          </p:nvPr>
        </p:nvSpPr>
        <p:spPr>
          <a:xfrm>
            <a:off x="271463" y="115888"/>
            <a:ext cx="9363075" cy="533400"/>
          </a:xfrm>
        </p:spPr>
        <p:txBody>
          <a:bodyPr/>
          <a:lstStyle/>
          <a:p>
            <a:r>
              <a:rPr lang="en-US" smtClean="0"/>
              <a:t>Solução</a:t>
            </a:r>
          </a:p>
        </p:txBody>
      </p:sp>
      <p:sp>
        <p:nvSpPr>
          <p:cNvPr id="16388" name="Espaço Reservado para Conteúdo 2"/>
          <p:cNvSpPr>
            <a:spLocks noGrp="1"/>
          </p:cNvSpPr>
          <p:nvPr>
            <p:ph idx="1"/>
          </p:nvPr>
        </p:nvSpPr>
        <p:spPr>
          <a:xfrm>
            <a:off x="293688" y="836613"/>
            <a:ext cx="9340850" cy="5381625"/>
          </a:xfrm>
        </p:spPr>
        <p:txBody>
          <a:bodyPr/>
          <a:lstStyle/>
          <a:p>
            <a:r>
              <a:rPr lang="en-US" smtClean="0"/>
              <a:t>No próximo slide é apresentada a fórmula matricial para cálculo dos betas no caso de 	   Ret.=b</a:t>
            </a:r>
            <a:r>
              <a:rPr lang="en-US" baseline="-25000" smtClean="0"/>
              <a:t>0 </a:t>
            </a:r>
            <a:r>
              <a:rPr lang="en-US" smtClean="0"/>
              <a:t>+ b</a:t>
            </a:r>
            <a:r>
              <a:rPr lang="en-US" baseline="-25000" smtClean="0"/>
              <a:t>1</a:t>
            </a:r>
            <a:r>
              <a:rPr lang="en-US" smtClean="0"/>
              <a:t>.P/L + b</a:t>
            </a:r>
            <a:r>
              <a:rPr lang="en-US" baseline="-25000" smtClean="0"/>
              <a:t>2</a:t>
            </a:r>
            <a:r>
              <a:rPr lang="en-US" smtClean="0"/>
              <a:t>.Risco + b</a:t>
            </a:r>
            <a:r>
              <a:rPr lang="en-US" baseline="-25000" smtClean="0"/>
              <a:t>3</a:t>
            </a:r>
            <a:r>
              <a:rPr lang="en-US" smtClean="0"/>
              <a:t>.P/L</a:t>
            </a:r>
            <a:r>
              <a:rPr lang="en-US" baseline="30000" smtClean="0"/>
              <a:t>2 </a:t>
            </a:r>
            <a:r>
              <a:rPr lang="en-US" smtClean="0"/>
              <a:t>+ b</a:t>
            </a:r>
            <a:r>
              <a:rPr lang="en-US" baseline="-25000" smtClean="0"/>
              <a:t>4</a:t>
            </a:r>
            <a:r>
              <a:rPr lang="en-US" smtClean="0"/>
              <a:t>.Risco</a:t>
            </a:r>
            <a:r>
              <a:rPr lang="en-US" baseline="30000" smtClean="0"/>
              <a:t>2</a:t>
            </a:r>
          </a:p>
        </p:txBody>
      </p:sp>
      <p:graphicFrame>
        <p:nvGraphicFramePr>
          <p:cNvPr id="16386" name="Object 3"/>
          <p:cNvGraphicFramePr>
            <a:graphicFrameLocks noChangeAspect="1"/>
          </p:cNvGraphicFramePr>
          <p:nvPr/>
        </p:nvGraphicFramePr>
        <p:xfrm>
          <a:off x="1784350" y="2492375"/>
          <a:ext cx="6192838" cy="4303713"/>
        </p:xfrm>
        <a:graphic>
          <a:graphicData uri="http://schemas.openxmlformats.org/presentationml/2006/ole">
            <mc:AlternateContent xmlns:mc="http://schemas.openxmlformats.org/markup-compatibility/2006">
              <mc:Choice xmlns:v="urn:schemas-microsoft-com:vml" Requires="v">
                <p:oleObj spid="_x0000_s171275" name="Planilha" r:id="rId3" imgW="5495841" imgH="3819457" progId="Excel.Sheet.12">
                  <p:embed/>
                </p:oleObj>
              </mc:Choice>
              <mc:Fallback>
                <p:oleObj name="Planilha" r:id="rId3" imgW="5495841" imgH="3819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350" y="2492375"/>
                        <a:ext cx="6192838" cy="4303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ítulo 1"/>
          <p:cNvSpPr>
            <a:spLocks noGrp="1"/>
          </p:cNvSpPr>
          <p:nvPr>
            <p:ph type="title"/>
          </p:nvPr>
        </p:nvSpPr>
        <p:spPr/>
        <p:txBody>
          <a:bodyPr/>
          <a:lstStyle/>
          <a:p>
            <a:endParaRPr lang="pt-BR" smtClean="0"/>
          </a:p>
        </p:txBody>
      </p:sp>
      <p:sp>
        <p:nvSpPr>
          <p:cNvPr id="79875" name="Espaço Reservado para Conteúdo 2"/>
          <p:cNvSpPr>
            <a:spLocks noGrp="1"/>
          </p:cNvSpPr>
          <p:nvPr>
            <p:ph idx="1"/>
          </p:nvPr>
        </p:nvSpPr>
        <p:spPr/>
        <p:txBody>
          <a:bodyPr/>
          <a:lstStyle/>
          <a:p>
            <a:endParaRPr lang="pt-BR" smtClean="0"/>
          </a:p>
        </p:txBody>
      </p:sp>
      <p:pic>
        <p:nvPicPr>
          <p:cNvPr id="798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ítulo 1"/>
          <p:cNvSpPr>
            <a:spLocks noGrp="1"/>
          </p:cNvSpPr>
          <p:nvPr>
            <p:ph type="title"/>
          </p:nvPr>
        </p:nvSpPr>
        <p:spPr/>
        <p:txBody>
          <a:bodyPr/>
          <a:lstStyle/>
          <a:p>
            <a:r>
              <a:rPr lang="en-US" smtClean="0"/>
              <a:t>Chapra Canale, 20.23</a:t>
            </a:r>
            <a:endParaRPr lang="pt-BR" smtClean="0"/>
          </a:p>
        </p:txBody>
      </p:sp>
      <p:pic>
        <p:nvPicPr>
          <p:cNvPr id="2" name="Imagem 1"/>
          <p:cNvPicPr>
            <a:picLocks noChangeAspect="1"/>
          </p:cNvPicPr>
          <p:nvPr/>
        </p:nvPicPr>
        <p:blipFill>
          <a:blip r:embed="rId2"/>
          <a:stretch>
            <a:fillRect/>
          </a:stretch>
        </p:blipFill>
        <p:spPr>
          <a:xfrm>
            <a:off x="2714625" y="1124744"/>
            <a:ext cx="4476750" cy="1019175"/>
          </a:xfrm>
          <a:prstGeom prst="rect">
            <a:avLst/>
          </a:prstGeom>
        </p:spPr>
      </p:pic>
      <p:pic>
        <p:nvPicPr>
          <p:cNvPr id="3" name="Imagem 2"/>
          <p:cNvPicPr>
            <a:picLocks noChangeAspect="1"/>
          </p:cNvPicPr>
          <p:nvPr/>
        </p:nvPicPr>
        <p:blipFill>
          <a:blip r:embed="rId3"/>
          <a:stretch>
            <a:fillRect/>
          </a:stretch>
        </p:blipFill>
        <p:spPr>
          <a:xfrm>
            <a:off x="404812" y="2427709"/>
            <a:ext cx="9096375" cy="265747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ítulo 1"/>
          <p:cNvSpPr>
            <a:spLocks noGrp="1"/>
          </p:cNvSpPr>
          <p:nvPr>
            <p:ph type="title"/>
          </p:nvPr>
        </p:nvSpPr>
        <p:spPr/>
        <p:txBody>
          <a:bodyPr/>
          <a:lstStyle/>
          <a:p>
            <a:r>
              <a:rPr lang="en-US" smtClean="0"/>
              <a:t>Execícios</a:t>
            </a:r>
            <a:endParaRPr lang="pt-BR" smtClean="0"/>
          </a:p>
        </p:txBody>
      </p:sp>
      <p:sp>
        <p:nvSpPr>
          <p:cNvPr id="40963" name="Espaço Reservado para Conteúdo 2"/>
          <p:cNvSpPr>
            <a:spLocks noGrp="1"/>
          </p:cNvSpPr>
          <p:nvPr>
            <p:ph idx="1"/>
          </p:nvPr>
        </p:nvSpPr>
        <p:spPr>
          <a:xfrm>
            <a:off x="293688" y="690563"/>
            <a:ext cx="9340850" cy="5381625"/>
          </a:xfrm>
        </p:spPr>
        <p:txBody>
          <a:bodyPr/>
          <a:lstStyle/>
          <a:p>
            <a:r>
              <a:rPr lang="en-US" smtClean="0"/>
              <a:t>1) Calcule e</a:t>
            </a:r>
            <a:r>
              <a:rPr lang="en-US" baseline="30000" smtClean="0"/>
              <a:t>-10</a:t>
            </a:r>
            <a:r>
              <a:rPr lang="en-US" smtClean="0"/>
              <a:t> a partir da série de Taylor para diferentes valores de passo e apresente o valor de erro.</a:t>
            </a:r>
          </a:p>
          <a:p>
            <a:r>
              <a:rPr lang="en-US" smtClean="0"/>
              <a:t>2) Como pode ser diminuido o erro no cálculo acima?</a:t>
            </a:r>
          </a:p>
          <a:p>
            <a:r>
              <a:rPr lang="en-US" smtClean="0"/>
              <a:t>3) Calcule cos(pi/3) a partir de cos(x)=1 pela série de Maclaurin  correspondente (passo único).</a:t>
            </a:r>
          </a:p>
          <a:p>
            <a:r>
              <a:rPr lang="en-US" smtClean="0"/>
              <a:t>4) Calcule cos(pi/3) a partir da série Taylor (passo variável)</a:t>
            </a:r>
          </a:p>
          <a:p>
            <a:r>
              <a:rPr lang="en-US" smtClean="0"/>
              <a:t>5) Estime o erro a partir do valor exato</a:t>
            </a:r>
            <a:endParaRPr lang="pt-BR" smtClean="0"/>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ítulo 1"/>
          <p:cNvSpPr>
            <a:spLocks noGrp="1"/>
          </p:cNvSpPr>
          <p:nvPr>
            <p:ph type="title"/>
          </p:nvPr>
        </p:nvSpPr>
        <p:spPr/>
        <p:txBody>
          <a:bodyPr/>
          <a:lstStyle/>
          <a:p>
            <a:r>
              <a:rPr lang="en-US" smtClean="0"/>
              <a:t>Chapra Canale, 20.25</a:t>
            </a:r>
            <a:endParaRPr lang="pt-BR" smtClean="0"/>
          </a:p>
        </p:txBody>
      </p:sp>
      <p:pic>
        <p:nvPicPr>
          <p:cNvPr id="2" name="Imagem 1"/>
          <p:cNvPicPr>
            <a:picLocks noChangeAspect="1"/>
          </p:cNvPicPr>
          <p:nvPr/>
        </p:nvPicPr>
        <p:blipFill>
          <a:blip r:embed="rId2"/>
          <a:stretch>
            <a:fillRect/>
          </a:stretch>
        </p:blipFill>
        <p:spPr>
          <a:xfrm>
            <a:off x="2216013" y="980728"/>
            <a:ext cx="5473973" cy="5427287"/>
          </a:xfrm>
          <a:prstGeom prst="rect">
            <a:avLst/>
          </a:prstGeom>
        </p:spPr>
      </p:pic>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ítulo 1"/>
          <p:cNvSpPr>
            <a:spLocks noGrp="1"/>
          </p:cNvSpPr>
          <p:nvPr>
            <p:ph type="title"/>
          </p:nvPr>
        </p:nvSpPr>
        <p:spPr/>
        <p:txBody>
          <a:bodyPr/>
          <a:lstStyle/>
          <a:p>
            <a:r>
              <a:rPr lang="en-US" smtClean="0"/>
              <a:t>Chapra-Canale, 20.40</a:t>
            </a:r>
            <a:endParaRPr lang="pt-BR" smtClean="0"/>
          </a:p>
        </p:txBody>
      </p:sp>
      <p:pic>
        <p:nvPicPr>
          <p:cNvPr id="2" name="Imagem 1"/>
          <p:cNvPicPr>
            <a:picLocks noChangeAspect="1"/>
          </p:cNvPicPr>
          <p:nvPr/>
        </p:nvPicPr>
        <p:blipFill>
          <a:blip r:embed="rId2"/>
          <a:stretch>
            <a:fillRect/>
          </a:stretch>
        </p:blipFill>
        <p:spPr>
          <a:xfrm>
            <a:off x="1208584" y="1124744"/>
            <a:ext cx="6984776" cy="4173108"/>
          </a:xfrm>
          <a:prstGeom prst="rect">
            <a:avLst/>
          </a:prstGeom>
        </p:spPr>
      </p:pic>
    </p:spTree>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ítulo 1"/>
          <p:cNvSpPr>
            <a:spLocks noGrp="1"/>
          </p:cNvSpPr>
          <p:nvPr>
            <p:ph type="title"/>
          </p:nvPr>
        </p:nvSpPr>
        <p:spPr/>
        <p:txBody>
          <a:bodyPr/>
          <a:lstStyle/>
          <a:p>
            <a:r>
              <a:rPr lang="en-US" smtClean="0"/>
              <a:t>Chapra-Canale, 20.52</a:t>
            </a:r>
            <a:endParaRPr lang="pt-BR" smtClean="0"/>
          </a:p>
        </p:txBody>
      </p:sp>
      <p:pic>
        <p:nvPicPr>
          <p:cNvPr id="2" name="Imagem 1"/>
          <p:cNvPicPr>
            <a:picLocks noChangeAspect="1"/>
          </p:cNvPicPr>
          <p:nvPr/>
        </p:nvPicPr>
        <p:blipFill>
          <a:blip r:embed="rId2"/>
          <a:stretch>
            <a:fillRect/>
          </a:stretch>
        </p:blipFill>
        <p:spPr>
          <a:xfrm>
            <a:off x="920552" y="1196751"/>
            <a:ext cx="7416824" cy="3037931"/>
          </a:xfrm>
          <a:prstGeom prst="rect">
            <a:avLst/>
          </a:prstGeom>
        </p:spPr>
      </p:pic>
    </p:spTree>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ítulo 3"/>
          <p:cNvSpPr>
            <a:spLocks noGrp="1"/>
          </p:cNvSpPr>
          <p:nvPr>
            <p:ph type="ctrTitle" sz="quarter"/>
          </p:nvPr>
        </p:nvSpPr>
        <p:spPr/>
        <p:txBody>
          <a:bodyPr/>
          <a:lstStyle/>
          <a:p>
            <a:r>
              <a:rPr lang="en-US" smtClean="0"/>
              <a:t>Slides Extras</a:t>
            </a:r>
            <a:endParaRPr lang="pt-BR" smtClean="0"/>
          </a:p>
        </p:txBody>
      </p:sp>
      <p:sp>
        <p:nvSpPr>
          <p:cNvPr id="81923" name="Subtítulo 4"/>
          <p:cNvSpPr>
            <a:spLocks noGrp="1"/>
          </p:cNvSpPr>
          <p:nvPr>
            <p:ph type="subTitle" sz="quarter" idx="1"/>
          </p:nvPr>
        </p:nvSpPr>
        <p:spPr/>
        <p:txBody>
          <a:bodyPr/>
          <a:lstStyle/>
          <a:p>
            <a:r>
              <a:rPr lang="en-US" smtClean="0"/>
              <a:t>Derivação com Matrizes</a:t>
            </a:r>
          </a:p>
          <a:p>
            <a:r>
              <a:rPr lang="en-US" smtClean="0"/>
              <a:t>Cálculo de </a:t>
            </a:r>
            <a:r>
              <a:rPr lang="el-GR" smtClean="0"/>
              <a:t>δ</a:t>
            </a:r>
            <a:r>
              <a:rPr lang="en-US" smtClean="0"/>
              <a:t>E/</a:t>
            </a:r>
            <a:r>
              <a:rPr lang="el-GR" smtClean="0"/>
              <a:t>δβ</a:t>
            </a:r>
            <a:r>
              <a:rPr lang="en-US" smtClean="0"/>
              <a:t> passo-a-passo </a:t>
            </a:r>
            <a:endParaRPr lang="pt-BR" smtClean="0"/>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17416"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7417"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273050" y="1052513"/>
          <a:ext cx="4719638" cy="517525"/>
        </p:xfrm>
        <a:graphic>
          <a:graphicData uri="http://schemas.openxmlformats.org/presentationml/2006/ole">
            <mc:AlternateContent xmlns:mc="http://schemas.openxmlformats.org/markup-compatibility/2006">
              <mc:Choice xmlns:v="urn:schemas-microsoft-com:vml" Requires="v">
                <p:oleObj spid="_x0000_s291119" name="Equação" r:id="rId3" imgW="2031840" imgH="241200" progId="Equation.3">
                  <p:embed/>
                </p:oleObj>
              </mc:Choice>
              <mc:Fallback>
                <p:oleObj name="Equação" r:id="rId3" imgW="20318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052513"/>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273050" y="1844675"/>
          <a:ext cx="4749800" cy="2014538"/>
        </p:xfrm>
        <a:graphic>
          <a:graphicData uri="http://schemas.openxmlformats.org/presentationml/2006/ole">
            <mc:AlternateContent xmlns:mc="http://schemas.openxmlformats.org/markup-compatibility/2006">
              <mc:Choice xmlns:v="urn:schemas-microsoft-com:vml" Requires="v">
                <p:oleObj spid="_x0000_s291120" name="Equação" r:id="rId5" imgW="2044440" imgH="939600" progId="Equation.3">
                  <p:embed/>
                </p:oleObj>
              </mc:Choice>
              <mc:Fallback>
                <p:oleObj name="Equação" r:id="rId5" imgW="2044440" imgH="93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 y="1844675"/>
                        <a:ext cx="47498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488950" y="4076700"/>
          <a:ext cx="4278313" cy="2014538"/>
        </p:xfrm>
        <a:graphic>
          <a:graphicData uri="http://schemas.openxmlformats.org/presentationml/2006/ole">
            <mc:AlternateContent xmlns:mc="http://schemas.openxmlformats.org/markup-compatibility/2006">
              <mc:Choice xmlns:v="urn:schemas-microsoft-com:vml" Requires="v">
                <p:oleObj spid="_x0000_s291121" name="Equação" r:id="rId7" imgW="1841400" imgH="939600" progId="Equation.3">
                  <p:embed/>
                </p:oleObj>
              </mc:Choice>
              <mc:Fallback>
                <p:oleObj name="Equação" r:id="rId7" imgW="1841400" imgH="939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50" y="4076700"/>
                        <a:ext cx="4278313"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7"/>
          <p:cNvGraphicFramePr>
            <a:graphicFrameLocks noChangeAspect="1"/>
          </p:cNvGraphicFramePr>
          <p:nvPr/>
        </p:nvGraphicFramePr>
        <p:xfrm>
          <a:off x="5529263" y="3284538"/>
          <a:ext cx="3946525" cy="582612"/>
        </p:xfrm>
        <a:graphic>
          <a:graphicData uri="http://schemas.openxmlformats.org/presentationml/2006/ole">
            <mc:AlternateContent xmlns:mc="http://schemas.openxmlformats.org/markup-compatibility/2006">
              <mc:Choice xmlns:v="urn:schemas-microsoft-com:vml" Requires="v">
                <p:oleObj spid="_x0000_s291122" name="Equação" r:id="rId9" imgW="1587240" imgH="253800" progId="Equation.3">
                  <p:embed/>
                </p:oleObj>
              </mc:Choice>
              <mc:Fallback>
                <p:oleObj name="Equação" r:id="rId9" imgW="158724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9263" y="3284538"/>
                        <a:ext cx="39465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7"/>
          <p:cNvGraphicFramePr>
            <a:graphicFrameLocks noChangeAspect="1"/>
          </p:cNvGraphicFramePr>
          <p:nvPr/>
        </p:nvGraphicFramePr>
        <p:xfrm>
          <a:off x="6681788" y="4292600"/>
          <a:ext cx="1704975" cy="2097088"/>
        </p:xfrm>
        <a:graphic>
          <a:graphicData uri="http://schemas.openxmlformats.org/presentationml/2006/ole">
            <mc:AlternateContent xmlns:mc="http://schemas.openxmlformats.org/markup-compatibility/2006">
              <mc:Choice xmlns:v="urn:schemas-microsoft-com:vml" Requires="v">
                <p:oleObj spid="_x0000_s291123" name="Equação" r:id="rId11" imgW="685800" imgH="914400" progId="Equation.3">
                  <p:embed/>
                </p:oleObj>
              </mc:Choice>
              <mc:Fallback>
                <p:oleObj name="Equação" r:id="rId11" imgW="685800" imgH="914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81788" y="4292600"/>
                        <a:ext cx="1704975" cy="2097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8438"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18439"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8440"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631825" y="1125538"/>
          <a:ext cx="4719638" cy="517525"/>
        </p:xfrm>
        <a:graphic>
          <a:graphicData uri="http://schemas.openxmlformats.org/presentationml/2006/ole">
            <mc:AlternateContent xmlns:mc="http://schemas.openxmlformats.org/markup-compatibility/2006">
              <mc:Choice xmlns:v="urn:schemas-microsoft-com:vml" Requires="v">
                <p:oleObj spid="_x0000_s173853" name="Equação" r:id="rId3" imgW="2031840" imgH="241200" progId="Equation.3">
                  <p:embed/>
                </p:oleObj>
              </mc:Choice>
              <mc:Fallback>
                <p:oleObj name="Equação" r:id="rId3" imgW="20318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 y="1125538"/>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631825" y="4149725"/>
          <a:ext cx="5751513" cy="2014538"/>
        </p:xfrm>
        <a:graphic>
          <a:graphicData uri="http://schemas.openxmlformats.org/presentationml/2006/ole">
            <mc:AlternateContent xmlns:mc="http://schemas.openxmlformats.org/markup-compatibility/2006">
              <mc:Choice xmlns:v="urn:schemas-microsoft-com:vml" Requires="v">
                <p:oleObj spid="_x0000_s173854" name="Equação" r:id="rId5" imgW="2476440" imgH="939600" progId="Equation.3">
                  <p:embed/>
                </p:oleObj>
              </mc:Choice>
              <mc:Fallback>
                <p:oleObj name="Equação" r:id="rId5" imgW="2476440" imgH="93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25" y="4149725"/>
                        <a:ext cx="5751513"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631825" y="1844675"/>
          <a:ext cx="6696075" cy="2014538"/>
        </p:xfrm>
        <a:graphic>
          <a:graphicData uri="http://schemas.openxmlformats.org/presentationml/2006/ole">
            <mc:AlternateContent xmlns:mc="http://schemas.openxmlformats.org/markup-compatibility/2006">
              <mc:Choice xmlns:v="urn:schemas-microsoft-com:vml" Requires="v">
                <p:oleObj spid="_x0000_s173855" name="Equação" r:id="rId7" imgW="2882880" imgH="939600" progId="Equation.3">
                  <p:embed/>
                </p:oleObj>
              </mc:Choice>
              <mc:Fallback>
                <p:oleObj name="Equação" r:id="rId7" imgW="2882880" imgH="939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825" y="1844675"/>
                        <a:ext cx="669607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9467"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19468"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9469"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776288" y="1052513"/>
          <a:ext cx="4719637" cy="517525"/>
        </p:xfrm>
        <a:graphic>
          <a:graphicData uri="http://schemas.openxmlformats.org/presentationml/2006/ole">
            <mc:AlternateContent xmlns:mc="http://schemas.openxmlformats.org/markup-compatibility/2006">
              <mc:Choice xmlns:v="urn:schemas-microsoft-com:vml" Requires="v">
                <p:oleObj spid="_x0000_s360522"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8" y="1052513"/>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340" name="Object 4"/>
          <p:cNvGraphicFramePr>
            <a:graphicFrameLocks noChangeAspect="1"/>
          </p:cNvGraphicFramePr>
          <p:nvPr/>
        </p:nvGraphicFramePr>
        <p:xfrm>
          <a:off x="6681788" y="1268413"/>
          <a:ext cx="2525712" cy="1047750"/>
        </p:xfrm>
        <a:graphic>
          <a:graphicData uri="http://schemas.openxmlformats.org/presentationml/2006/ole">
            <mc:AlternateContent xmlns:mc="http://schemas.openxmlformats.org/markup-compatibility/2006">
              <mc:Choice xmlns:v="urn:schemas-microsoft-com:vml" Requires="v">
                <p:oleObj spid="_x0000_s360523" name="Equação" r:id="rId6" imgW="1015920" imgH="457200" progId="Equation.3">
                  <p:embed/>
                </p:oleObj>
              </mc:Choice>
              <mc:Fallback>
                <p:oleObj name="Equação" r:id="rId6" imgW="101592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1788" y="1268413"/>
                        <a:ext cx="2525712"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200025" y="1820863"/>
          <a:ext cx="5781675" cy="2014537"/>
        </p:xfrm>
        <a:graphic>
          <a:graphicData uri="http://schemas.openxmlformats.org/presentationml/2006/ole">
            <mc:AlternateContent xmlns:mc="http://schemas.openxmlformats.org/markup-compatibility/2006">
              <mc:Choice xmlns:v="urn:schemas-microsoft-com:vml" Requires="v">
                <p:oleObj spid="_x0000_s360524" name="Equação" r:id="rId8" imgW="2489040" imgH="939600" progId="Equation.3">
                  <p:embed/>
                </p:oleObj>
              </mc:Choice>
              <mc:Fallback>
                <p:oleObj name="Equação" r:id="rId8" imgW="2489040" imgH="939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025" y="1820863"/>
                        <a:ext cx="578167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920750" y="4087813"/>
          <a:ext cx="4306888" cy="1035050"/>
        </p:xfrm>
        <a:graphic>
          <a:graphicData uri="http://schemas.openxmlformats.org/presentationml/2006/ole">
            <mc:AlternateContent xmlns:mc="http://schemas.openxmlformats.org/markup-compatibility/2006">
              <mc:Choice xmlns:v="urn:schemas-microsoft-com:vml" Requires="v">
                <p:oleObj spid="_x0000_s360525" name="Equação" r:id="rId10" imgW="1854000" imgH="482400" progId="Equation.3">
                  <p:embed/>
                </p:oleObj>
              </mc:Choice>
              <mc:Fallback>
                <p:oleObj name="Equação" r:id="rId10" imgW="185400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750" y="4087813"/>
                        <a:ext cx="4306888"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920750" y="5373688"/>
          <a:ext cx="4424363" cy="544512"/>
        </p:xfrm>
        <a:graphic>
          <a:graphicData uri="http://schemas.openxmlformats.org/presentationml/2006/ole">
            <mc:AlternateContent xmlns:mc="http://schemas.openxmlformats.org/markup-compatibility/2006">
              <mc:Choice xmlns:v="urn:schemas-microsoft-com:vml" Requires="v">
                <p:oleObj spid="_x0000_s360526" name="Equação" r:id="rId12" imgW="1904760" imgH="253800" progId="Equation.3">
                  <p:embed/>
                </p:oleObj>
              </mc:Choice>
              <mc:Fallback>
                <p:oleObj name="Equação" r:id="rId12" imgW="1904760" imgH="25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0750" y="5373688"/>
                        <a:ext cx="4424363"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6392863" y="3733800"/>
          <a:ext cx="2871787" cy="1166813"/>
        </p:xfrm>
        <a:graphic>
          <a:graphicData uri="http://schemas.openxmlformats.org/presentationml/2006/ole">
            <mc:AlternateContent xmlns:mc="http://schemas.openxmlformats.org/markup-compatibility/2006">
              <mc:Choice xmlns:v="urn:schemas-microsoft-com:vml" Requires="v">
                <p:oleObj spid="_x0000_s360527" name="Equação" r:id="rId14" imgW="1155600" imgH="507960" progId="Equation.3">
                  <p:embed/>
                </p:oleObj>
              </mc:Choice>
              <mc:Fallback>
                <p:oleObj name="Equação" r:id="rId14" imgW="1155600" imgH="5079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92863" y="3733800"/>
                        <a:ext cx="2871787"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nvGraphicFramePr>
        <p:xfrm>
          <a:off x="6465888" y="2501900"/>
          <a:ext cx="2808287" cy="1047750"/>
        </p:xfrm>
        <a:graphic>
          <a:graphicData uri="http://schemas.openxmlformats.org/presentationml/2006/ole">
            <mc:AlternateContent xmlns:mc="http://schemas.openxmlformats.org/markup-compatibility/2006">
              <mc:Choice xmlns:v="urn:schemas-microsoft-com:vml" Requires="v">
                <p:oleObj spid="_x0000_s360528" name="Equação" r:id="rId16" imgW="1130040" imgH="457200" progId="Equation.3">
                  <p:embed/>
                </p:oleObj>
              </mc:Choice>
              <mc:Fallback>
                <p:oleObj name="Equação" r:id="rId16" imgW="1130040" imgH="4572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65888" y="2501900"/>
                        <a:ext cx="2808287"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4"/>
          <p:cNvGraphicFramePr>
            <a:graphicFrameLocks noChangeAspect="1"/>
          </p:cNvGraphicFramePr>
          <p:nvPr/>
        </p:nvGraphicFramePr>
        <p:xfrm>
          <a:off x="6537325" y="5084763"/>
          <a:ext cx="2555875" cy="1165225"/>
        </p:xfrm>
        <a:graphic>
          <a:graphicData uri="http://schemas.openxmlformats.org/presentationml/2006/ole">
            <mc:AlternateContent xmlns:mc="http://schemas.openxmlformats.org/markup-compatibility/2006">
              <mc:Choice xmlns:v="urn:schemas-microsoft-com:vml" Requires="v">
                <p:oleObj spid="_x0000_s360529" name="Equação" r:id="rId18" imgW="1028520" imgH="507960" progId="Equation.3">
                  <p:embed/>
                </p:oleObj>
              </mc:Choice>
              <mc:Fallback>
                <p:oleObj name="Equação" r:id="rId18" imgW="1028520" imgH="5079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37325" y="5084763"/>
                        <a:ext cx="25558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398340"/>
                                        </p:tgtEl>
                                        <p:attrNameLst>
                                          <p:attrName>style.visibility</p:attrName>
                                        </p:attrNameLst>
                                      </p:cBhvr>
                                      <p:to>
                                        <p:strVal val="visible"/>
                                      </p:to>
                                    </p:set>
                                    <p:anim calcmode="lin" valueType="num">
                                      <p:cBhvr>
                                        <p:cTn id="21" dur="500" fill="hold"/>
                                        <p:tgtEl>
                                          <p:spTgt spid="398340"/>
                                        </p:tgtEl>
                                        <p:attrNameLst>
                                          <p:attrName>ppt_w</p:attrName>
                                        </p:attrNameLst>
                                      </p:cBhvr>
                                      <p:tavLst>
                                        <p:tav tm="0">
                                          <p:val>
                                            <p:fltVal val="0"/>
                                          </p:val>
                                        </p:tav>
                                        <p:tav tm="100000">
                                          <p:val>
                                            <p:strVal val="#ppt_w"/>
                                          </p:val>
                                        </p:tav>
                                      </p:tavLst>
                                    </p:anim>
                                    <p:anim calcmode="lin" valueType="num">
                                      <p:cBhvr>
                                        <p:cTn id="22" dur="500" fill="hold"/>
                                        <p:tgtEl>
                                          <p:spTgt spid="398340"/>
                                        </p:tgtEl>
                                        <p:attrNameLst>
                                          <p:attrName>ppt_h</p:attrName>
                                        </p:attrNameLst>
                                      </p:cBhvr>
                                      <p:tavLst>
                                        <p:tav tm="0">
                                          <p:val>
                                            <p:fltVal val="0"/>
                                          </p:val>
                                        </p:tav>
                                        <p:tav tm="100000">
                                          <p:val>
                                            <p:strVal val="#ppt_h"/>
                                          </p:val>
                                        </p:tav>
                                      </p:tavLst>
                                    </p:anim>
                                    <p:animEffect transition="in" filter="fade">
                                      <p:cBhvr>
                                        <p:cTn id="23" dur="500"/>
                                        <p:tgtEl>
                                          <p:spTgt spid="39834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0485"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0486"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0487"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776288" y="1052513"/>
          <a:ext cx="4719637" cy="517525"/>
        </p:xfrm>
        <a:graphic>
          <a:graphicData uri="http://schemas.openxmlformats.org/presentationml/2006/ole">
            <mc:AlternateContent xmlns:mc="http://schemas.openxmlformats.org/markup-compatibility/2006">
              <mc:Choice xmlns:v="urn:schemas-microsoft-com:vml" Requires="v">
                <p:oleObj spid="_x0000_s175636"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8" y="1052513"/>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nvGraphicFramePr>
        <p:xfrm>
          <a:off x="849313" y="1844675"/>
          <a:ext cx="4514850" cy="2036763"/>
        </p:xfrm>
        <a:graphic>
          <a:graphicData uri="http://schemas.openxmlformats.org/presentationml/2006/ole">
            <mc:AlternateContent xmlns:mc="http://schemas.openxmlformats.org/markup-compatibility/2006">
              <mc:Choice xmlns:v="urn:schemas-microsoft-com:vml" Requires="v">
                <p:oleObj spid="_x0000_s175637" name="Equação" r:id="rId6" imgW="1815840" imgH="888840" progId="Equation.3">
                  <p:embed/>
                </p:oleObj>
              </mc:Choice>
              <mc:Fallback>
                <p:oleObj name="Equação" r:id="rId6" imgW="1815840" imgH="888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313" y="1844675"/>
                        <a:ext cx="4514850" cy="2036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1511"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1512"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1513"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2551113" y="981075"/>
          <a:ext cx="4719637" cy="517525"/>
        </p:xfrm>
        <a:graphic>
          <a:graphicData uri="http://schemas.openxmlformats.org/presentationml/2006/ole">
            <mc:AlternateContent xmlns:mc="http://schemas.openxmlformats.org/markup-compatibility/2006">
              <mc:Choice xmlns:v="urn:schemas-microsoft-com:vml" Requires="v">
                <p:oleObj spid="_x0000_s361510"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1113" y="981075"/>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1208088" y="1716088"/>
          <a:ext cx="7404100" cy="2012950"/>
        </p:xfrm>
        <a:graphic>
          <a:graphicData uri="http://schemas.openxmlformats.org/presentationml/2006/ole">
            <mc:AlternateContent xmlns:mc="http://schemas.openxmlformats.org/markup-compatibility/2006">
              <mc:Choice xmlns:v="urn:schemas-microsoft-com:vml" Requires="v">
                <p:oleObj spid="_x0000_s361511" name="Equação" r:id="rId6" imgW="3187440" imgH="939600" progId="Equation.3">
                  <p:embed/>
                </p:oleObj>
              </mc:Choice>
              <mc:Fallback>
                <p:oleObj name="Equação" r:id="rId6" imgW="3187440" imgH="93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8088" y="1716088"/>
                        <a:ext cx="74041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1843088" y="3946525"/>
          <a:ext cx="6135687" cy="1144588"/>
        </p:xfrm>
        <a:graphic>
          <a:graphicData uri="http://schemas.openxmlformats.org/presentationml/2006/ole">
            <mc:AlternateContent xmlns:mc="http://schemas.openxmlformats.org/markup-compatibility/2006">
              <mc:Choice xmlns:v="urn:schemas-microsoft-com:vml" Requires="v">
                <p:oleObj spid="_x0000_s361512" name="Equação" r:id="rId8" imgW="2641320" imgH="533160" progId="Equation.3">
                  <p:embed/>
                </p:oleObj>
              </mc:Choice>
              <mc:Fallback>
                <p:oleObj name="Equação" r:id="rId8" imgW="2641320" imgH="5331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3088" y="3946525"/>
                        <a:ext cx="6135687"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1636713" y="5308600"/>
          <a:ext cx="6548437" cy="1144588"/>
        </p:xfrm>
        <a:graphic>
          <a:graphicData uri="http://schemas.openxmlformats.org/presentationml/2006/ole">
            <mc:AlternateContent xmlns:mc="http://schemas.openxmlformats.org/markup-compatibility/2006">
              <mc:Choice xmlns:v="urn:schemas-microsoft-com:vml" Requires="v">
                <p:oleObj spid="_x0000_s361513" name="Equação" r:id="rId10" imgW="2819160" imgH="533160" progId="Equation.3">
                  <p:embed/>
                </p:oleObj>
              </mc:Choice>
              <mc:Fallback>
                <p:oleObj name="Equação" r:id="rId10" imgW="2819160" imgH="5331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6713" y="5308600"/>
                        <a:ext cx="6548437"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graphicFrame>
        <p:nvGraphicFramePr>
          <p:cNvPr id="31746" name="Object 3"/>
          <p:cNvGraphicFramePr>
            <a:graphicFrameLocks noChangeAspect="1"/>
          </p:cNvGraphicFramePr>
          <p:nvPr/>
        </p:nvGraphicFramePr>
        <p:xfrm>
          <a:off x="631825" y="1052513"/>
          <a:ext cx="4718050" cy="517525"/>
        </p:xfrm>
        <a:graphic>
          <a:graphicData uri="http://schemas.openxmlformats.org/presentationml/2006/ole">
            <mc:AlternateContent xmlns:mc="http://schemas.openxmlformats.org/markup-compatibility/2006">
              <mc:Choice xmlns:v="urn:schemas-microsoft-com:vml" Requires="v">
                <p:oleObj spid="_x0000_s292143"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5" y="1052513"/>
                        <a:ext cx="47180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631825" y="1954213"/>
          <a:ext cx="6548438" cy="1143000"/>
        </p:xfrm>
        <a:graphic>
          <a:graphicData uri="http://schemas.openxmlformats.org/presentationml/2006/ole">
            <mc:AlternateContent xmlns:mc="http://schemas.openxmlformats.org/markup-compatibility/2006">
              <mc:Choice xmlns:v="urn:schemas-microsoft-com:vml" Requires="v">
                <p:oleObj spid="_x0000_s292144" name="Equação" r:id="rId6" imgW="2819160" imgH="533160" progId="Equation.3">
                  <p:embed/>
                </p:oleObj>
              </mc:Choice>
              <mc:Fallback>
                <p:oleObj name="Equação" r:id="rId6" imgW="2819160" imgH="5331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 y="1954213"/>
                        <a:ext cx="65484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631825" y="3481388"/>
          <a:ext cx="8523288" cy="598487"/>
        </p:xfrm>
        <a:graphic>
          <a:graphicData uri="http://schemas.openxmlformats.org/presentationml/2006/ole">
            <mc:AlternateContent xmlns:mc="http://schemas.openxmlformats.org/markup-compatibility/2006">
              <mc:Choice xmlns:v="urn:schemas-microsoft-com:vml" Requires="v">
                <p:oleObj spid="_x0000_s292145" name="Equação" r:id="rId8" imgW="3670200" imgH="279360" progId="Equation.3">
                  <p:embed/>
                </p:oleObj>
              </mc:Choice>
              <mc:Fallback>
                <p:oleObj name="Equação" r:id="rId8" imgW="3670200" imgH="2793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825" y="3481388"/>
                        <a:ext cx="8523288"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631825" y="4462463"/>
          <a:ext cx="8228013" cy="598487"/>
        </p:xfrm>
        <a:graphic>
          <a:graphicData uri="http://schemas.openxmlformats.org/presentationml/2006/ole">
            <mc:AlternateContent xmlns:mc="http://schemas.openxmlformats.org/markup-compatibility/2006">
              <mc:Choice xmlns:v="urn:schemas-microsoft-com:vml" Requires="v">
                <p:oleObj spid="_x0000_s292146" name="Equação" r:id="rId10" imgW="3543120" imgH="279360" progId="Equation.3">
                  <p:embed/>
                </p:oleObj>
              </mc:Choice>
              <mc:Fallback>
                <p:oleObj name="Equação" r:id="rId10" imgW="3543120" imgH="2793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825" y="4462463"/>
                        <a:ext cx="822801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631825" y="5445125"/>
          <a:ext cx="6546850" cy="600075"/>
        </p:xfrm>
        <a:graphic>
          <a:graphicData uri="http://schemas.openxmlformats.org/presentationml/2006/ole">
            <mc:AlternateContent xmlns:mc="http://schemas.openxmlformats.org/markup-compatibility/2006">
              <mc:Choice xmlns:v="urn:schemas-microsoft-com:vml" Requires="v">
                <p:oleObj spid="_x0000_s292147" name="Equação" r:id="rId12" imgW="2819160" imgH="279360" progId="Equation.3">
                  <p:embed/>
                </p:oleObj>
              </mc:Choice>
              <mc:Fallback>
                <p:oleObj name="Equação" r:id="rId12" imgW="2819160" imgH="2793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825" y="5445125"/>
                        <a:ext cx="65468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01.séries de </a:t>
            </a:r>
            <a:r>
              <a:rPr lang="pt-BR" b="1" dirty="0" err="1"/>
              <a:t>taylor</a:t>
            </a:r>
            <a:r>
              <a:rPr lang="pt-BR" b="1" dirty="0"/>
              <a:t>, erros </a:t>
            </a:r>
            <a:r>
              <a:rPr lang="pt-BR" b="1" dirty="0" err="1"/>
              <a:t>trunc</a:t>
            </a:r>
            <a:r>
              <a:rPr lang="pt-BR" b="1" dirty="0"/>
              <a:t> x </a:t>
            </a:r>
            <a:r>
              <a:rPr lang="pt-BR" b="1" dirty="0" err="1"/>
              <a:t>arred</a:t>
            </a:r>
            <a:r>
              <a:rPr lang="pt-BR" b="1" dirty="0"/>
              <a:t>, funções </a:t>
            </a:r>
            <a:r>
              <a:rPr lang="pt-BR" b="1" dirty="0" err="1"/>
              <a:t>ex</a:t>
            </a:r>
            <a:r>
              <a:rPr lang="pt-BR" b="1" dirty="0"/>
              <a:t>, </a:t>
            </a:r>
            <a:r>
              <a:rPr lang="pt-BR" b="1" dirty="0" smtClean="0"/>
              <a:t>cos.xlsx</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3500747889"/>
              </p:ext>
            </p:extLst>
          </p:nvPr>
        </p:nvGraphicFramePr>
        <p:xfrm>
          <a:off x="446965" y="2852936"/>
          <a:ext cx="9012069" cy="3312368"/>
        </p:xfrm>
        <a:graphic>
          <a:graphicData uri="http://schemas.openxmlformats.org/presentationml/2006/ole">
            <mc:AlternateContent xmlns:mc="http://schemas.openxmlformats.org/markup-compatibility/2006">
              <mc:Choice xmlns:v="urn:schemas-microsoft-com:vml" Requires="v">
                <p:oleObj spid="_x0000_s320533" name="Planilha" r:id="rId3" imgW="11172926" imgH="4105448" progId="Excel.Sheet.12">
                  <p:embed/>
                </p:oleObj>
              </mc:Choice>
              <mc:Fallback>
                <p:oleObj name="Planilha" r:id="rId3" imgW="11172926" imgH="4105448" progId="Excel.Sheet.12">
                  <p:embed/>
                  <p:pic>
                    <p:nvPicPr>
                      <p:cNvPr id="0" name=""/>
                      <p:cNvPicPr/>
                      <p:nvPr/>
                    </p:nvPicPr>
                    <p:blipFill>
                      <a:blip r:embed="rId4"/>
                      <a:stretch>
                        <a:fillRect/>
                      </a:stretch>
                    </p:blipFill>
                    <p:spPr>
                      <a:xfrm>
                        <a:off x="446965" y="2852936"/>
                        <a:ext cx="9012069" cy="3312368"/>
                      </a:xfrm>
                      <a:prstGeom prst="rect">
                        <a:avLst/>
                      </a:prstGeom>
                    </p:spPr>
                  </p:pic>
                </p:oleObj>
              </mc:Fallback>
            </mc:AlternateContent>
          </a:graphicData>
        </a:graphic>
      </p:graphicFrame>
    </p:spTree>
    <p:extLst>
      <p:ext uri="{BB962C8B-B14F-4D97-AF65-F5344CB8AC3E}">
        <p14:creationId xmlns:p14="http://schemas.microsoft.com/office/powerpoint/2010/main" val="244716288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3559"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3560"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415925" y="1125538"/>
          <a:ext cx="4719638" cy="517525"/>
        </p:xfrm>
        <a:graphic>
          <a:graphicData uri="http://schemas.openxmlformats.org/presentationml/2006/ole">
            <mc:AlternateContent xmlns:mc="http://schemas.openxmlformats.org/markup-compatibility/2006">
              <mc:Choice xmlns:v="urn:schemas-microsoft-com:vml" Requires="v">
                <p:oleObj spid="_x0000_s362534"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25" y="1125538"/>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340" name="Object 6"/>
          <p:cNvGraphicFramePr>
            <a:graphicFrameLocks noChangeAspect="1"/>
          </p:cNvGraphicFramePr>
          <p:nvPr/>
        </p:nvGraphicFramePr>
        <p:xfrm>
          <a:off x="415925" y="2957513"/>
          <a:ext cx="4640263" cy="1049337"/>
        </p:xfrm>
        <a:graphic>
          <a:graphicData uri="http://schemas.openxmlformats.org/presentationml/2006/ole">
            <mc:AlternateContent xmlns:mc="http://schemas.openxmlformats.org/markup-compatibility/2006">
              <mc:Choice xmlns:v="urn:schemas-microsoft-com:vml" Requires="v">
                <p:oleObj spid="_x0000_s362535" name="Equação" r:id="rId6" imgW="1866600" imgH="457200" progId="Equation.3">
                  <p:embed/>
                </p:oleObj>
              </mc:Choice>
              <mc:Fallback>
                <p:oleObj name="Equação" r:id="rId6" imgW="18666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925" y="2957513"/>
                        <a:ext cx="4640263"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415925" y="2000250"/>
          <a:ext cx="6546850" cy="600075"/>
        </p:xfrm>
        <a:graphic>
          <a:graphicData uri="http://schemas.openxmlformats.org/presentationml/2006/ole">
            <mc:AlternateContent xmlns:mc="http://schemas.openxmlformats.org/markup-compatibility/2006">
              <mc:Choice xmlns:v="urn:schemas-microsoft-com:vml" Requires="v">
                <p:oleObj spid="_x0000_s362536" name="Equação" r:id="rId8" imgW="2819160" imgH="279360" progId="Equation.3">
                  <p:embed/>
                </p:oleObj>
              </mc:Choice>
              <mc:Fallback>
                <p:oleObj name="Equação" r:id="rId8" imgW="2819160" imgH="2793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925" y="2000250"/>
                        <a:ext cx="65468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6"/>
          <p:cNvGraphicFramePr>
            <a:graphicFrameLocks noChangeAspect="1"/>
          </p:cNvGraphicFramePr>
          <p:nvPr/>
        </p:nvGraphicFramePr>
        <p:xfrm>
          <a:off x="415925" y="4365625"/>
          <a:ext cx="5840413" cy="1049338"/>
        </p:xfrm>
        <a:graphic>
          <a:graphicData uri="http://schemas.openxmlformats.org/presentationml/2006/ole">
            <mc:AlternateContent xmlns:mc="http://schemas.openxmlformats.org/markup-compatibility/2006">
              <mc:Choice xmlns:v="urn:schemas-microsoft-com:vml" Requires="v">
                <p:oleObj spid="_x0000_s362537" name="Equação" r:id="rId10" imgW="2349360" imgH="457200" progId="Equation.3">
                  <p:embed/>
                </p:oleObj>
              </mc:Choice>
              <mc:Fallback>
                <p:oleObj name="Equação" r:id="rId10" imgW="234936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925" y="4365625"/>
                        <a:ext cx="5840413"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98340"/>
                                        </p:tgtEl>
                                        <p:attrNameLst>
                                          <p:attrName>style.visibility</p:attrName>
                                        </p:attrNameLst>
                                      </p:cBhvr>
                                      <p:to>
                                        <p:strVal val="visible"/>
                                      </p:to>
                                    </p:set>
                                    <p:anim calcmode="lin" valueType="num">
                                      <p:cBhvr>
                                        <p:cTn id="14" dur="500" fill="hold"/>
                                        <p:tgtEl>
                                          <p:spTgt spid="398340"/>
                                        </p:tgtEl>
                                        <p:attrNameLst>
                                          <p:attrName>ppt_w</p:attrName>
                                        </p:attrNameLst>
                                      </p:cBhvr>
                                      <p:tavLst>
                                        <p:tav tm="0">
                                          <p:val>
                                            <p:fltVal val="0"/>
                                          </p:val>
                                        </p:tav>
                                        <p:tav tm="100000">
                                          <p:val>
                                            <p:strVal val="#ppt_w"/>
                                          </p:val>
                                        </p:tav>
                                      </p:tavLst>
                                    </p:anim>
                                    <p:anim calcmode="lin" valueType="num">
                                      <p:cBhvr>
                                        <p:cTn id="15" dur="500" fill="hold"/>
                                        <p:tgtEl>
                                          <p:spTgt spid="398340"/>
                                        </p:tgtEl>
                                        <p:attrNameLst>
                                          <p:attrName>ppt_h</p:attrName>
                                        </p:attrNameLst>
                                      </p:cBhvr>
                                      <p:tavLst>
                                        <p:tav tm="0">
                                          <p:val>
                                            <p:fltVal val="0"/>
                                          </p:val>
                                        </p:tav>
                                        <p:tav tm="100000">
                                          <p:val>
                                            <p:strVal val="#ppt_h"/>
                                          </p:val>
                                        </p:tav>
                                      </p:tavLst>
                                    </p:anim>
                                    <p:animEffect transition="in" filter="fade">
                                      <p:cBhvr>
                                        <p:cTn id="16" dur="500"/>
                                        <p:tgtEl>
                                          <p:spTgt spid="3983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4583"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4584"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344488" y="981075"/>
          <a:ext cx="4719637" cy="517525"/>
        </p:xfrm>
        <a:graphic>
          <a:graphicData uri="http://schemas.openxmlformats.org/presentationml/2006/ole">
            <mc:AlternateContent xmlns:mc="http://schemas.openxmlformats.org/markup-compatibility/2006">
              <mc:Choice xmlns:v="urn:schemas-microsoft-com:vml" Requires="v">
                <p:oleObj spid="_x0000_s363558" name="Equação" r:id="rId4" imgW="2032000" imgH="241300" progId="Equation.3">
                  <p:embed/>
                </p:oleObj>
              </mc:Choice>
              <mc:Fallback>
                <p:oleObj name="Equação" r:id="rId4" imgW="2032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488" y="981075"/>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340" name="Object 6"/>
          <p:cNvGraphicFramePr>
            <a:graphicFrameLocks noChangeAspect="1"/>
          </p:cNvGraphicFramePr>
          <p:nvPr/>
        </p:nvGraphicFramePr>
        <p:xfrm>
          <a:off x="344488" y="1682750"/>
          <a:ext cx="4641850" cy="1049338"/>
        </p:xfrm>
        <a:graphic>
          <a:graphicData uri="http://schemas.openxmlformats.org/presentationml/2006/ole">
            <mc:AlternateContent xmlns:mc="http://schemas.openxmlformats.org/markup-compatibility/2006">
              <mc:Choice xmlns:v="urn:schemas-microsoft-com:vml" Requires="v">
                <p:oleObj spid="_x0000_s363559" name="Equação" r:id="rId6" imgW="1866600" imgH="457200" progId="Equation.3">
                  <p:embed/>
                </p:oleObj>
              </mc:Choice>
              <mc:Fallback>
                <p:oleObj name="Equação" r:id="rId6" imgW="18666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488" y="1682750"/>
                        <a:ext cx="464185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36" name="Object 4"/>
          <p:cNvGraphicFramePr>
            <a:graphicFrameLocks noChangeAspect="1"/>
          </p:cNvGraphicFramePr>
          <p:nvPr/>
        </p:nvGraphicFramePr>
        <p:xfrm>
          <a:off x="344488" y="4149725"/>
          <a:ext cx="5967412" cy="2039938"/>
        </p:xfrm>
        <a:graphic>
          <a:graphicData uri="http://schemas.openxmlformats.org/presentationml/2006/ole">
            <mc:AlternateContent xmlns:mc="http://schemas.openxmlformats.org/markup-compatibility/2006">
              <mc:Choice xmlns:v="urn:schemas-microsoft-com:vml" Requires="v">
                <p:oleObj spid="_x0000_s363560" name="Equação" r:id="rId8" imgW="2400300" imgH="889000" progId="Equation.3">
                  <p:embed/>
                </p:oleObj>
              </mc:Choice>
              <mc:Fallback>
                <p:oleObj name="Equação" r:id="rId8" imgW="2400300" imgH="889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488" y="4149725"/>
                        <a:ext cx="5967412"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6"/>
          <p:cNvGraphicFramePr>
            <a:graphicFrameLocks noChangeAspect="1"/>
          </p:cNvGraphicFramePr>
          <p:nvPr/>
        </p:nvGraphicFramePr>
        <p:xfrm>
          <a:off x="344488" y="2916238"/>
          <a:ext cx="5842000" cy="1049337"/>
        </p:xfrm>
        <a:graphic>
          <a:graphicData uri="http://schemas.openxmlformats.org/presentationml/2006/ole">
            <mc:AlternateContent xmlns:mc="http://schemas.openxmlformats.org/markup-compatibility/2006">
              <mc:Choice xmlns:v="urn:schemas-microsoft-com:vml" Requires="v">
                <p:oleObj spid="_x0000_s363561" name="Equação" r:id="rId10" imgW="2349360" imgH="457200" progId="Equation.3">
                  <p:embed/>
                </p:oleObj>
              </mc:Choice>
              <mc:Fallback>
                <p:oleObj name="Equação" r:id="rId10" imgW="234936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488" y="2916238"/>
                        <a:ext cx="5842000"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98340"/>
                                        </p:tgtEl>
                                        <p:attrNameLst>
                                          <p:attrName>style.visibility</p:attrName>
                                        </p:attrNameLst>
                                      </p:cBhvr>
                                      <p:to>
                                        <p:strVal val="visible"/>
                                      </p:to>
                                    </p:set>
                                    <p:anim calcmode="lin" valueType="num">
                                      <p:cBhvr>
                                        <p:cTn id="7" dur="500" fill="hold"/>
                                        <p:tgtEl>
                                          <p:spTgt spid="398340"/>
                                        </p:tgtEl>
                                        <p:attrNameLst>
                                          <p:attrName>ppt_w</p:attrName>
                                        </p:attrNameLst>
                                      </p:cBhvr>
                                      <p:tavLst>
                                        <p:tav tm="0">
                                          <p:val>
                                            <p:fltVal val="0"/>
                                          </p:val>
                                        </p:tav>
                                        <p:tav tm="100000">
                                          <p:val>
                                            <p:strVal val="#ppt_w"/>
                                          </p:val>
                                        </p:tav>
                                      </p:tavLst>
                                    </p:anim>
                                    <p:anim calcmode="lin" valueType="num">
                                      <p:cBhvr>
                                        <p:cTn id="8" dur="500" fill="hold"/>
                                        <p:tgtEl>
                                          <p:spTgt spid="398340"/>
                                        </p:tgtEl>
                                        <p:attrNameLst>
                                          <p:attrName>ppt_h</p:attrName>
                                        </p:attrNameLst>
                                      </p:cBhvr>
                                      <p:tavLst>
                                        <p:tav tm="0">
                                          <p:val>
                                            <p:fltVal val="0"/>
                                          </p:val>
                                        </p:tav>
                                        <p:tav tm="100000">
                                          <p:val>
                                            <p:strVal val="#ppt_h"/>
                                          </p:val>
                                        </p:tav>
                                      </p:tavLst>
                                    </p:anim>
                                    <p:animEffect transition="in" filter="fade">
                                      <p:cBhvr>
                                        <p:cTn id="9" dur="500"/>
                                        <p:tgtEl>
                                          <p:spTgt spid="39834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02436"/>
                                        </p:tgtEl>
                                        <p:attrNameLst>
                                          <p:attrName>style.visibility</p:attrName>
                                        </p:attrNameLst>
                                      </p:cBhvr>
                                      <p:to>
                                        <p:strVal val="visible"/>
                                      </p:to>
                                    </p:set>
                                    <p:anim calcmode="lin" valueType="num">
                                      <p:cBhvr>
                                        <p:cTn id="21" dur="500" fill="hold"/>
                                        <p:tgtEl>
                                          <p:spTgt spid="402436"/>
                                        </p:tgtEl>
                                        <p:attrNameLst>
                                          <p:attrName>ppt_w</p:attrName>
                                        </p:attrNameLst>
                                      </p:cBhvr>
                                      <p:tavLst>
                                        <p:tav tm="0">
                                          <p:val>
                                            <p:fltVal val="0"/>
                                          </p:val>
                                        </p:tav>
                                        <p:tav tm="100000">
                                          <p:val>
                                            <p:strVal val="#ppt_w"/>
                                          </p:val>
                                        </p:tav>
                                      </p:tavLst>
                                    </p:anim>
                                    <p:anim calcmode="lin" valueType="num">
                                      <p:cBhvr>
                                        <p:cTn id="22" dur="500" fill="hold"/>
                                        <p:tgtEl>
                                          <p:spTgt spid="402436"/>
                                        </p:tgtEl>
                                        <p:attrNameLst>
                                          <p:attrName>ppt_h</p:attrName>
                                        </p:attrNameLst>
                                      </p:cBhvr>
                                      <p:tavLst>
                                        <p:tav tm="0">
                                          <p:val>
                                            <p:fltVal val="0"/>
                                          </p:val>
                                        </p:tav>
                                        <p:tav tm="100000">
                                          <p:val>
                                            <p:strVal val="#ppt_h"/>
                                          </p:val>
                                        </p:tav>
                                      </p:tavLst>
                                    </p:anim>
                                    <p:animEffect transition="in" filter="fade">
                                      <p:cBhvr>
                                        <p:cTn id="23" dur="500"/>
                                        <p:tgtEl>
                                          <p:spTgt spid="402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5606"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5607"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1238250" y="1785938"/>
          <a:ext cx="4719638" cy="517525"/>
        </p:xfrm>
        <a:graphic>
          <a:graphicData uri="http://schemas.openxmlformats.org/presentationml/2006/ole">
            <mc:AlternateContent xmlns:mc="http://schemas.openxmlformats.org/markup-compatibility/2006">
              <mc:Choice xmlns:v="urn:schemas-microsoft-com:vml" Requires="v">
                <p:oleObj spid="_x0000_s181021" name="Equação" r:id="rId4" imgW="2032000" imgH="241300" progId="Equation.3">
                  <p:embed/>
                </p:oleObj>
              </mc:Choice>
              <mc:Fallback>
                <p:oleObj name="Equação" r:id="rId4" imgW="2032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1785938"/>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36" name="Object 4"/>
          <p:cNvGraphicFramePr>
            <a:graphicFrameLocks noChangeAspect="1"/>
          </p:cNvGraphicFramePr>
          <p:nvPr/>
        </p:nvGraphicFramePr>
        <p:xfrm>
          <a:off x="309563" y="2428875"/>
          <a:ext cx="5967412" cy="2039938"/>
        </p:xfrm>
        <a:graphic>
          <a:graphicData uri="http://schemas.openxmlformats.org/presentationml/2006/ole">
            <mc:AlternateContent xmlns:mc="http://schemas.openxmlformats.org/markup-compatibility/2006">
              <mc:Choice xmlns:v="urn:schemas-microsoft-com:vml" Requires="v">
                <p:oleObj spid="_x0000_s181022" name="Equação" r:id="rId6" imgW="2400300" imgH="889000" progId="Equation.3">
                  <p:embed/>
                </p:oleObj>
              </mc:Choice>
              <mc:Fallback>
                <p:oleObj name="Equação" r:id="rId6" imgW="2400300" imgH="889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563" y="2428875"/>
                        <a:ext cx="5967412"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3461" name="Object 5"/>
          <p:cNvGraphicFramePr>
            <a:graphicFrameLocks noChangeAspect="1"/>
          </p:cNvGraphicFramePr>
          <p:nvPr/>
        </p:nvGraphicFramePr>
        <p:xfrm>
          <a:off x="387350" y="4572000"/>
          <a:ext cx="3662363" cy="2039938"/>
        </p:xfrm>
        <a:graphic>
          <a:graphicData uri="http://schemas.openxmlformats.org/presentationml/2006/ole">
            <mc:AlternateContent xmlns:mc="http://schemas.openxmlformats.org/markup-compatibility/2006">
              <mc:Choice xmlns:v="urn:schemas-microsoft-com:vml" Requires="v">
                <p:oleObj spid="_x0000_s181023" name="Equação" r:id="rId8" imgW="1473200" imgH="889000" progId="Equation.3">
                  <p:embed/>
                </p:oleObj>
              </mc:Choice>
              <mc:Fallback>
                <p:oleObj name="Equação" r:id="rId8" imgW="1473200" imgH="889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350" y="4572000"/>
                        <a:ext cx="3662363" cy="2039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402436"/>
                                        </p:tgtEl>
                                        <p:attrNameLst>
                                          <p:attrName>style.visibility</p:attrName>
                                        </p:attrNameLst>
                                      </p:cBhvr>
                                      <p:to>
                                        <p:strVal val="visible"/>
                                      </p:to>
                                    </p:set>
                                    <p:anim calcmode="lin" valueType="num">
                                      <p:cBhvr>
                                        <p:cTn id="7" dur="500" fill="hold"/>
                                        <p:tgtEl>
                                          <p:spTgt spid="402436"/>
                                        </p:tgtEl>
                                        <p:attrNameLst>
                                          <p:attrName>ppt_w</p:attrName>
                                        </p:attrNameLst>
                                      </p:cBhvr>
                                      <p:tavLst>
                                        <p:tav tm="0">
                                          <p:val>
                                            <p:fltVal val="0"/>
                                          </p:val>
                                        </p:tav>
                                        <p:tav tm="100000">
                                          <p:val>
                                            <p:strVal val="#ppt_w"/>
                                          </p:val>
                                        </p:tav>
                                      </p:tavLst>
                                    </p:anim>
                                    <p:anim calcmode="lin" valueType="num">
                                      <p:cBhvr>
                                        <p:cTn id="8" dur="500" fill="hold"/>
                                        <p:tgtEl>
                                          <p:spTgt spid="402436"/>
                                        </p:tgtEl>
                                        <p:attrNameLst>
                                          <p:attrName>ppt_h</p:attrName>
                                        </p:attrNameLst>
                                      </p:cBhvr>
                                      <p:tavLst>
                                        <p:tav tm="0">
                                          <p:val>
                                            <p:fltVal val="0"/>
                                          </p:val>
                                        </p:tav>
                                        <p:tav tm="100000">
                                          <p:val>
                                            <p:strVal val="#ppt_h"/>
                                          </p:val>
                                        </p:tav>
                                      </p:tavLst>
                                    </p:anim>
                                    <p:animEffect transition="in" filter="fade">
                                      <p:cBhvr>
                                        <p:cTn id="9" dur="500"/>
                                        <p:tgtEl>
                                          <p:spTgt spid="40243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403461"/>
                                        </p:tgtEl>
                                        <p:attrNameLst>
                                          <p:attrName>style.visibility</p:attrName>
                                        </p:attrNameLst>
                                      </p:cBhvr>
                                      <p:to>
                                        <p:strVal val="visible"/>
                                      </p:to>
                                    </p:set>
                                    <p:anim calcmode="lin" valueType="num">
                                      <p:cBhvr>
                                        <p:cTn id="14" dur="500" fill="hold"/>
                                        <p:tgtEl>
                                          <p:spTgt spid="403461"/>
                                        </p:tgtEl>
                                        <p:attrNameLst>
                                          <p:attrName>ppt_w</p:attrName>
                                        </p:attrNameLst>
                                      </p:cBhvr>
                                      <p:tavLst>
                                        <p:tav tm="0">
                                          <p:val>
                                            <p:fltVal val="0"/>
                                          </p:val>
                                        </p:tav>
                                        <p:tav tm="100000">
                                          <p:val>
                                            <p:strVal val="#ppt_w"/>
                                          </p:val>
                                        </p:tav>
                                      </p:tavLst>
                                    </p:anim>
                                    <p:anim calcmode="lin" valueType="num">
                                      <p:cBhvr>
                                        <p:cTn id="15" dur="500" fill="hold"/>
                                        <p:tgtEl>
                                          <p:spTgt spid="403461"/>
                                        </p:tgtEl>
                                        <p:attrNameLst>
                                          <p:attrName>ppt_h</p:attrName>
                                        </p:attrNameLst>
                                      </p:cBhvr>
                                      <p:tavLst>
                                        <p:tav tm="0">
                                          <p:val>
                                            <p:fltVal val="0"/>
                                          </p:val>
                                        </p:tav>
                                        <p:tav tm="100000">
                                          <p:val>
                                            <p:strVal val="#ppt_h"/>
                                          </p:val>
                                        </p:tav>
                                      </p:tavLst>
                                    </p:anim>
                                    <p:animEffect transition="in" filter="fade">
                                      <p:cBhvr>
                                        <p:cTn id="16" dur="500"/>
                                        <p:tgtEl>
                                          <p:spTgt spid="403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2"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6633"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6634"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344488" y="981075"/>
          <a:ext cx="4719637" cy="517525"/>
        </p:xfrm>
        <a:graphic>
          <a:graphicData uri="http://schemas.openxmlformats.org/presentationml/2006/ole">
            <mc:AlternateContent xmlns:mc="http://schemas.openxmlformats.org/markup-compatibility/2006">
              <mc:Choice xmlns:v="urn:schemas-microsoft-com:vml" Requires="v">
                <p:oleObj spid="_x0000_s260664" name="Equação" r:id="rId4" imgW="2032000" imgH="241300" progId="Equation.3">
                  <p:embed/>
                </p:oleObj>
              </mc:Choice>
              <mc:Fallback>
                <p:oleObj name="Equação" r:id="rId4" imgW="2032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488" y="981075"/>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3461" name="Object 5"/>
          <p:cNvGraphicFramePr>
            <a:graphicFrameLocks noChangeAspect="1"/>
          </p:cNvGraphicFramePr>
          <p:nvPr/>
        </p:nvGraphicFramePr>
        <p:xfrm>
          <a:off x="5889625" y="4437063"/>
          <a:ext cx="3662363" cy="2039937"/>
        </p:xfrm>
        <a:graphic>
          <a:graphicData uri="http://schemas.openxmlformats.org/presentationml/2006/ole">
            <mc:AlternateContent xmlns:mc="http://schemas.openxmlformats.org/markup-compatibility/2006">
              <mc:Choice xmlns:v="urn:schemas-microsoft-com:vml" Requires="v">
                <p:oleObj spid="_x0000_s260665" name="Equação" r:id="rId6" imgW="1473200" imgH="889000" progId="Equation.3">
                  <p:embed/>
                </p:oleObj>
              </mc:Choice>
              <mc:Fallback>
                <p:oleObj name="Equação" r:id="rId6" imgW="1473200" imgH="889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625" y="4437063"/>
                        <a:ext cx="3662363" cy="2039937"/>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98340" name="Object 4"/>
          <p:cNvGraphicFramePr>
            <a:graphicFrameLocks noChangeAspect="1"/>
          </p:cNvGraphicFramePr>
          <p:nvPr/>
        </p:nvGraphicFramePr>
        <p:xfrm>
          <a:off x="3008313" y="2205038"/>
          <a:ext cx="4514850" cy="2036762"/>
        </p:xfrm>
        <a:graphic>
          <a:graphicData uri="http://schemas.openxmlformats.org/presentationml/2006/ole">
            <mc:AlternateContent xmlns:mc="http://schemas.openxmlformats.org/markup-compatibility/2006">
              <mc:Choice xmlns:v="urn:schemas-microsoft-com:vml" Requires="v">
                <p:oleObj spid="_x0000_s260666" name="Equação" r:id="rId8" imgW="1815840" imgH="888840" progId="Equation.3">
                  <p:embed/>
                </p:oleObj>
              </mc:Choice>
              <mc:Fallback>
                <p:oleObj name="Equação" r:id="rId8" imgW="1815840" imgH="8888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8313" y="2205038"/>
                        <a:ext cx="4514850" cy="203676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96291" name="Object 7"/>
          <p:cNvGraphicFramePr>
            <a:graphicFrameLocks noChangeAspect="1"/>
          </p:cNvGraphicFramePr>
          <p:nvPr/>
        </p:nvGraphicFramePr>
        <p:xfrm>
          <a:off x="1065213" y="1484313"/>
          <a:ext cx="1704975" cy="2097087"/>
        </p:xfrm>
        <a:graphic>
          <a:graphicData uri="http://schemas.openxmlformats.org/presentationml/2006/ole">
            <mc:AlternateContent xmlns:mc="http://schemas.openxmlformats.org/markup-compatibility/2006">
              <mc:Choice xmlns:v="urn:schemas-microsoft-com:vml" Requires="v">
                <p:oleObj spid="_x0000_s260667" name="Equação" r:id="rId10" imgW="685800" imgH="914400" progId="Equation.3">
                  <p:embed/>
                </p:oleObj>
              </mc:Choice>
              <mc:Fallback>
                <p:oleObj name="Equação" r:id="rId10" imgW="685800" imgH="914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5213" y="1484313"/>
                        <a:ext cx="1704975"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560388" y="4546600"/>
          <a:ext cx="4098925" cy="898525"/>
        </p:xfrm>
        <a:graphic>
          <a:graphicData uri="http://schemas.openxmlformats.org/presentationml/2006/ole">
            <mc:AlternateContent xmlns:mc="http://schemas.openxmlformats.org/markup-compatibility/2006">
              <mc:Choice xmlns:v="urn:schemas-microsoft-com:vml" Requires="v">
                <p:oleObj spid="_x0000_s260668" name="Equação" r:id="rId12" imgW="1765080" imgH="419040" progId="Equation.3">
                  <p:embed/>
                </p:oleObj>
              </mc:Choice>
              <mc:Fallback>
                <p:oleObj name="Equação" r:id="rId12" imgW="176508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388" y="4546600"/>
                        <a:ext cx="4098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955675" y="5589588"/>
          <a:ext cx="3449638" cy="898525"/>
        </p:xfrm>
        <a:graphic>
          <a:graphicData uri="http://schemas.openxmlformats.org/presentationml/2006/ole">
            <mc:AlternateContent xmlns:mc="http://schemas.openxmlformats.org/markup-compatibility/2006">
              <mc:Choice xmlns:v="urn:schemas-microsoft-com:vml" Requires="v">
                <p:oleObj spid="_x0000_s260669" name="Equação" r:id="rId14" imgW="1485720" imgH="419040" progId="Equation.3">
                  <p:embed/>
                </p:oleObj>
              </mc:Choice>
              <mc:Fallback>
                <p:oleObj name="Equação" r:id="rId14" imgW="1485720" imgH="419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5675" y="5589588"/>
                        <a:ext cx="3449638" cy="898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96291"/>
                                        </p:tgtEl>
                                        <p:attrNameLst>
                                          <p:attrName>style.visibility</p:attrName>
                                        </p:attrNameLst>
                                      </p:cBhvr>
                                      <p:to>
                                        <p:strVal val="visible"/>
                                      </p:to>
                                    </p:set>
                                    <p:anim calcmode="lin" valueType="num">
                                      <p:cBhvr>
                                        <p:cTn id="7" dur="500" fill="hold"/>
                                        <p:tgtEl>
                                          <p:spTgt spid="396291"/>
                                        </p:tgtEl>
                                        <p:attrNameLst>
                                          <p:attrName>ppt_w</p:attrName>
                                        </p:attrNameLst>
                                      </p:cBhvr>
                                      <p:tavLst>
                                        <p:tav tm="0">
                                          <p:val>
                                            <p:fltVal val="0"/>
                                          </p:val>
                                        </p:tav>
                                        <p:tav tm="100000">
                                          <p:val>
                                            <p:strVal val="#ppt_w"/>
                                          </p:val>
                                        </p:tav>
                                      </p:tavLst>
                                    </p:anim>
                                    <p:anim calcmode="lin" valueType="num">
                                      <p:cBhvr>
                                        <p:cTn id="8" dur="500" fill="hold"/>
                                        <p:tgtEl>
                                          <p:spTgt spid="396291"/>
                                        </p:tgtEl>
                                        <p:attrNameLst>
                                          <p:attrName>ppt_h</p:attrName>
                                        </p:attrNameLst>
                                      </p:cBhvr>
                                      <p:tavLst>
                                        <p:tav tm="0">
                                          <p:val>
                                            <p:fltVal val="0"/>
                                          </p:val>
                                        </p:tav>
                                        <p:tav tm="100000">
                                          <p:val>
                                            <p:strVal val="#ppt_h"/>
                                          </p:val>
                                        </p:tav>
                                      </p:tavLst>
                                    </p:anim>
                                    <p:animEffect transition="in" filter="fade">
                                      <p:cBhvr>
                                        <p:cTn id="9" dur="500"/>
                                        <p:tgtEl>
                                          <p:spTgt spid="39629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98340"/>
                                        </p:tgtEl>
                                        <p:attrNameLst>
                                          <p:attrName>style.visibility</p:attrName>
                                        </p:attrNameLst>
                                      </p:cBhvr>
                                      <p:to>
                                        <p:strVal val="visible"/>
                                      </p:to>
                                    </p:set>
                                    <p:anim calcmode="lin" valueType="num">
                                      <p:cBhvr>
                                        <p:cTn id="14" dur="500" fill="hold"/>
                                        <p:tgtEl>
                                          <p:spTgt spid="398340"/>
                                        </p:tgtEl>
                                        <p:attrNameLst>
                                          <p:attrName>ppt_w</p:attrName>
                                        </p:attrNameLst>
                                      </p:cBhvr>
                                      <p:tavLst>
                                        <p:tav tm="0">
                                          <p:val>
                                            <p:fltVal val="0"/>
                                          </p:val>
                                        </p:tav>
                                        <p:tav tm="100000">
                                          <p:val>
                                            <p:strVal val="#ppt_w"/>
                                          </p:val>
                                        </p:tav>
                                      </p:tavLst>
                                    </p:anim>
                                    <p:anim calcmode="lin" valueType="num">
                                      <p:cBhvr>
                                        <p:cTn id="15" dur="500" fill="hold"/>
                                        <p:tgtEl>
                                          <p:spTgt spid="398340"/>
                                        </p:tgtEl>
                                        <p:attrNameLst>
                                          <p:attrName>ppt_h</p:attrName>
                                        </p:attrNameLst>
                                      </p:cBhvr>
                                      <p:tavLst>
                                        <p:tav tm="0">
                                          <p:val>
                                            <p:fltVal val="0"/>
                                          </p:val>
                                        </p:tav>
                                        <p:tav tm="100000">
                                          <p:val>
                                            <p:strVal val="#ppt_h"/>
                                          </p:val>
                                        </p:tav>
                                      </p:tavLst>
                                    </p:anim>
                                    <p:animEffect transition="in" filter="fade">
                                      <p:cBhvr>
                                        <p:cTn id="16" dur="500"/>
                                        <p:tgtEl>
                                          <p:spTgt spid="3983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03461"/>
                                        </p:tgtEl>
                                        <p:attrNameLst>
                                          <p:attrName>style.visibility</p:attrName>
                                        </p:attrNameLst>
                                      </p:cBhvr>
                                      <p:to>
                                        <p:strVal val="visible"/>
                                      </p:to>
                                    </p:set>
                                    <p:anim calcmode="lin" valueType="num">
                                      <p:cBhvr>
                                        <p:cTn id="21" dur="500" fill="hold"/>
                                        <p:tgtEl>
                                          <p:spTgt spid="403461"/>
                                        </p:tgtEl>
                                        <p:attrNameLst>
                                          <p:attrName>ppt_w</p:attrName>
                                        </p:attrNameLst>
                                      </p:cBhvr>
                                      <p:tavLst>
                                        <p:tav tm="0">
                                          <p:val>
                                            <p:fltVal val="0"/>
                                          </p:val>
                                        </p:tav>
                                        <p:tav tm="100000">
                                          <p:val>
                                            <p:strVal val="#ppt_w"/>
                                          </p:val>
                                        </p:tav>
                                      </p:tavLst>
                                    </p:anim>
                                    <p:anim calcmode="lin" valueType="num">
                                      <p:cBhvr>
                                        <p:cTn id="22" dur="500" fill="hold"/>
                                        <p:tgtEl>
                                          <p:spTgt spid="403461"/>
                                        </p:tgtEl>
                                        <p:attrNameLst>
                                          <p:attrName>ppt_h</p:attrName>
                                        </p:attrNameLst>
                                      </p:cBhvr>
                                      <p:tavLst>
                                        <p:tav tm="0">
                                          <p:val>
                                            <p:fltVal val="0"/>
                                          </p:val>
                                        </p:tav>
                                        <p:tav tm="100000">
                                          <p:val>
                                            <p:strVal val="#ppt_h"/>
                                          </p:val>
                                        </p:tav>
                                      </p:tavLst>
                                    </p:anim>
                                    <p:animEffect transition="in" filter="fade">
                                      <p:cBhvr>
                                        <p:cTn id="23" dur="500"/>
                                        <p:tgtEl>
                                          <p:spTgt spid="40346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ítulo 3"/>
          <p:cNvSpPr>
            <a:spLocks noGrp="1"/>
          </p:cNvSpPr>
          <p:nvPr>
            <p:ph type="ctrTitle" sz="quarter"/>
          </p:nvPr>
        </p:nvSpPr>
        <p:spPr/>
        <p:txBody>
          <a:bodyPr/>
          <a:lstStyle/>
          <a:p>
            <a:r>
              <a:rPr lang="en-US" smtClean="0"/>
              <a:t>Métodos Numéricos</a:t>
            </a:r>
            <a:endParaRPr lang="pt-BR" smtClean="0"/>
          </a:p>
        </p:txBody>
      </p:sp>
      <p:sp>
        <p:nvSpPr>
          <p:cNvPr id="82947" name="Subtítulo 4"/>
          <p:cNvSpPr>
            <a:spLocks noGrp="1"/>
          </p:cNvSpPr>
          <p:nvPr>
            <p:ph type="subTitle" sz="quarter" idx="1"/>
          </p:nvPr>
        </p:nvSpPr>
        <p:spPr/>
        <p:txBody>
          <a:bodyPr/>
          <a:lstStyle/>
          <a:p>
            <a:r>
              <a:rPr lang="en-US" smtClean="0"/>
              <a:t>17a Aula</a:t>
            </a:r>
            <a:endParaRPr lang="pt-BR" smtClean="0"/>
          </a:p>
        </p:txBody>
      </p:sp>
    </p:spTree>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ítulo 3"/>
          <p:cNvSpPr>
            <a:spLocks noGrp="1"/>
          </p:cNvSpPr>
          <p:nvPr>
            <p:ph type="ctrTitle" sz="quarter"/>
          </p:nvPr>
        </p:nvSpPr>
        <p:spPr/>
        <p:txBody>
          <a:bodyPr/>
          <a:lstStyle/>
          <a:p>
            <a:r>
              <a:rPr lang="en-US" smtClean="0"/>
              <a:t>Ajuste de Curvas</a:t>
            </a:r>
            <a:endParaRPr lang="pt-BR" smtClean="0"/>
          </a:p>
        </p:txBody>
      </p:sp>
      <p:sp>
        <p:nvSpPr>
          <p:cNvPr id="83971" name="Subtítulo 4"/>
          <p:cNvSpPr>
            <a:spLocks noGrp="1"/>
          </p:cNvSpPr>
          <p:nvPr>
            <p:ph type="subTitle" sz="quarter" idx="1"/>
          </p:nvPr>
        </p:nvSpPr>
        <p:spPr/>
        <p:txBody>
          <a:bodyPr/>
          <a:lstStyle/>
          <a:p>
            <a:r>
              <a:rPr lang="en-US" smtClean="0"/>
              <a:t>Mínimos quadrados : via Excel/Matrizes : séries de Fourier &amp; ajuste de dados senoidais (via Solver)</a:t>
            </a:r>
            <a:endParaRPr lang="pt-BR" smtClean="0"/>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ítulo 2"/>
          <p:cNvSpPr>
            <a:spLocks noGrp="1"/>
          </p:cNvSpPr>
          <p:nvPr>
            <p:ph type="title"/>
          </p:nvPr>
        </p:nvSpPr>
        <p:spPr/>
        <p:txBody>
          <a:bodyPr/>
          <a:lstStyle/>
          <a:p>
            <a:r>
              <a:rPr lang="en-US" smtClean="0"/>
              <a:t>Teorema de Fourier : Forma Matemática</a:t>
            </a:r>
            <a:endParaRPr lang="pt-BR" smtClean="0"/>
          </a:p>
        </p:txBody>
      </p:sp>
      <p:sp>
        <p:nvSpPr>
          <p:cNvPr id="27652" name="Espaço Reservado para Conteúdo 3"/>
          <p:cNvSpPr>
            <a:spLocks noGrp="1"/>
          </p:cNvSpPr>
          <p:nvPr>
            <p:ph idx="1"/>
          </p:nvPr>
        </p:nvSpPr>
        <p:spPr/>
        <p:txBody>
          <a:bodyPr/>
          <a:lstStyle/>
          <a:p>
            <a:r>
              <a:rPr lang="en-US" smtClean="0"/>
              <a:t>Representação de sinais periódicos como uma uma constante mais uma soma de senos e cossenos com frequências múltiplas de uma frequência denominada frequência fundamental ou primeira harmônica</a:t>
            </a:r>
          </a:p>
        </p:txBody>
      </p:sp>
      <p:graphicFrame>
        <p:nvGraphicFramePr>
          <p:cNvPr id="27650" name="Object 2"/>
          <p:cNvGraphicFramePr>
            <a:graphicFrameLocks noChangeAspect="1"/>
          </p:cNvGraphicFramePr>
          <p:nvPr/>
        </p:nvGraphicFramePr>
        <p:xfrm>
          <a:off x="2230438" y="4000500"/>
          <a:ext cx="5794375" cy="1000125"/>
        </p:xfrm>
        <a:graphic>
          <a:graphicData uri="http://schemas.openxmlformats.org/presentationml/2006/ole">
            <mc:AlternateContent xmlns:mc="http://schemas.openxmlformats.org/markup-compatibility/2006">
              <mc:Choice xmlns:v="urn:schemas-microsoft-com:vml" Requires="v">
                <p:oleObj spid="_x0000_s182539" name="Equação" r:id="rId3" imgW="2501900" imgH="431800" progId="Equation.3">
                  <p:embed/>
                </p:oleObj>
              </mc:Choice>
              <mc:Fallback>
                <p:oleObj name="Equação" r:id="rId3" imgW="25019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438" y="4000500"/>
                        <a:ext cx="579437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ítulo 1"/>
          <p:cNvSpPr>
            <a:spLocks noGrp="1"/>
          </p:cNvSpPr>
          <p:nvPr>
            <p:ph type="title"/>
          </p:nvPr>
        </p:nvSpPr>
        <p:spPr/>
        <p:txBody>
          <a:bodyPr/>
          <a:lstStyle/>
          <a:p>
            <a:r>
              <a:rPr lang="en-US" smtClean="0"/>
              <a:t>Perceba pela fórmula anterior que :</a:t>
            </a:r>
            <a:endParaRPr lang="pt-BR" smtClean="0"/>
          </a:p>
        </p:txBody>
      </p:sp>
      <p:sp>
        <p:nvSpPr>
          <p:cNvPr id="3" name="Espaço Reservado para Conteúdo 2"/>
          <p:cNvSpPr>
            <a:spLocks noGrp="1"/>
          </p:cNvSpPr>
          <p:nvPr>
            <p:ph idx="1"/>
          </p:nvPr>
        </p:nvSpPr>
        <p:spPr/>
        <p:txBody>
          <a:bodyPr/>
          <a:lstStyle/>
          <a:p>
            <a:r>
              <a:rPr lang="en-US" smtClean="0"/>
              <a:t> … o ajuste de f(t) é um conjunto de coeficientes constantes que são aplicados aos senos e cossenos …</a:t>
            </a:r>
          </a:p>
          <a:p>
            <a:r>
              <a:rPr lang="en-US" smtClean="0"/>
              <a:t> … sendo assim podemos imaginar como um ajuste de mínimos quadrados aplicados a senos e cossenos …</a:t>
            </a:r>
          </a:p>
          <a:p>
            <a:r>
              <a:rPr lang="en-US" smtClean="0"/>
              <a:t>… e calcular os coeficientes pelos métodos dos mínimos quadrados vistos até aqui ( matrizes ou solver )</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ítulo 1"/>
          <p:cNvSpPr>
            <a:spLocks noGrp="1"/>
          </p:cNvSpPr>
          <p:nvPr>
            <p:ph type="title"/>
          </p:nvPr>
        </p:nvSpPr>
        <p:spPr/>
        <p:txBody>
          <a:bodyPr/>
          <a:lstStyle/>
          <a:p>
            <a:r>
              <a:rPr lang="en-US" smtClean="0"/>
              <a:t>Exercício</a:t>
            </a:r>
            <a:endParaRPr lang="pt-BR" smtClean="0"/>
          </a:p>
        </p:txBody>
      </p:sp>
      <p:sp>
        <p:nvSpPr>
          <p:cNvPr id="3" name="Espaço Reservado para Conteúdo 2"/>
          <p:cNvSpPr>
            <a:spLocks noGrp="1"/>
          </p:cNvSpPr>
          <p:nvPr>
            <p:ph idx="1"/>
          </p:nvPr>
        </p:nvSpPr>
        <p:spPr/>
        <p:txBody>
          <a:bodyPr/>
          <a:lstStyle/>
          <a:p>
            <a:r>
              <a:rPr lang="en-US" smtClean="0"/>
              <a:t>Encontre os coeficientes de Fourier que ajustam a função onda quadrada (0 se |t|&lt;1, 1 se |t|&gt;1) através do Solver</a:t>
            </a:r>
          </a:p>
          <a:p>
            <a:endParaRPr lang="en-US" smtClean="0"/>
          </a:p>
          <a:p>
            <a:endParaRPr lang="en-US" smtClean="0"/>
          </a:p>
          <a:p>
            <a:r>
              <a:rPr lang="en-US" smtClean="0"/>
              <a:t>Encontre os coeficientes de Fourier que ajustam a função triângulo através do Solver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 calcmode="lin" valueType="num">
                                      <p:cBhvr>
                                        <p:cTn id="1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ítulo 3"/>
          <p:cNvSpPr>
            <a:spLocks noGrp="1"/>
          </p:cNvSpPr>
          <p:nvPr>
            <p:ph type="ctrTitle" sz="quarter"/>
          </p:nvPr>
        </p:nvSpPr>
        <p:spPr/>
        <p:txBody>
          <a:bodyPr/>
          <a:lstStyle/>
          <a:p>
            <a:r>
              <a:rPr lang="en-US" smtClean="0"/>
              <a:t>Métodos Numéricos</a:t>
            </a:r>
            <a:endParaRPr lang="pt-BR" smtClean="0"/>
          </a:p>
        </p:txBody>
      </p:sp>
      <p:sp>
        <p:nvSpPr>
          <p:cNvPr id="87043" name="Subtítulo 4"/>
          <p:cNvSpPr>
            <a:spLocks noGrp="1"/>
          </p:cNvSpPr>
          <p:nvPr>
            <p:ph type="subTitle" sz="quarter" idx="1"/>
          </p:nvPr>
        </p:nvSpPr>
        <p:spPr/>
        <p:txBody>
          <a:bodyPr/>
          <a:lstStyle/>
          <a:p>
            <a:r>
              <a:rPr lang="en-US" smtClean="0"/>
              <a:t>18a Aula</a:t>
            </a:r>
            <a:endParaRPr lang="pt-BR"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ítulo 3"/>
          <p:cNvSpPr>
            <a:spLocks noGrp="1"/>
          </p:cNvSpPr>
          <p:nvPr>
            <p:ph type="ctrTitle" sz="quarter"/>
          </p:nvPr>
        </p:nvSpPr>
        <p:spPr/>
        <p:txBody>
          <a:bodyPr/>
          <a:lstStyle/>
          <a:p>
            <a:r>
              <a:rPr lang="en-US" smtClean="0"/>
              <a:t>Métodos Numéricos</a:t>
            </a:r>
            <a:endParaRPr lang="pt-BR" smtClean="0"/>
          </a:p>
        </p:txBody>
      </p:sp>
      <p:sp>
        <p:nvSpPr>
          <p:cNvPr id="41987" name="Subtítulo 4"/>
          <p:cNvSpPr>
            <a:spLocks noGrp="1"/>
          </p:cNvSpPr>
          <p:nvPr>
            <p:ph type="subTitle" sz="quarter" idx="1"/>
          </p:nvPr>
        </p:nvSpPr>
        <p:spPr/>
        <p:txBody>
          <a:bodyPr/>
          <a:lstStyle/>
          <a:p>
            <a:r>
              <a:rPr lang="en-US" smtClean="0"/>
              <a:t>3a Aula</a:t>
            </a:r>
            <a:endParaRPr lang="pt-BR" smtClean="0"/>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ítulo 3"/>
          <p:cNvSpPr>
            <a:spLocks noGrp="1"/>
          </p:cNvSpPr>
          <p:nvPr>
            <p:ph type="ctrTitle" sz="quarter"/>
          </p:nvPr>
        </p:nvSpPr>
        <p:spPr/>
        <p:txBody>
          <a:bodyPr/>
          <a:lstStyle/>
          <a:p>
            <a:r>
              <a:rPr lang="en-US" smtClean="0"/>
              <a:t>Ajuste de Curvas</a:t>
            </a:r>
            <a:endParaRPr lang="pt-BR" smtClean="0"/>
          </a:p>
        </p:txBody>
      </p:sp>
      <p:sp>
        <p:nvSpPr>
          <p:cNvPr id="88067" name="Subtítulo 4"/>
          <p:cNvSpPr>
            <a:spLocks noGrp="1"/>
          </p:cNvSpPr>
          <p:nvPr>
            <p:ph type="subTitle" sz="quarter" idx="1"/>
          </p:nvPr>
        </p:nvSpPr>
        <p:spPr/>
        <p:txBody>
          <a:bodyPr/>
          <a:lstStyle/>
          <a:p>
            <a:r>
              <a:rPr lang="en-US" smtClean="0"/>
              <a:t>Mínimos quadrados : ajuste de funções periódicas via Série de Fourier (método matricial)</a:t>
            </a:r>
            <a:endParaRPr lang="pt-BR" smtClean="0"/>
          </a:p>
        </p:txBody>
      </p:sp>
    </p:spTree>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ítulo 1"/>
          <p:cNvSpPr>
            <a:spLocks noGrp="1"/>
          </p:cNvSpPr>
          <p:nvPr>
            <p:ph type="title"/>
          </p:nvPr>
        </p:nvSpPr>
        <p:spPr/>
        <p:txBody>
          <a:bodyPr/>
          <a:lstStyle/>
          <a:p>
            <a:r>
              <a:rPr lang="en-US" smtClean="0"/>
              <a:t>Exercício</a:t>
            </a:r>
            <a:endParaRPr lang="pt-BR" smtClean="0"/>
          </a:p>
        </p:txBody>
      </p:sp>
      <p:sp>
        <p:nvSpPr>
          <p:cNvPr id="3" name="Espaço Reservado para Conteúdo 2"/>
          <p:cNvSpPr>
            <a:spLocks noGrp="1"/>
          </p:cNvSpPr>
          <p:nvPr>
            <p:ph idx="1"/>
          </p:nvPr>
        </p:nvSpPr>
        <p:spPr/>
        <p:txBody>
          <a:bodyPr/>
          <a:lstStyle/>
          <a:p>
            <a:r>
              <a:rPr lang="en-US" smtClean="0"/>
              <a:t>Encontre os coeficientes de Fourier que ajustam a função onda quadrada (0 se |t|&lt;1, 1 se |t|&gt;1) através do método matricial</a:t>
            </a:r>
          </a:p>
          <a:p>
            <a:r>
              <a:rPr lang="en-US" smtClean="0"/>
              <a:t>Encontre os coeficientes de Fourier que ajustam a função triângulo através do método matricial</a:t>
            </a:r>
          </a:p>
          <a:p>
            <a:r>
              <a:rPr lang="en-US" smtClean="0"/>
              <a:t>Para ambas as funções faça um gráfico do valor dos coeficientes da série de Fourier vs. a frequência associada</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ítulo 1"/>
          <p:cNvSpPr>
            <a:spLocks noGrp="1"/>
          </p:cNvSpPr>
          <p:nvPr>
            <p:ph type="title"/>
          </p:nvPr>
        </p:nvSpPr>
        <p:spPr/>
        <p:txBody>
          <a:bodyPr/>
          <a:lstStyle/>
          <a:p>
            <a:r>
              <a:rPr lang="en-US" smtClean="0"/>
              <a:t>Exercícios</a:t>
            </a:r>
            <a:endParaRPr lang="pt-BR" smtClean="0"/>
          </a:p>
        </p:txBody>
      </p:sp>
      <p:sp>
        <p:nvSpPr>
          <p:cNvPr id="90115" name="Espaço Reservado para Conteúdo 2"/>
          <p:cNvSpPr>
            <a:spLocks noGrp="1"/>
          </p:cNvSpPr>
          <p:nvPr>
            <p:ph idx="1"/>
          </p:nvPr>
        </p:nvSpPr>
        <p:spPr/>
        <p:txBody>
          <a:bodyPr/>
          <a:lstStyle/>
          <a:p>
            <a:r>
              <a:rPr lang="en-US" smtClean="0"/>
              <a:t>Chapra-Canale cap.19</a:t>
            </a:r>
          </a:p>
          <a:p>
            <a:pPr lvl="1"/>
            <a:r>
              <a:rPr lang="en-US" smtClean="0"/>
              <a:t>Exs. 1 a 8</a:t>
            </a:r>
            <a:endParaRPr lang="pt-BR" smtClean="0"/>
          </a:p>
        </p:txBody>
      </p:sp>
    </p:spTree>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ítulo 1"/>
          <p:cNvSpPr>
            <a:spLocks noGrp="1"/>
          </p:cNvSpPr>
          <p:nvPr>
            <p:ph type="title"/>
          </p:nvPr>
        </p:nvSpPr>
        <p:spPr>
          <a:xfrm>
            <a:off x="271463" y="71438"/>
            <a:ext cx="9363075" cy="533400"/>
          </a:xfrm>
        </p:spPr>
        <p:txBody>
          <a:bodyPr/>
          <a:lstStyle/>
          <a:p>
            <a:r>
              <a:rPr lang="en-US" smtClean="0"/>
              <a:t>Chapra-Canale, 19.1 a 8</a:t>
            </a:r>
            <a:endParaRPr lang="pt-BR" smtClean="0"/>
          </a:p>
        </p:txBody>
      </p:sp>
      <p:pic>
        <p:nvPicPr>
          <p:cNvPr id="2" name="Imagem 1"/>
          <p:cNvPicPr>
            <a:picLocks noChangeAspect="1"/>
          </p:cNvPicPr>
          <p:nvPr/>
        </p:nvPicPr>
        <p:blipFill>
          <a:blip r:embed="rId2"/>
          <a:stretch>
            <a:fillRect/>
          </a:stretch>
        </p:blipFill>
        <p:spPr>
          <a:xfrm>
            <a:off x="1343025" y="869714"/>
            <a:ext cx="7219950" cy="3362325"/>
          </a:xfrm>
          <a:prstGeom prst="rect">
            <a:avLst/>
          </a:prstGeom>
        </p:spPr>
      </p:pic>
      <p:pic>
        <p:nvPicPr>
          <p:cNvPr id="4" name="Imagem 3"/>
          <p:cNvPicPr>
            <a:picLocks noChangeAspect="1"/>
          </p:cNvPicPr>
          <p:nvPr/>
        </p:nvPicPr>
        <p:blipFill>
          <a:blip r:embed="rId3"/>
          <a:stretch>
            <a:fillRect/>
          </a:stretch>
        </p:blipFill>
        <p:spPr>
          <a:xfrm>
            <a:off x="1136576" y="4687019"/>
            <a:ext cx="3067050" cy="1838325"/>
          </a:xfrm>
          <a:prstGeom prst="rect">
            <a:avLst/>
          </a:prstGeom>
        </p:spPr>
      </p:pic>
      <p:pic>
        <p:nvPicPr>
          <p:cNvPr id="5" name="Imagem 4"/>
          <p:cNvPicPr>
            <a:picLocks noChangeAspect="1"/>
          </p:cNvPicPr>
          <p:nvPr/>
        </p:nvPicPr>
        <p:blipFill>
          <a:blip r:embed="rId4"/>
          <a:stretch>
            <a:fillRect/>
          </a:stretch>
        </p:blipFill>
        <p:spPr>
          <a:xfrm>
            <a:off x="6033120" y="4658444"/>
            <a:ext cx="2981325" cy="1866900"/>
          </a:xfrm>
          <a:prstGeom prst="rect">
            <a:avLst/>
          </a:prstGeom>
        </p:spPr>
      </p:pic>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16.regressão, interpolação, </a:t>
            </a:r>
            <a:r>
              <a:rPr lang="pt-BR" b="1" dirty="0" err="1"/>
              <a:t>splines</a:t>
            </a:r>
            <a:r>
              <a:rPr lang="pt-BR" b="1" dirty="0"/>
              <a:t>, solver, regressão, matrizes.xlsx</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3964737414"/>
              </p:ext>
            </p:extLst>
          </p:nvPr>
        </p:nvGraphicFramePr>
        <p:xfrm>
          <a:off x="270719" y="2564904"/>
          <a:ext cx="9470968" cy="2520280"/>
        </p:xfrm>
        <a:graphic>
          <a:graphicData uri="http://schemas.openxmlformats.org/presentationml/2006/ole">
            <mc:AlternateContent xmlns:mc="http://schemas.openxmlformats.org/markup-compatibility/2006">
              <mc:Choice xmlns:v="urn:schemas-microsoft-com:vml" Requires="v">
                <p:oleObj spid="_x0000_s329746" name="Planilha" r:id="rId3" imgW="12201581" imgH="3247958" progId="Excel.Sheet.12">
                  <p:embed/>
                </p:oleObj>
              </mc:Choice>
              <mc:Fallback>
                <p:oleObj name="Planilha" r:id="rId3" imgW="12201581" imgH="3247958" progId="Excel.Sheet.12">
                  <p:embed/>
                  <p:pic>
                    <p:nvPicPr>
                      <p:cNvPr id="0" name=""/>
                      <p:cNvPicPr/>
                      <p:nvPr/>
                    </p:nvPicPr>
                    <p:blipFill>
                      <a:blip r:embed="rId4"/>
                      <a:stretch>
                        <a:fillRect/>
                      </a:stretch>
                    </p:blipFill>
                    <p:spPr>
                      <a:xfrm>
                        <a:off x="270719" y="2564904"/>
                        <a:ext cx="9470968" cy="2520280"/>
                      </a:xfrm>
                      <a:prstGeom prst="rect">
                        <a:avLst/>
                      </a:prstGeom>
                    </p:spPr>
                  </p:pic>
                </p:oleObj>
              </mc:Fallback>
            </mc:AlternateContent>
          </a:graphicData>
        </a:graphic>
      </p:graphicFrame>
    </p:spTree>
    <p:extLst>
      <p:ext uri="{BB962C8B-B14F-4D97-AF65-F5344CB8AC3E}">
        <p14:creationId xmlns:p14="http://schemas.microsoft.com/office/powerpoint/2010/main" val="107473242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17.fourier - quadrada, harmônicas, matrizes, solver e VBA.xlsm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1719876409"/>
              </p:ext>
            </p:extLst>
          </p:nvPr>
        </p:nvGraphicFramePr>
        <p:xfrm>
          <a:off x="632520" y="2492896"/>
          <a:ext cx="8568952" cy="4111449"/>
        </p:xfrm>
        <a:graphic>
          <a:graphicData uri="http://schemas.openxmlformats.org/presentationml/2006/ole">
            <mc:AlternateContent xmlns:mc="http://schemas.openxmlformats.org/markup-compatibility/2006">
              <mc:Choice xmlns:v="urn:schemas-microsoft-com:vml" Requires="v">
                <p:oleObj spid="_x0000_s333841" name="Planilha Habilitada para Macro" r:id="rId3" imgW="9944145" imgH="4771945" progId="Excel.SheetMacroEnabled.12">
                  <p:embed/>
                </p:oleObj>
              </mc:Choice>
              <mc:Fallback>
                <p:oleObj name="Planilha Habilitada para Macro" r:id="rId3" imgW="9944145" imgH="4771945" progId="Excel.SheetMacroEnabled.12">
                  <p:embed/>
                  <p:pic>
                    <p:nvPicPr>
                      <p:cNvPr id="0" name=""/>
                      <p:cNvPicPr/>
                      <p:nvPr/>
                    </p:nvPicPr>
                    <p:blipFill>
                      <a:blip r:embed="rId4"/>
                      <a:stretch>
                        <a:fillRect/>
                      </a:stretch>
                    </p:blipFill>
                    <p:spPr>
                      <a:xfrm>
                        <a:off x="632520" y="2492896"/>
                        <a:ext cx="8568952" cy="4111449"/>
                      </a:xfrm>
                      <a:prstGeom prst="rect">
                        <a:avLst/>
                      </a:prstGeom>
                    </p:spPr>
                  </p:pic>
                </p:oleObj>
              </mc:Fallback>
            </mc:AlternateContent>
          </a:graphicData>
        </a:graphic>
      </p:graphicFrame>
    </p:spTree>
    <p:extLst>
      <p:ext uri="{BB962C8B-B14F-4D97-AF65-F5344CB8AC3E}">
        <p14:creationId xmlns:p14="http://schemas.microsoft.com/office/powerpoint/2010/main" val="192498204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17.fourier - dente de serra.xlsm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2137816465"/>
              </p:ext>
            </p:extLst>
          </p:nvPr>
        </p:nvGraphicFramePr>
        <p:xfrm>
          <a:off x="621556" y="1988840"/>
          <a:ext cx="8639175" cy="4772025"/>
        </p:xfrm>
        <a:graphic>
          <a:graphicData uri="http://schemas.openxmlformats.org/presentationml/2006/ole">
            <mc:AlternateContent xmlns:mc="http://schemas.openxmlformats.org/markup-compatibility/2006">
              <mc:Choice xmlns:v="urn:schemas-microsoft-com:vml" Requires="v">
                <p:oleObj spid="_x0000_s330770" name="Planilha Habilitada para Macro" r:id="rId3" imgW="8639194" imgH="4771945" progId="Excel.SheetMacroEnabled.12">
                  <p:embed/>
                </p:oleObj>
              </mc:Choice>
              <mc:Fallback>
                <p:oleObj name="Planilha Habilitada para Macro" r:id="rId3" imgW="8639194" imgH="4771945" progId="Excel.SheetMacroEnabled.12">
                  <p:embed/>
                  <p:pic>
                    <p:nvPicPr>
                      <p:cNvPr id="0" name=""/>
                      <p:cNvPicPr/>
                      <p:nvPr/>
                    </p:nvPicPr>
                    <p:blipFill>
                      <a:blip r:embed="rId4"/>
                      <a:stretch>
                        <a:fillRect/>
                      </a:stretch>
                    </p:blipFill>
                    <p:spPr>
                      <a:xfrm>
                        <a:off x="621556" y="1988840"/>
                        <a:ext cx="8639175" cy="477202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83924632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17.fourier - dente de serra.xlsm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3463404790"/>
              </p:ext>
            </p:extLst>
          </p:nvPr>
        </p:nvGraphicFramePr>
        <p:xfrm>
          <a:off x="622300" y="1989138"/>
          <a:ext cx="8591550" cy="4676775"/>
        </p:xfrm>
        <a:graphic>
          <a:graphicData uri="http://schemas.openxmlformats.org/presentationml/2006/ole">
            <mc:AlternateContent xmlns:mc="http://schemas.openxmlformats.org/markup-compatibility/2006">
              <mc:Choice xmlns:v="urn:schemas-microsoft-com:vml" Requires="v">
                <p:oleObj spid="_x0000_s331794" name="Planilha Habilitada para Macro" r:id="rId3" imgW="8591408" imgH="4676628" progId="Excel.SheetMacroEnabled.12">
                  <p:embed/>
                </p:oleObj>
              </mc:Choice>
              <mc:Fallback>
                <p:oleObj name="Planilha Habilitada para Macro" r:id="rId3" imgW="8591408" imgH="4676628" progId="Excel.SheetMacroEnabled.12">
                  <p:embed/>
                  <p:pic>
                    <p:nvPicPr>
                      <p:cNvPr id="3" name="Objeto 2"/>
                      <p:cNvPicPr/>
                      <p:nvPr/>
                    </p:nvPicPr>
                    <p:blipFill>
                      <a:blip r:embed="rId4"/>
                      <a:stretch>
                        <a:fillRect/>
                      </a:stretch>
                    </p:blipFill>
                    <p:spPr>
                      <a:xfrm>
                        <a:off x="622300" y="1989138"/>
                        <a:ext cx="8591550" cy="467677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5111150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17.fourier - letra M.xlsx</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337088848"/>
              </p:ext>
            </p:extLst>
          </p:nvPr>
        </p:nvGraphicFramePr>
        <p:xfrm>
          <a:off x="283739" y="2051360"/>
          <a:ext cx="9340673" cy="3096344"/>
        </p:xfrm>
        <a:graphic>
          <a:graphicData uri="http://schemas.openxmlformats.org/presentationml/2006/ole">
            <mc:AlternateContent xmlns:mc="http://schemas.openxmlformats.org/markup-compatibility/2006">
              <mc:Choice xmlns:v="urn:schemas-microsoft-com:vml" Requires="v">
                <p:oleObj spid="_x0000_s334865" name="Planilha" r:id="rId3" imgW="10372781" imgH="3438592" progId="Excel.Sheet.12">
                  <p:embed/>
                </p:oleObj>
              </mc:Choice>
              <mc:Fallback>
                <p:oleObj name="Planilha" r:id="rId3" imgW="10372781" imgH="3438592" progId="Excel.Sheet.12">
                  <p:embed/>
                  <p:pic>
                    <p:nvPicPr>
                      <p:cNvPr id="0" name=""/>
                      <p:cNvPicPr/>
                      <p:nvPr/>
                    </p:nvPicPr>
                    <p:blipFill>
                      <a:blip r:embed="rId4"/>
                      <a:stretch>
                        <a:fillRect/>
                      </a:stretch>
                    </p:blipFill>
                    <p:spPr>
                      <a:xfrm>
                        <a:off x="283739" y="2051360"/>
                        <a:ext cx="9340673" cy="3096344"/>
                      </a:xfrm>
                      <a:prstGeom prst="rect">
                        <a:avLst/>
                      </a:prstGeom>
                    </p:spPr>
                  </p:pic>
                </p:oleObj>
              </mc:Fallback>
            </mc:AlternateContent>
          </a:graphicData>
        </a:graphic>
      </p:graphicFrame>
    </p:spTree>
    <p:extLst>
      <p:ext uri="{BB962C8B-B14F-4D97-AF65-F5344CB8AC3E}">
        <p14:creationId xmlns:p14="http://schemas.microsoft.com/office/powerpoint/2010/main" val="13860140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17.fourier - triangular.xlsx</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876185303"/>
              </p:ext>
            </p:extLst>
          </p:nvPr>
        </p:nvGraphicFramePr>
        <p:xfrm>
          <a:off x="1928664" y="2060848"/>
          <a:ext cx="6181725" cy="4402137"/>
        </p:xfrm>
        <a:graphic>
          <a:graphicData uri="http://schemas.openxmlformats.org/presentationml/2006/ole">
            <mc:AlternateContent xmlns:mc="http://schemas.openxmlformats.org/markup-compatibility/2006">
              <mc:Choice xmlns:v="urn:schemas-microsoft-com:vml" Requires="v">
                <p:oleObj spid="_x0000_s335889" name="Planilha" r:id="rId3" imgW="10982501" imgH="7819918" progId="Excel.Sheet.12">
                  <p:embed/>
                </p:oleObj>
              </mc:Choice>
              <mc:Fallback>
                <p:oleObj name="Planilha" r:id="rId3" imgW="10982501" imgH="7819918" progId="Excel.Sheet.12">
                  <p:embed/>
                  <p:pic>
                    <p:nvPicPr>
                      <p:cNvPr id="0" name=""/>
                      <p:cNvPicPr/>
                      <p:nvPr/>
                    </p:nvPicPr>
                    <p:blipFill>
                      <a:blip r:embed="rId4"/>
                      <a:stretch>
                        <a:fillRect/>
                      </a:stretch>
                    </p:blipFill>
                    <p:spPr>
                      <a:xfrm>
                        <a:off x="1928664" y="2060848"/>
                        <a:ext cx="6181725" cy="4402137"/>
                      </a:xfrm>
                      <a:prstGeom prst="rect">
                        <a:avLst/>
                      </a:prstGeom>
                    </p:spPr>
                  </p:pic>
                </p:oleObj>
              </mc:Fallback>
            </mc:AlternateContent>
          </a:graphicData>
        </a:graphic>
      </p:graphicFrame>
    </p:spTree>
    <p:extLst>
      <p:ext uri="{BB962C8B-B14F-4D97-AF65-F5344CB8AC3E}">
        <p14:creationId xmlns:p14="http://schemas.microsoft.com/office/powerpoint/2010/main" val="1288684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ítulo 5"/>
          <p:cNvSpPr>
            <a:spLocks noGrp="1"/>
          </p:cNvSpPr>
          <p:nvPr>
            <p:ph type="ctrTitle" sz="quarter"/>
          </p:nvPr>
        </p:nvSpPr>
        <p:spPr/>
        <p:txBody>
          <a:bodyPr/>
          <a:lstStyle/>
          <a:p>
            <a:pPr eaLnBrk="1" hangingPunct="1"/>
            <a:r>
              <a:rPr lang="en-US" smtClean="0"/>
              <a:t>Raízes de Equações</a:t>
            </a:r>
            <a:endParaRPr lang="pt-BR" smtClean="0"/>
          </a:p>
        </p:txBody>
      </p:sp>
      <p:sp>
        <p:nvSpPr>
          <p:cNvPr id="43011" name="Subtítulo 6"/>
          <p:cNvSpPr>
            <a:spLocks noGrp="1"/>
          </p:cNvSpPr>
          <p:nvPr>
            <p:ph type="subTitle" sz="quarter" idx="1"/>
          </p:nvPr>
        </p:nvSpPr>
        <p:spPr/>
        <p:txBody>
          <a:bodyPr/>
          <a:lstStyle/>
          <a:p>
            <a:pPr eaLnBrk="1" hangingPunct="1"/>
            <a:r>
              <a:rPr lang="en-US" dirty="0" err="1" smtClean="0"/>
              <a:t>Cálculo</a:t>
            </a:r>
            <a:r>
              <a:rPr lang="en-US" dirty="0" smtClean="0"/>
              <a:t> da Lei dos Gases </a:t>
            </a:r>
            <a:r>
              <a:rPr lang="en-US" dirty="0" err="1" smtClean="0"/>
              <a:t>Ideais</a:t>
            </a:r>
            <a:r>
              <a:rPr lang="en-US" dirty="0" smtClean="0"/>
              <a:t> x </a:t>
            </a:r>
            <a:r>
              <a:rPr lang="en-US" dirty="0" err="1" smtClean="0"/>
              <a:t>Equação</a:t>
            </a:r>
            <a:r>
              <a:rPr lang="en-US" dirty="0" smtClean="0"/>
              <a:t> de van der Waals </a:t>
            </a:r>
          </a:p>
          <a:p>
            <a:pPr eaLnBrk="1" hangingPunct="1"/>
            <a:r>
              <a:rPr lang="en-US" dirty="0" smtClean="0"/>
              <a:t>via </a:t>
            </a:r>
            <a:r>
              <a:rPr lang="en-US" dirty="0" err="1" smtClean="0"/>
              <a:t>Tabela</a:t>
            </a:r>
            <a:r>
              <a:rPr lang="en-US" dirty="0" smtClean="0"/>
              <a:t> de Dados e Newton/Raphson</a:t>
            </a:r>
            <a:endParaRPr lang="pt-BR" dirty="0" smtClean="0"/>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a:t>
            </a:r>
            <a:r>
              <a:rPr lang="pt-BR" dirty="0"/>
              <a:t>: </a:t>
            </a:r>
            <a:r>
              <a:rPr lang="pt-BR" b="1" dirty="0"/>
              <a:t>17.fourier - FFT - Filtro Digital.xlsx</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4251814015"/>
              </p:ext>
            </p:extLst>
          </p:nvPr>
        </p:nvGraphicFramePr>
        <p:xfrm>
          <a:off x="1360090" y="2060848"/>
          <a:ext cx="7185819" cy="4493766"/>
        </p:xfrm>
        <a:graphic>
          <a:graphicData uri="http://schemas.openxmlformats.org/presentationml/2006/ole">
            <mc:AlternateContent xmlns:mc="http://schemas.openxmlformats.org/markup-compatibility/2006">
              <mc:Choice xmlns:v="urn:schemas-microsoft-com:vml" Requires="v">
                <p:oleObj spid="_x0000_s336913" name="Planilha" r:id="rId3" imgW="9763061" imgH="6105658" progId="Excel.Sheet.12">
                  <p:embed/>
                </p:oleObj>
              </mc:Choice>
              <mc:Fallback>
                <p:oleObj name="Planilha" r:id="rId3" imgW="9763061" imgH="6105658" progId="Excel.Sheet.12">
                  <p:embed/>
                  <p:pic>
                    <p:nvPicPr>
                      <p:cNvPr id="0" name=""/>
                      <p:cNvPicPr/>
                      <p:nvPr/>
                    </p:nvPicPr>
                    <p:blipFill>
                      <a:blip r:embed="rId4"/>
                      <a:stretch>
                        <a:fillRect/>
                      </a:stretch>
                    </p:blipFill>
                    <p:spPr>
                      <a:xfrm>
                        <a:off x="1360090" y="2060848"/>
                        <a:ext cx="7185819" cy="4493766"/>
                      </a:xfrm>
                      <a:prstGeom prst="rect">
                        <a:avLst/>
                      </a:prstGeom>
                    </p:spPr>
                  </p:pic>
                </p:oleObj>
              </mc:Fallback>
            </mc:AlternateContent>
          </a:graphicData>
        </a:graphic>
      </p:graphicFrame>
    </p:spTree>
    <p:extLst>
      <p:ext uri="{BB962C8B-B14F-4D97-AF65-F5344CB8AC3E}">
        <p14:creationId xmlns:p14="http://schemas.microsoft.com/office/powerpoint/2010/main" val="6984835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3"/>
          <p:cNvSpPr>
            <a:spLocks noGrp="1"/>
          </p:cNvSpPr>
          <p:nvPr>
            <p:ph type="ctrTitle" sz="quarter"/>
          </p:nvPr>
        </p:nvSpPr>
        <p:spPr/>
        <p:txBody>
          <a:bodyPr/>
          <a:lstStyle/>
          <a:p>
            <a:r>
              <a:rPr lang="en-US" smtClean="0"/>
              <a:t>Métodos Numéricos</a:t>
            </a:r>
            <a:endParaRPr lang="pt-BR" smtClean="0"/>
          </a:p>
        </p:txBody>
      </p:sp>
      <p:sp>
        <p:nvSpPr>
          <p:cNvPr id="91139" name="Subtítulo 4"/>
          <p:cNvSpPr>
            <a:spLocks noGrp="1"/>
          </p:cNvSpPr>
          <p:nvPr>
            <p:ph type="subTitle" sz="quarter" idx="1"/>
          </p:nvPr>
        </p:nvSpPr>
        <p:spPr/>
        <p:txBody>
          <a:bodyPr/>
          <a:lstStyle/>
          <a:p>
            <a:r>
              <a:rPr lang="en-US" smtClean="0"/>
              <a:t>19a Aula</a:t>
            </a:r>
            <a:endParaRPr lang="pt-BR" smtClean="0"/>
          </a:p>
        </p:txBody>
      </p:sp>
    </p:spTree>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ítulo 3"/>
          <p:cNvSpPr>
            <a:spLocks noGrp="1"/>
          </p:cNvSpPr>
          <p:nvPr>
            <p:ph type="ctrTitle" sz="quarter"/>
          </p:nvPr>
        </p:nvSpPr>
        <p:spPr/>
        <p:txBody>
          <a:bodyPr/>
          <a:lstStyle/>
          <a:p>
            <a:r>
              <a:rPr lang="en-US" smtClean="0"/>
              <a:t>Ajuste de Curvas</a:t>
            </a:r>
            <a:endParaRPr lang="pt-BR" smtClean="0"/>
          </a:p>
        </p:txBody>
      </p:sp>
      <p:sp>
        <p:nvSpPr>
          <p:cNvPr id="92163" name="Subtítulo 4"/>
          <p:cNvSpPr>
            <a:spLocks noGrp="1"/>
          </p:cNvSpPr>
          <p:nvPr>
            <p:ph type="subTitle" sz="quarter" idx="1"/>
          </p:nvPr>
        </p:nvSpPr>
        <p:spPr/>
        <p:txBody>
          <a:bodyPr/>
          <a:lstStyle/>
          <a:p>
            <a:r>
              <a:rPr lang="en-US" smtClean="0"/>
              <a:t>Interpolação via Excel : Polinômio de Newton</a:t>
            </a:r>
          </a:p>
          <a:p>
            <a:endParaRPr lang="pt-BR" smtClean="0"/>
          </a:p>
        </p:txBody>
      </p:sp>
    </p:spTree>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ítulo 1"/>
          <p:cNvSpPr>
            <a:spLocks noGrp="1"/>
          </p:cNvSpPr>
          <p:nvPr>
            <p:ph type="title"/>
          </p:nvPr>
        </p:nvSpPr>
        <p:spPr/>
        <p:txBody>
          <a:bodyPr/>
          <a:lstStyle/>
          <a:p>
            <a:r>
              <a:rPr lang="en-US" smtClean="0"/>
              <a:t>Até o momento ajustamos curvas a dados com erro “grande”</a:t>
            </a:r>
            <a:endParaRPr lang="pt-BR" smtClean="0"/>
          </a:p>
        </p:txBody>
      </p:sp>
      <p:sp>
        <p:nvSpPr>
          <p:cNvPr id="3" name="Espaço Reservado para Conteúdo 2"/>
          <p:cNvSpPr>
            <a:spLocks noGrp="1"/>
          </p:cNvSpPr>
          <p:nvPr>
            <p:ph idx="1"/>
          </p:nvPr>
        </p:nvSpPr>
        <p:spPr>
          <a:xfrm>
            <a:off x="309563" y="1214438"/>
            <a:ext cx="9340850" cy="5381625"/>
          </a:xfrm>
        </p:spPr>
        <p:txBody>
          <a:bodyPr/>
          <a:lstStyle/>
          <a:p>
            <a:r>
              <a:rPr lang="en-US" smtClean="0"/>
              <a:t>Vamos agora ajustar curvas a dados com erros pequenos, ou até mesmo nulos.</a:t>
            </a:r>
          </a:p>
          <a:p>
            <a:endParaRPr lang="en-US" smtClean="0"/>
          </a:p>
          <a:p>
            <a:r>
              <a:rPr lang="en-US" smtClean="0"/>
              <a:t>Queremos agora funções que “passem” pelos pontos e para isso vamos utilizar o método denominado “interpolação por Polinômios de Newton”</a:t>
            </a:r>
          </a:p>
          <a:p>
            <a:endParaRPr lang="en-US" smtClean="0"/>
          </a:p>
          <a:p>
            <a:r>
              <a:rPr lang="en-US" smtClean="0"/>
              <a:t>Como funciona?</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ítulo 1"/>
          <p:cNvSpPr>
            <a:spLocks noGrp="1"/>
          </p:cNvSpPr>
          <p:nvPr>
            <p:ph type="title"/>
          </p:nvPr>
        </p:nvSpPr>
        <p:spPr/>
        <p:txBody>
          <a:bodyPr/>
          <a:lstStyle/>
          <a:p>
            <a:r>
              <a:rPr lang="en-US" smtClean="0"/>
              <a:t>Suponha dois ptos,[x</a:t>
            </a:r>
            <a:r>
              <a:rPr lang="en-US" baseline="-25000" smtClean="0"/>
              <a:t>0</a:t>
            </a:r>
            <a:r>
              <a:rPr lang="en-US" smtClean="0"/>
              <a:t>;f(x</a:t>
            </a:r>
            <a:r>
              <a:rPr lang="en-US" baseline="-25000" smtClean="0"/>
              <a:t>0</a:t>
            </a:r>
            <a:r>
              <a:rPr lang="en-US" smtClean="0"/>
              <a:t>)] e [x</a:t>
            </a:r>
            <a:r>
              <a:rPr lang="en-US" baseline="-25000" smtClean="0"/>
              <a:t>1</a:t>
            </a:r>
            <a:r>
              <a:rPr lang="en-US" smtClean="0"/>
              <a:t>;f(x</a:t>
            </a:r>
            <a:r>
              <a:rPr lang="en-US" baseline="-25000" smtClean="0"/>
              <a:t>1</a:t>
            </a:r>
            <a:r>
              <a:rPr lang="en-US" smtClean="0"/>
              <a:t>)]</a:t>
            </a:r>
            <a:endParaRPr lang="pt-BR" baseline="-25000" smtClean="0"/>
          </a:p>
        </p:txBody>
      </p:sp>
      <p:sp>
        <p:nvSpPr>
          <p:cNvPr id="3" name="Espaço Reservado para Conteúdo 2"/>
          <p:cNvSpPr>
            <a:spLocks noGrp="1"/>
          </p:cNvSpPr>
          <p:nvPr>
            <p:ph idx="1"/>
          </p:nvPr>
        </p:nvSpPr>
        <p:spPr>
          <a:xfrm>
            <a:off x="293688" y="857250"/>
            <a:ext cx="9340850" cy="5381625"/>
          </a:xfrm>
        </p:spPr>
        <p:txBody>
          <a:bodyPr/>
          <a:lstStyle/>
          <a:p>
            <a:r>
              <a:rPr lang="en-US" smtClean="0"/>
              <a:t>Podemos ajustar uma reta (i.e. encontrar b0 e b1 ) a eles da seguinte forma :</a:t>
            </a:r>
          </a:p>
          <a:p>
            <a:endParaRPr lang="en-US" smtClean="0"/>
          </a:p>
          <a:p>
            <a:endParaRPr lang="en-US" smtClean="0"/>
          </a:p>
          <a:p>
            <a:r>
              <a:rPr lang="en-US" smtClean="0"/>
              <a:t>Pois :</a:t>
            </a:r>
          </a:p>
          <a:p>
            <a:endParaRPr lang="en-US" smtClean="0"/>
          </a:p>
          <a:p>
            <a:r>
              <a:rPr lang="en-US" smtClean="0"/>
              <a:t>E :  </a:t>
            </a:r>
            <a:endParaRPr lang="pt-BR" smtClean="0"/>
          </a:p>
        </p:txBody>
      </p:sp>
      <p:graphicFrame>
        <p:nvGraphicFramePr>
          <p:cNvPr id="4" name="Object 2"/>
          <p:cNvGraphicFramePr>
            <a:graphicFrameLocks noChangeAspect="1"/>
          </p:cNvGraphicFramePr>
          <p:nvPr/>
        </p:nvGraphicFramePr>
        <p:xfrm>
          <a:off x="2881313" y="2000250"/>
          <a:ext cx="4246562" cy="714375"/>
        </p:xfrm>
        <a:graphic>
          <a:graphicData uri="http://schemas.openxmlformats.org/presentationml/2006/ole">
            <mc:AlternateContent xmlns:mc="http://schemas.openxmlformats.org/markup-compatibility/2006">
              <mc:Choice xmlns:v="urn:schemas-microsoft-com:vml" Requires="v">
                <p:oleObj spid="_x0000_s184093" name="Equação" r:id="rId3" imgW="1358900" imgH="228600" progId="Equation.3">
                  <p:embed/>
                </p:oleObj>
              </mc:Choice>
              <mc:Fallback>
                <p:oleObj name="Equação" r:id="rId3" imgW="1358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2000250"/>
                        <a:ext cx="4246562"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07" name="Object 3"/>
          <p:cNvGraphicFramePr>
            <a:graphicFrameLocks noChangeAspect="1"/>
          </p:cNvGraphicFramePr>
          <p:nvPr/>
        </p:nvGraphicFramePr>
        <p:xfrm>
          <a:off x="1809750" y="3071813"/>
          <a:ext cx="2063750" cy="714375"/>
        </p:xfrm>
        <a:graphic>
          <a:graphicData uri="http://schemas.openxmlformats.org/presentationml/2006/ole">
            <mc:AlternateContent xmlns:mc="http://schemas.openxmlformats.org/markup-compatibility/2006">
              <mc:Choice xmlns:v="urn:schemas-microsoft-com:vml" Requires="v">
                <p:oleObj spid="_x0000_s184094" name="Equação" r:id="rId5" imgW="660400" imgH="228600" progId="Equation.3">
                  <p:embed/>
                </p:oleObj>
              </mc:Choice>
              <mc:Fallback>
                <p:oleObj name="Equação" r:id="rId5" imgW="660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750" y="3071813"/>
                        <a:ext cx="206375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08" name="Object 4"/>
          <p:cNvGraphicFramePr>
            <a:graphicFrameLocks noChangeAspect="1"/>
          </p:cNvGraphicFramePr>
          <p:nvPr/>
        </p:nvGraphicFramePr>
        <p:xfrm>
          <a:off x="1381125" y="4286250"/>
          <a:ext cx="4405313" cy="714375"/>
        </p:xfrm>
        <a:graphic>
          <a:graphicData uri="http://schemas.openxmlformats.org/presentationml/2006/ole">
            <mc:AlternateContent xmlns:mc="http://schemas.openxmlformats.org/markup-compatibility/2006">
              <mc:Choice xmlns:v="urn:schemas-microsoft-com:vml" Requires="v">
                <p:oleObj spid="_x0000_s184095" name="Equação" r:id="rId7" imgW="1409700" imgH="228600" progId="Equation.3">
                  <p:embed/>
                </p:oleObj>
              </mc:Choice>
              <mc:Fallback>
                <p:oleObj name="Equação" r:id="rId7" imgW="1409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1125" y="4286250"/>
                        <a:ext cx="4405313"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2707"/>
                                        </p:tgtEl>
                                        <p:attrNameLst>
                                          <p:attrName>style.visibility</p:attrName>
                                        </p:attrNameLst>
                                      </p:cBhvr>
                                      <p:to>
                                        <p:strVal val="visible"/>
                                      </p:to>
                                    </p:set>
                                    <p:anim calcmode="lin" valueType="num">
                                      <p:cBhvr>
                                        <p:cTn id="28" dur="500" fill="hold"/>
                                        <p:tgtEl>
                                          <p:spTgt spid="72707"/>
                                        </p:tgtEl>
                                        <p:attrNameLst>
                                          <p:attrName>ppt_w</p:attrName>
                                        </p:attrNameLst>
                                      </p:cBhvr>
                                      <p:tavLst>
                                        <p:tav tm="0">
                                          <p:val>
                                            <p:fltVal val="0"/>
                                          </p:val>
                                        </p:tav>
                                        <p:tav tm="100000">
                                          <p:val>
                                            <p:strVal val="#ppt_w"/>
                                          </p:val>
                                        </p:tav>
                                      </p:tavLst>
                                    </p:anim>
                                    <p:anim calcmode="lin" valueType="num">
                                      <p:cBhvr>
                                        <p:cTn id="29" dur="500" fill="hold"/>
                                        <p:tgtEl>
                                          <p:spTgt spid="72707"/>
                                        </p:tgtEl>
                                        <p:attrNameLst>
                                          <p:attrName>ppt_h</p:attrName>
                                        </p:attrNameLst>
                                      </p:cBhvr>
                                      <p:tavLst>
                                        <p:tav tm="0">
                                          <p:val>
                                            <p:fltVal val="0"/>
                                          </p:val>
                                        </p:tav>
                                        <p:tav tm="100000">
                                          <p:val>
                                            <p:strVal val="#ppt_h"/>
                                          </p:val>
                                        </p:tav>
                                      </p:tavLst>
                                    </p:anim>
                                    <p:animEffect transition="in" filter="fade">
                                      <p:cBhvr>
                                        <p:cTn id="30" dur="500"/>
                                        <p:tgtEl>
                                          <p:spTgt spid="7270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2708"/>
                                        </p:tgtEl>
                                        <p:attrNameLst>
                                          <p:attrName>style.visibility</p:attrName>
                                        </p:attrNameLst>
                                      </p:cBhvr>
                                      <p:to>
                                        <p:strVal val="visible"/>
                                      </p:to>
                                    </p:set>
                                    <p:anim calcmode="lin" valueType="num">
                                      <p:cBhvr>
                                        <p:cTn id="42" dur="500" fill="hold"/>
                                        <p:tgtEl>
                                          <p:spTgt spid="72708"/>
                                        </p:tgtEl>
                                        <p:attrNameLst>
                                          <p:attrName>ppt_w</p:attrName>
                                        </p:attrNameLst>
                                      </p:cBhvr>
                                      <p:tavLst>
                                        <p:tav tm="0">
                                          <p:val>
                                            <p:fltVal val="0"/>
                                          </p:val>
                                        </p:tav>
                                        <p:tav tm="100000">
                                          <p:val>
                                            <p:strVal val="#ppt_w"/>
                                          </p:val>
                                        </p:tav>
                                      </p:tavLst>
                                    </p:anim>
                                    <p:anim calcmode="lin" valueType="num">
                                      <p:cBhvr>
                                        <p:cTn id="43" dur="500" fill="hold"/>
                                        <p:tgtEl>
                                          <p:spTgt spid="72708"/>
                                        </p:tgtEl>
                                        <p:attrNameLst>
                                          <p:attrName>ppt_h</p:attrName>
                                        </p:attrNameLst>
                                      </p:cBhvr>
                                      <p:tavLst>
                                        <p:tav tm="0">
                                          <p:val>
                                            <p:fltVal val="0"/>
                                          </p:val>
                                        </p:tav>
                                        <p:tav tm="100000">
                                          <p:val>
                                            <p:strVal val="#ppt_h"/>
                                          </p:val>
                                        </p:tav>
                                      </p:tavLst>
                                    </p:anim>
                                    <p:animEffect transition="in" filter="fade">
                                      <p:cBhvr>
                                        <p:cTn id="44" dur="500"/>
                                        <p:tgtEl>
                                          <p:spTgt spid="7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Título 1"/>
          <p:cNvSpPr>
            <a:spLocks noGrp="1"/>
          </p:cNvSpPr>
          <p:nvPr>
            <p:ph type="title"/>
          </p:nvPr>
        </p:nvSpPr>
        <p:spPr/>
        <p:txBody>
          <a:bodyPr/>
          <a:lstStyle/>
          <a:p>
            <a:r>
              <a:rPr lang="en-US" smtClean="0"/>
              <a:t>Suponha agora 3 pontos</a:t>
            </a:r>
            <a:endParaRPr lang="pt-BR" smtClean="0"/>
          </a:p>
        </p:txBody>
      </p:sp>
      <p:sp>
        <p:nvSpPr>
          <p:cNvPr id="3" name="Espaço Reservado para Conteúdo 2"/>
          <p:cNvSpPr>
            <a:spLocks noGrp="1"/>
          </p:cNvSpPr>
          <p:nvPr>
            <p:ph idx="1"/>
          </p:nvPr>
        </p:nvSpPr>
        <p:spPr/>
        <p:txBody>
          <a:bodyPr/>
          <a:lstStyle/>
          <a:p>
            <a:r>
              <a:rPr lang="en-US" smtClean="0"/>
              <a:t>Podemos ajustar uma parábola ( encontrar b0, b1 e b2) da seguinte forma :</a:t>
            </a:r>
          </a:p>
          <a:p>
            <a:endParaRPr lang="en-US" smtClean="0"/>
          </a:p>
          <a:p>
            <a:endParaRPr lang="en-US" smtClean="0"/>
          </a:p>
          <a:p>
            <a:r>
              <a:rPr lang="en-US" smtClean="0"/>
              <a:t>Pois :</a:t>
            </a:r>
            <a:endParaRPr lang="pt-BR" smtClean="0"/>
          </a:p>
        </p:txBody>
      </p:sp>
      <p:graphicFrame>
        <p:nvGraphicFramePr>
          <p:cNvPr id="73730" name="Object 2"/>
          <p:cNvGraphicFramePr>
            <a:graphicFrameLocks noChangeAspect="1"/>
          </p:cNvGraphicFramePr>
          <p:nvPr/>
        </p:nvGraphicFramePr>
        <p:xfrm>
          <a:off x="1023938" y="2286000"/>
          <a:ext cx="7858125" cy="714375"/>
        </p:xfrm>
        <a:graphic>
          <a:graphicData uri="http://schemas.openxmlformats.org/presentationml/2006/ole">
            <mc:AlternateContent xmlns:mc="http://schemas.openxmlformats.org/markup-compatibility/2006">
              <mc:Choice xmlns:v="urn:schemas-microsoft-com:vml" Requires="v">
                <p:oleObj spid="_x0000_s364582" name="Equação" r:id="rId3" imgW="2514600" imgH="228600" progId="Equation.3">
                  <p:embed/>
                </p:oleObj>
              </mc:Choice>
              <mc:Fallback>
                <p:oleObj name="Equação" r:id="rId3" imgW="25146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2286000"/>
                        <a:ext cx="7858125"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1" name="Object 3"/>
          <p:cNvGraphicFramePr>
            <a:graphicFrameLocks noChangeAspect="1"/>
          </p:cNvGraphicFramePr>
          <p:nvPr/>
        </p:nvGraphicFramePr>
        <p:xfrm>
          <a:off x="238125" y="4143375"/>
          <a:ext cx="2063750" cy="714375"/>
        </p:xfrm>
        <a:graphic>
          <a:graphicData uri="http://schemas.openxmlformats.org/presentationml/2006/ole">
            <mc:AlternateContent xmlns:mc="http://schemas.openxmlformats.org/markup-compatibility/2006">
              <mc:Choice xmlns:v="urn:schemas-microsoft-com:vml" Requires="v">
                <p:oleObj spid="_x0000_s364583" name="Equação" r:id="rId5" imgW="660400" imgH="228600" progId="Equation.3">
                  <p:embed/>
                </p:oleObj>
              </mc:Choice>
              <mc:Fallback>
                <p:oleObj name="Equação" r:id="rId5" imgW="660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125" y="4143375"/>
                        <a:ext cx="206375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2" name="Object 4"/>
          <p:cNvGraphicFramePr>
            <a:graphicFrameLocks noChangeAspect="1"/>
          </p:cNvGraphicFramePr>
          <p:nvPr/>
        </p:nvGraphicFramePr>
        <p:xfrm>
          <a:off x="238125" y="4857750"/>
          <a:ext cx="4405313" cy="714375"/>
        </p:xfrm>
        <a:graphic>
          <a:graphicData uri="http://schemas.openxmlformats.org/presentationml/2006/ole">
            <mc:AlternateContent xmlns:mc="http://schemas.openxmlformats.org/markup-compatibility/2006">
              <mc:Choice xmlns:v="urn:schemas-microsoft-com:vml" Requires="v">
                <p:oleObj spid="_x0000_s364584" name="Equação" r:id="rId7" imgW="1409700" imgH="228600" progId="Equation.3">
                  <p:embed/>
                </p:oleObj>
              </mc:Choice>
              <mc:Fallback>
                <p:oleObj name="Equação" r:id="rId7" imgW="1409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25" y="4857750"/>
                        <a:ext cx="4405313"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3" name="Object 5"/>
          <p:cNvGraphicFramePr>
            <a:graphicFrameLocks noChangeAspect="1"/>
          </p:cNvGraphicFramePr>
          <p:nvPr/>
        </p:nvGraphicFramePr>
        <p:xfrm>
          <a:off x="190500" y="5572125"/>
          <a:ext cx="8334375" cy="714375"/>
        </p:xfrm>
        <a:graphic>
          <a:graphicData uri="http://schemas.openxmlformats.org/presentationml/2006/ole">
            <mc:AlternateContent xmlns:mc="http://schemas.openxmlformats.org/markup-compatibility/2006">
              <mc:Choice xmlns:v="urn:schemas-microsoft-com:vml" Requires="v">
                <p:oleObj spid="_x0000_s364585" name="Equação" r:id="rId9" imgW="2667000" imgH="228600" progId="Equation.3">
                  <p:embed/>
                </p:oleObj>
              </mc:Choice>
              <mc:Fallback>
                <p:oleObj name="Equação" r:id="rId9" imgW="26670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 y="5572125"/>
                        <a:ext cx="8334375"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3730"/>
                                        </p:tgtEl>
                                        <p:attrNameLst>
                                          <p:attrName>style.visibility</p:attrName>
                                        </p:attrNameLst>
                                      </p:cBhvr>
                                      <p:to>
                                        <p:strVal val="visible"/>
                                      </p:to>
                                    </p:set>
                                    <p:anim calcmode="lin" valueType="num">
                                      <p:cBhvr>
                                        <p:cTn id="14" dur="500" fill="hold"/>
                                        <p:tgtEl>
                                          <p:spTgt spid="73730"/>
                                        </p:tgtEl>
                                        <p:attrNameLst>
                                          <p:attrName>ppt_w</p:attrName>
                                        </p:attrNameLst>
                                      </p:cBhvr>
                                      <p:tavLst>
                                        <p:tav tm="0">
                                          <p:val>
                                            <p:fltVal val="0"/>
                                          </p:val>
                                        </p:tav>
                                        <p:tav tm="100000">
                                          <p:val>
                                            <p:strVal val="#ppt_w"/>
                                          </p:val>
                                        </p:tav>
                                      </p:tavLst>
                                    </p:anim>
                                    <p:anim calcmode="lin" valueType="num">
                                      <p:cBhvr>
                                        <p:cTn id="15" dur="500" fill="hold"/>
                                        <p:tgtEl>
                                          <p:spTgt spid="73730"/>
                                        </p:tgtEl>
                                        <p:attrNameLst>
                                          <p:attrName>ppt_h</p:attrName>
                                        </p:attrNameLst>
                                      </p:cBhvr>
                                      <p:tavLst>
                                        <p:tav tm="0">
                                          <p:val>
                                            <p:fltVal val="0"/>
                                          </p:val>
                                        </p:tav>
                                        <p:tav tm="100000">
                                          <p:val>
                                            <p:strVal val="#ppt_h"/>
                                          </p:val>
                                        </p:tav>
                                      </p:tavLst>
                                    </p:anim>
                                    <p:animEffect transition="in" filter="fade">
                                      <p:cBhvr>
                                        <p:cTn id="16" dur="500"/>
                                        <p:tgtEl>
                                          <p:spTgt spid="7373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3731"/>
                                        </p:tgtEl>
                                        <p:attrNameLst>
                                          <p:attrName>style.visibility</p:attrName>
                                        </p:attrNameLst>
                                      </p:cBhvr>
                                      <p:to>
                                        <p:strVal val="visible"/>
                                      </p:to>
                                    </p:set>
                                    <p:anim calcmode="lin" valueType="num">
                                      <p:cBhvr>
                                        <p:cTn id="28" dur="500" fill="hold"/>
                                        <p:tgtEl>
                                          <p:spTgt spid="73731"/>
                                        </p:tgtEl>
                                        <p:attrNameLst>
                                          <p:attrName>ppt_w</p:attrName>
                                        </p:attrNameLst>
                                      </p:cBhvr>
                                      <p:tavLst>
                                        <p:tav tm="0">
                                          <p:val>
                                            <p:fltVal val="0"/>
                                          </p:val>
                                        </p:tav>
                                        <p:tav tm="100000">
                                          <p:val>
                                            <p:strVal val="#ppt_w"/>
                                          </p:val>
                                        </p:tav>
                                      </p:tavLst>
                                    </p:anim>
                                    <p:anim calcmode="lin" valueType="num">
                                      <p:cBhvr>
                                        <p:cTn id="29" dur="500" fill="hold"/>
                                        <p:tgtEl>
                                          <p:spTgt spid="73731"/>
                                        </p:tgtEl>
                                        <p:attrNameLst>
                                          <p:attrName>ppt_h</p:attrName>
                                        </p:attrNameLst>
                                      </p:cBhvr>
                                      <p:tavLst>
                                        <p:tav tm="0">
                                          <p:val>
                                            <p:fltVal val="0"/>
                                          </p:val>
                                        </p:tav>
                                        <p:tav tm="100000">
                                          <p:val>
                                            <p:strVal val="#ppt_h"/>
                                          </p:val>
                                        </p:tav>
                                      </p:tavLst>
                                    </p:anim>
                                    <p:animEffect transition="in" filter="fade">
                                      <p:cBhvr>
                                        <p:cTn id="30" dur="500"/>
                                        <p:tgtEl>
                                          <p:spTgt spid="737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73732"/>
                                        </p:tgtEl>
                                        <p:attrNameLst>
                                          <p:attrName>style.visibility</p:attrName>
                                        </p:attrNameLst>
                                      </p:cBhvr>
                                      <p:to>
                                        <p:strVal val="visible"/>
                                      </p:to>
                                    </p:set>
                                    <p:anim calcmode="lin" valueType="num">
                                      <p:cBhvr>
                                        <p:cTn id="35" dur="500" fill="hold"/>
                                        <p:tgtEl>
                                          <p:spTgt spid="73732"/>
                                        </p:tgtEl>
                                        <p:attrNameLst>
                                          <p:attrName>ppt_w</p:attrName>
                                        </p:attrNameLst>
                                      </p:cBhvr>
                                      <p:tavLst>
                                        <p:tav tm="0">
                                          <p:val>
                                            <p:fltVal val="0"/>
                                          </p:val>
                                        </p:tav>
                                        <p:tav tm="100000">
                                          <p:val>
                                            <p:strVal val="#ppt_w"/>
                                          </p:val>
                                        </p:tav>
                                      </p:tavLst>
                                    </p:anim>
                                    <p:anim calcmode="lin" valueType="num">
                                      <p:cBhvr>
                                        <p:cTn id="36" dur="500" fill="hold"/>
                                        <p:tgtEl>
                                          <p:spTgt spid="73732"/>
                                        </p:tgtEl>
                                        <p:attrNameLst>
                                          <p:attrName>ppt_h</p:attrName>
                                        </p:attrNameLst>
                                      </p:cBhvr>
                                      <p:tavLst>
                                        <p:tav tm="0">
                                          <p:val>
                                            <p:fltVal val="0"/>
                                          </p:val>
                                        </p:tav>
                                        <p:tav tm="100000">
                                          <p:val>
                                            <p:strVal val="#ppt_h"/>
                                          </p:val>
                                        </p:tav>
                                      </p:tavLst>
                                    </p:anim>
                                    <p:animEffect transition="in" filter="fade">
                                      <p:cBhvr>
                                        <p:cTn id="37" dur="500"/>
                                        <p:tgtEl>
                                          <p:spTgt spid="737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3733"/>
                                        </p:tgtEl>
                                        <p:attrNameLst>
                                          <p:attrName>style.visibility</p:attrName>
                                        </p:attrNameLst>
                                      </p:cBhvr>
                                      <p:to>
                                        <p:strVal val="visible"/>
                                      </p:to>
                                    </p:set>
                                    <p:anim calcmode="lin" valueType="num">
                                      <p:cBhvr>
                                        <p:cTn id="42" dur="500" fill="hold"/>
                                        <p:tgtEl>
                                          <p:spTgt spid="73733"/>
                                        </p:tgtEl>
                                        <p:attrNameLst>
                                          <p:attrName>ppt_w</p:attrName>
                                        </p:attrNameLst>
                                      </p:cBhvr>
                                      <p:tavLst>
                                        <p:tav tm="0">
                                          <p:val>
                                            <p:fltVal val="0"/>
                                          </p:val>
                                        </p:tav>
                                        <p:tav tm="100000">
                                          <p:val>
                                            <p:strVal val="#ppt_w"/>
                                          </p:val>
                                        </p:tav>
                                      </p:tavLst>
                                    </p:anim>
                                    <p:anim calcmode="lin" valueType="num">
                                      <p:cBhvr>
                                        <p:cTn id="43" dur="500" fill="hold"/>
                                        <p:tgtEl>
                                          <p:spTgt spid="73733"/>
                                        </p:tgtEl>
                                        <p:attrNameLst>
                                          <p:attrName>ppt_h</p:attrName>
                                        </p:attrNameLst>
                                      </p:cBhvr>
                                      <p:tavLst>
                                        <p:tav tm="0">
                                          <p:val>
                                            <p:fltVal val="0"/>
                                          </p:val>
                                        </p:tav>
                                        <p:tav tm="100000">
                                          <p:val>
                                            <p:strVal val="#ppt_h"/>
                                          </p:val>
                                        </p:tav>
                                      </p:tavLst>
                                    </p:anim>
                                    <p:animEffect transition="in" filter="fade">
                                      <p:cBhvr>
                                        <p:cTn id="44" dur="500"/>
                                        <p:tgtEl>
                                          <p:spTgt spid="73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Título 1"/>
          <p:cNvSpPr>
            <a:spLocks noGrp="1"/>
          </p:cNvSpPr>
          <p:nvPr>
            <p:ph type="title"/>
          </p:nvPr>
        </p:nvSpPr>
        <p:spPr/>
        <p:txBody>
          <a:bodyPr/>
          <a:lstStyle/>
          <a:p>
            <a:r>
              <a:rPr lang="en-US" smtClean="0"/>
              <a:t>Suponha agora 4 pontos</a:t>
            </a:r>
            <a:endParaRPr lang="pt-BR" smtClean="0"/>
          </a:p>
        </p:txBody>
      </p:sp>
      <p:sp>
        <p:nvSpPr>
          <p:cNvPr id="3" name="Espaço Reservado para Conteúdo 2"/>
          <p:cNvSpPr>
            <a:spLocks noGrp="1"/>
          </p:cNvSpPr>
          <p:nvPr>
            <p:ph idx="1"/>
          </p:nvPr>
        </p:nvSpPr>
        <p:spPr>
          <a:xfrm>
            <a:off x="309563" y="1214438"/>
            <a:ext cx="9340850" cy="5381625"/>
          </a:xfrm>
        </p:spPr>
        <p:txBody>
          <a:bodyPr/>
          <a:lstStyle/>
          <a:p>
            <a:r>
              <a:rPr lang="en-US" smtClean="0"/>
              <a:t>Podemos ajustar uma cúbica (b0, b1, b2 e b3) da seguinte forma :</a:t>
            </a:r>
          </a:p>
          <a:p>
            <a:endParaRPr lang="en-US" smtClean="0"/>
          </a:p>
          <a:p>
            <a:r>
              <a:rPr lang="en-US" smtClean="0"/>
              <a:t>Pois :</a:t>
            </a:r>
            <a:endParaRPr lang="pt-BR" smtClean="0"/>
          </a:p>
        </p:txBody>
      </p:sp>
      <p:graphicFrame>
        <p:nvGraphicFramePr>
          <p:cNvPr id="73730" name="Object 2"/>
          <p:cNvGraphicFramePr>
            <a:graphicFrameLocks noChangeAspect="1"/>
          </p:cNvGraphicFramePr>
          <p:nvPr/>
        </p:nvGraphicFramePr>
        <p:xfrm>
          <a:off x="381000" y="2286000"/>
          <a:ext cx="8982075" cy="498475"/>
        </p:xfrm>
        <a:graphic>
          <a:graphicData uri="http://schemas.openxmlformats.org/presentationml/2006/ole">
            <mc:AlternateContent xmlns:mc="http://schemas.openxmlformats.org/markup-compatibility/2006">
              <mc:Choice xmlns:v="urn:schemas-microsoft-com:vml" Requires="v">
                <p:oleObj spid="_x0000_s293167" name="Equação" r:id="rId3" imgW="4114800" imgH="228600" progId="Equation.3">
                  <p:embed/>
                </p:oleObj>
              </mc:Choice>
              <mc:Fallback>
                <p:oleObj name="Equação" r:id="rId3" imgW="4114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86000"/>
                        <a:ext cx="89820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1" name="Object 3"/>
          <p:cNvGraphicFramePr>
            <a:graphicFrameLocks noChangeAspect="1"/>
          </p:cNvGraphicFramePr>
          <p:nvPr/>
        </p:nvGraphicFramePr>
        <p:xfrm>
          <a:off x="166688" y="3533775"/>
          <a:ext cx="1285875" cy="444500"/>
        </p:xfrm>
        <a:graphic>
          <a:graphicData uri="http://schemas.openxmlformats.org/presentationml/2006/ole">
            <mc:AlternateContent xmlns:mc="http://schemas.openxmlformats.org/markup-compatibility/2006">
              <mc:Choice xmlns:v="urn:schemas-microsoft-com:vml" Requires="v">
                <p:oleObj spid="_x0000_s293168" name="Equação" r:id="rId5" imgW="660400" imgH="228600" progId="Equation.3">
                  <p:embed/>
                </p:oleObj>
              </mc:Choice>
              <mc:Fallback>
                <p:oleObj name="Equação" r:id="rId5" imgW="660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88" y="3533775"/>
                        <a:ext cx="128587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2" name="Object 4"/>
          <p:cNvGraphicFramePr>
            <a:graphicFrameLocks noChangeAspect="1"/>
          </p:cNvGraphicFramePr>
          <p:nvPr/>
        </p:nvGraphicFramePr>
        <p:xfrm>
          <a:off x="166688" y="4033838"/>
          <a:ext cx="2976562" cy="482600"/>
        </p:xfrm>
        <a:graphic>
          <a:graphicData uri="http://schemas.openxmlformats.org/presentationml/2006/ole">
            <mc:AlternateContent xmlns:mc="http://schemas.openxmlformats.org/markup-compatibility/2006">
              <mc:Choice xmlns:v="urn:schemas-microsoft-com:vml" Requires="v">
                <p:oleObj spid="_x0000_s293169" name="Equação" r:id="rId7" imgW="1409700" imgH="228600" progId="Equation.3">
                  <p:embed/>
                </p:oleObj>
              </mc:Choice>
              <mc:Fallback>
                <p:oleObj name="Equação" r:id="rId7" imgW="1409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688" y="4033838"/>
                        <a:ext cx="2976562"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8" name="Object 6"/>
          <p:cNvGraphicFramePr>
            <a:graphicFrameLocks noChangeAspect="1"/>
          </p:cNvGraphicFramePr>
          <p:nvPr/>
        </p:nvGraphicFramePr>
        <p:xfrm>
          <a:off x="166688" y="4605338"/>
          <a:ext cx="5526087" cy="466725"/>
        </p:xfrm>
        <a:graphic>
          <a:graphicData uri="http://schemas.openxmlformats.org/presentationml/2006/ole">
            <mc:AlternateContent xmlns:mc="http://schemas.openxmlformats.org/markup-compatibility/2006">
              <mc:Choice xmlns:v="urn:schemas-microsoft-com:vml" Requires="v">
                <p:oleObj spid="_x0000_s293170" name="Equação" r:id="rId9" imgW="2705100" imgH="228600" progId="Equation.3">
                  <p:embed/>
                </p:oleObj>
              </mc:Choice>
              <mc:Fallback>
                <p:oleObj name="Equação" r:id="rId9" imgW="2705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688" y="4605338"/>
                        <a:ext cx="552608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9" name="Object 7"/>
          <p:cNvGraphicFramePr>
            <a:graphicFrameLocks noChangeAspect="1"/>
          </p:cNvGraphicFramePr>
          <p:nvPr/>
        </p:nvGraphicFramePr>
        <p:xfrm>
          <a:off x="166688" y="5176838"/>
          <a:ext cx="9107487" cy="466725"/>
        </p:xfrm>
        <a:graphic>
          <a:graphicData uri="http://schemas.openxmlformats.org/presentationml/2006/ole">
            <mc:AlternateContent xmlns:mc="http://schemas.openxmlformats.org/markup-compatibility/2006">
              <mc:Choice xmlns:v="urn:schemas-microsoft-com:vml" Requires="v">
                <p:oleObj spid="_x0000_s293171" name="Equação" r:id="rId11" imgW="4457700" imgH="228600" progId="Equation.3">
                  <p:embed/>
                </p:oleObj>
              </mc:Choice>
              <mc:Fallback>
                <p:oleObj name="Equação" r:id="rId11" imgW="44577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688" y="5176838"/>
                        <a:ext cx="910748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3730"/>
                                        </p:tgtEl>
                                        <p:attrNameLst>
                                          <p:attrName>style.visibility</p:attrName>
                                        </p:attrNameLst>
                                      </p:cBhvr>
                                      <p:to>
                                        <p:strVal val="visible"/>
                                      </p:to>
                                    </p:set>
                                    <p:anim calcmode="lin" valueType="num">
                                      <p:cBhvr>
                                        <p:cTn id="14" dur="500" fill="hold"/>
                                        <p:tgtEl>
                                          <p:spTgt spid="73730"/>
                                        </p:tgtEl>
                                        <p:attrNameLst>
                                          <p:attrName>ppt_w</p:attrName>
                                        </p:attrNameLst>
                                      </p:cBhvr>
                                      <p:tavLst>
                                        <p:tav tm="0">
                                          <p:val>
                                            <p:fltVal val="0"/>
                                          </p:val>
                                        </p:tav>
                                        <p:tav tm="100000">
                                          <p:val>
                                            <p:strVal val="#ppt_w"/>
                                          </p:val>
                                        </p:tav>
                                      </p:tavLst>
                                    </p:anim>
                                    <p:anim calcmode="lin" valueType="num">
                                      <p:cBhvr>
                                        <p:cTn id="15" dur="500" fill="hold"/>
                                        <p:tgtEl>
                                          <p:spTgt spid="73730"/>
                                        </p:tgtEl>
                                        <p:attrNameLst>
                                          <p:attrName>ppt_h</p:attrName>
                                        </p:attrNameLst>
                                      </p:cBhvr>
                                      <p:tavLst>
                                        <p:tav tm="0">
                                          <p:val>
                                            <p:fltVal val="0"/>
                                          </p:val>
                                        </p:tav>
                                        <p:tav tm="100000">
                                          <p:val>
                                            <p:strVal val="#ppt_h"/>
                                          </p:val>
                                        </p:tav>
                                      </p:tavLst>
                                    </p:anim>
                                    <p:animEffect transition="in" filter="fade">
                                      <p:cBhvr>
                                        <p:cTn id="16" dur="500"/>
                                        <p:tgtEl>
                                          <p:spTgt spid="7373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3731"/>
                                        </p:tgtEl>
                                        <p:attrNameLst>
                                          <p:attrName>style.visibility</p:attrName>
                                        </p:attrNameLst>
                                      </p:cBhvr>
                                      <p:to>
                                        <p:strVal val="visible"/>
                                      </p:to>
                                    </p:set>
                                    <p:anim calcmode="lin" valueType="num">
                                      <p:cBhvr>
                                        <p:cTn id="28" dur="500" fill="hold"/>
                                        <p:tgtEl>
                                          <p:spTgt spid="73731"/>
                                        </p:tgtEl>
                                        <p:attrNameLst>
                                          <p:attrName>ppt_w</p:attrName>
                                        </p:attrNameLst>
                                      </p:cBhvr>
                                      <p:tavLst>
                                        <p:tav tm="0">
                                          <p:val>
                                            <p:fltVal val="0"/>
                                          </p:val>
                                        </p:tav>
                                        <p:tav tm="100000">
                                          <p:val>
                                            <p:strVal val="#ppt_w"/>
                                          </p:val>
                                        </p:tav>
                                      </p:tavLst>
                                    </p:anim>
                                    <p:anim calcmode="lin" valueType="num">
                                      <p:cBhvr>
                                        <p:cTn id="29" dur="500" fill="hold"/>
                                        <p:tgtEl>
                                          <p:spTgt spid="73731"/>
                                        </p:tgtEl>
                                        <p:attrNameLst>
                                          <p:attrName>ppt_h</p:attrName>
                                        </p:attrNameLst>
                                      </p:cBhvr>
                                      <p:tavLst>
                                        <p:tav tm="0">
                                          <p:val>
                                            <p:fltVal val="0"/>
                                          </p:val>
                                        </p:tav>
                                        <p:tav tm="100000">
                                          <p:val>
                                            <p:strVal val="#ppt_h"/>
                                          </p:val>
                                        </p:tav>
                                      </p:tavLst>
                                    </p:anim>
                                    <p:animEffect transition="in" filter="fade">
                                      <p:cBhvr>
                                        <p:cTn id="30" dur="500"/>
                                        <p:tgtEl>
                                          <p:spTgt spid="737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73732"/>
                                        </p:tgtEl>
                                        <p:attrNameLst>
                                          <p:attrName>style.visibility</p:attrName>
                                        </p:attrNameLst>
                                      </p:cBhvr>
                                      <p:to>
                                        <p:strVal val="visible"/>
                                      </p:to>
                                    </p:set>
                                    <p:anim calcmode="lin" valueType="num">
                                      <p:cBhvr>
                                        <p:cTn id="35" dur="500" fill="hold"/>
                                        <p:tgtEl>
                                          <p:spTgt spid="73732"/>
                                        </p:tgtEl>
                                        <p:attrNameLst>
                                          <p:attrName>ppt_w</p:attrName>
                                        </p:attrNameLst>
                                      </p:cBhvr>
                                      <p:tavLst>
                                        <p:tav tm="0">
                                          <p:val>
                                            <p:fltVal val="0"/>
                                          </p:val>
                                        </p:tav>
                                        <p:tav tm="100000">
                                          <p:val>
                                            <p:strVal val="#ppt_w"/>
                                          </p:val>
                                        </p:tav>
                                      </p:tavLst>
                                    </p:anim>
                                    <p:anim calcmode="lin" valueType="num">
                                      <p:cBhvr>
                                        <p:cTn id="36" dur="500" fill="hold"/>
                                        <p:tgtEl>
                                          <p:spTgt spid="73732"/>
                                        </p:tgtEl>
                                        <p:attrNameLst>
                                          <p:attrName>ppt_h</p:attrName>
                                        </p:attrNameLst>
                                      </p:cBhvr>
                                      <p:tavLst>
                                        <p:tav tm="0">
                                          <p:val>
                                            <p:fltVal val="0"/>
                                          </p:val>
                                        </p:tav>
                                        <p:tav tm="100000">
                                          <p:val>
                                            <p:strVal val="#ppt_h"/>
                                          </p:val>
                                        </p:tav>
                                      </p:tavLst>
                                    </p:anim>
                                    <p:animEffect transition="in" filter="fade">
                                      <p:cBhvr>
                                        <p:cTn id="37" dur="500"/>
                                        <p:tgtEl>
                                          <p:spTgt spid="737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4758"/>
                                        </p:tgtEl>
                                        <p:attrNameLst>
                                          <p:attrName>style.visibility</p:attrName>
                                        </p:attrNameLst>
                                      </p:cBhvr>
                                      <p:to>
                                        <p:strVal val="visible"/>
                                      </p:to>
                                    </p:set>
                                    <p:anim calcmode="lin" valueType="num">
                                      <p:cBhvr>
                                        <p:cTn id="42" dur="500" fill="hold"/>
                                        <p:tgtEl>
                                          <p:spTgt spid="74758"/>
                                        </p:tgtEl>
                                        <p:attrNameLst>
                                          <p:attrName>ppt_w</p:attrName>
                                        </p:attrNameLst>
                                      </p:cBhvr>
                                      <p:tavLst>
                                        <p:tav tm="0">
                                          <p:val>
                                            <p:fltVal val="0"/>
                                          </p:val>
                                        </p:tav>
                                        <p:tav tm="100000">
                                          <p:val>
                                            <p:strVal val="#ppt_w"/>
                                          </p:val>
                                        </p:tav>
                                      </p:tavLst>
                                    </p:anim>
                                    <p:anim calcmode="lin" valueType="num">
                                      <p:cBhvr>
                                        <p:cTn id="43" dur="500" fill="hold"/>
                                        <p:tgtEl>
                                          <p:spTgt spid="74758"/>
                                        </p:tgtEl>
                                        <p:attrNameLst>
                                          <p:attrName>ppt_h</p:attrName>
                                        </p:attrNameLst>
                                      </p:cBhvr>
                                      <p:tavLst>
                                        <p:tav tm="0">
                                          <p:val>
                                            <p:fltVal val="0"/>
                                          </p:val>
                                        </p:tav>
                                        <p:tav tm="100000">
                                          <p:val>
                                            <p:strVal val="#ppt_h"/>
                                          </p:val>
                                        </p:tav>
                                      </p:tavLst>
                                    </p:anim>
                                    <p:animEffect transition="in" filter="fade">
                                      <p:cBhvr>
                                        <p:cTn id="44" dur="500"/>
                                        <p:tgtEl>
                                          <p:spTgt spid="7475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nodeType="clickEffect">
                                  <p:stCondLst>
                                    <p:cond delay="0"/>
                                  </p:stCondLst>
                                  <p:childTnLst>
                                    <p:set>
                                      <p:cBhvr>
                                        <p:cTn id="48" dur="1" fill="hold">
                                          <p:stCondLst>
                                            <p:cond delay="0"/>
                                          </p:stCondLst>
                                        </p:cTn>
                                        <p:tgtEl>
                                          <p:spTgt spid="74759"/>
                                        </p:tgtEl>
                                        <p:attrNameLst>
                                          <p:attrName>style.visibility</p:attrName>
                                        </p:attrNameLst>
                                      </p:cBhvr>
                                      <p:to>
                                        <p:strVal val="visible"/>
                                      </p:to>
                                    </p:set>
                                    <p:anim calcmode="lin" valueType="num">
                                      <p:cBhvr>
                                        <p:cTn id="49" dur="500" fill="hold"/>
                                        <p:tgtEl>
                                          <p:spTgt spid="74759"/>
                                        </p:tgtEl>
                                        <p:attrNameLst>
                                          <p:attrName>ppt_w</p:attrName>
                                        </p:attrNameLst>
                                      </p:cBhvr>
                                      <p:tavLst>
                                        <p:tav tm="0">
                                          <p:val>
                                            <p:fltVal val="0"/>
                                          </p:val>
                                        </p:tav>
                                        <p:tav tm="100000">
                                          <p:val>
                                            <p:strVal val="#ppt_w"/>
                                          </p:val>
                                        </p:tav>
                                      </p:tavLst>
                                    </p:anim>
                                    <p:anim calcmode="lin" valueType="num">
                                      <p:cBhvr>
                                        <p:cTn id="50" dur="500" fill="hold"/>
                                        <p:tgtEl>
                                          <p:spTgt spid="74759"/>
                                        </p:tgtEl>
                                        <p:attrNameLst>
                                          <p:attrName>ppt_h</p:attrName>
                                        </p:attrNameLst>
                                      </p:cBhvr>
                                      <p:tavLst>
                                        <p:tav tm="0">
                                          <p:val>
                                            <p:fltVal val="0"/>
                                          </p:val>
                                        </p:tav>
                                        <p:tav tm="100000">
                                          <p:val>
                                            <p:strVal val="#ppt_h"/>
                                          </p:val>
                                        </p:tav>
                                      </p:tavLst>
                                    </p:anim>
                                    <p:animEffect transition="in" filter="fade">
                                      <p:cBhvr>
                                        <p:cTn id="51" dur="500"/>
                                        <p:tgtEl>
                                          <p:spTgt spid="74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Título 1"/>
          <p:cNvSpPr>
            <a:spLocks noGrp="1"/>
          </p:cNvSpPr>
          <p:nvPr>
            <p:ph type="title"/>
          </p:nvPr>
        </p:nvSpPr>
        <p:spPr/>
        <p:txBody>
          <a:bodyPr/>
          <a:lstStyle/>
          <a:p>
            <a:r>
              <a:rPr lang="en-US" smtClean="0"/>
              <a:t>Vamos agora trabalhar com uma cúbica e isolar os </a:t>
            </a:r>
            <a:r>
              <a:rPr lang="en-US" i="1" smtClean="0"/>
              <a:t>bs</a:t>
            </a:r>
            <a:endParaRPr lang="pt-BR" smtClean="0"/>
          </a:p>
        </p:txBody>
      </p:sp>
      <p:sp>
        <p:nvSpPr>
          <p:cNvPr id="8" name="Espaço Reservado para Conteúdo 7"/>
          <p:cNvSpPr>
            <a:spLocks noGrp="1"/>
          </p:cNvSpPr>
          <p:nvPr>
            <p:ph idx="1"/>
          </p:nvPr>
        </p:nvSpPr>
        <p:spPr/>
        <p:txBody>
          <a:bodyPr/>
          <a:lstStyle/>
          <a:p>
            <a:endParaRPr lang="en-US" smtClean="0"/>
          </a:p>
          <a:p>
            <a:endParaRPr lang="en-US" smtClean="0"/>
          </a:p>
          <a:p>
            <a:endParaRPr lang="en-US" smtClean="0"/>
          </a:p>
          <a:p>
            <a:endParaRPr lang="en-US" smtClean="0"/>
          </a:p>
          <a:p>
            <a:endParaRPr lang="en-US" smtClean="0"/>
          </a:p>
          <a:p>
            <a:endParaRPr lang="en-US" smtClean="0"/>
          </a:p>
          <a:p>
            <a:r>
              <a:rPr lang="en-US" smtClean="0"/>
              <a:t>Vamos agora partindo de alguns valores de ln estimar o ln(2)</a:t>
            </a:r>
            <a:endParaRPr lang="pt-BR" smtClean="0"/>
          </a:p>
        </p:txBody>
      </p:sp>
      <p:graphicFrame>
        <p:nvGraphicFramePr>
          <p:cNvPr id="75778" name="Object 2"/>
          <p:cNvGraphicFramePr>
            <a:graphicFrameLocks noChangeAspect="1"/>
          </p:cNvGraphicFramePr>
          <p:nvPr/>
        </p:nvGraphicFramePr>
        <p:xfrm>
          <a:off x="309563" y="1071563"/>
          <a:ext cx="1143000" cy="388937"/>
        </p:xfrm>
        <a:graphic>
          <a:graphicData uri="http://schemas.openxmlformats.org/presentationml/2006/ole">
            <mc:AlternateContent xmlns:mc="http://schemas.openxmlformats.org/markup-compatibility/2006">
              <mc:Choice xmlns:v="urn:schemas-microsoft-com:vml" Requires="v">
                <p:oleObj spid="_x0000_s365606" name="Equação" r:id="rId3" imgW="672808" imgH="228501" progId="Equation.3">
                  <p:embed/>
                </p:oleObj>
              </mc:Choice>
              <mc:Fallback>
                <p:oleObj name="Equação" r:id="rId3" imgW="67280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1071563"/>
                        <a:ext cx="11430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79" name="Object 3"/>
          <p:cNvGraphicFramePr>
            <a:graphicFrameLocks noChangeAspect="1"/>
          </p:cNvGraphicFramePr>
          <p:nvPr/>
        </p:nvGraphicFramePr>
        <p:xfrm>
          <a:off x="381000" y="1663700"/>
          <a:ext cx="1489075" cy="693738"/>
        </p:xfrm>
        <a:graphic>
          <a:graphicData uri="http://schemas.openxmlformats.org/presentationml/2006/ole">
            <mc:AlternateContent xmlns:mc="http://schemas.openxmlformats.org/markup-compatibility/2006">
              <mc:Choice xmlns:v="urn:schemas-microsoft-com:vml" Requires="v">
                <p:oleObj spid="_x0000_s365607" name="Equação" r:id="rId5" imgW="927100" imgH="431800" progId="Equation.3">
                  <p:embed/>
                </p:oleObj>
              </mc:Choice>
              <mc:Fallback>
                <p:oleObj name="Equação" r:id="rId5" imgW="927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663700"/>
                        <a:ext cx="1489075"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0" name="Object 4"/>
          <p:cNvGraphicFramePr>
            <a:graphicFrameLocks noChangeAspect="1"/>
          </p:cNvGraphicFramePr>
          <p:nvPr/>
        </p:nvGraphicFramePr>
        <p:xfrm>
          <a:off x="381000" y="2584450"/>
          <a:ext cx="2813050" cy="701675"/>
        </p:xfrm>
        <a:graphic>
          <a:graphicData uri="http://schemas.openxmlformats.org/presentationml/2006/ole">
            <mc:AlternateContent xmlns:mc="http://schemas.openxmlformats.org/markup-compatibility/2006">
              <mc:Choice xmlns:v="urn:schemas-microsoft-com:vml" Requires="v">
                <p:oleObj spid="_x0000_s365608" name="Equação" r:id="rId7" imgW="1727200" imgH="431800" progId="Equation.3">
                  <p:embed/>
                </p:oleObj>
              </mc:Choice>
              <mc:Fallback>
                <p:oleObj name="Equação" r:id="rId7" imgW="17272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2584450"/>
                        <a:ext cx="28130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1" name="Object 5"/>
          <p:cNvGraphicFramePr>
            <a:graphicFrameLocks noChangeAspect="1"/>
          </p:cNvGraphicFramePr>
          <p:nvPr/>
        </p:nvGraphicFramePr>
        <p:xfrm>
          <a:off x="407988" y="3611563"/>
          <a:ext cx="5116512" cy="746125"/>
        </p:xfrm>
        <a:graphic>
          <a:graphicData uri="http://schemas.openxmlformats.org/presentationml/2006/ole">
            <mc:AlternateContent xmlns:mc="http://schemas.openxmlformats.org/markup-compatibility/2006">
              <mc:Choice xmlns:v="urn:schemas-microsoft-com:vml" Requires="v">
                <p:oleObj spid="_x0000_s365609" name="Equação" r:id="rId9" imgW="2959100" imgH="431800" progId="Equation.3">
                  <p:embed/>
                </p:oleObj>
              </mc:Choice>
              <mc:Fallback>
                <p:oleObj name="Equação" r:id="rId9" imgW="29591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88" y="3611563"/>
                        <a:ext cx="5116512"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p:cTn id="7" dur="500" fill="hold"/>
                                        <p:tgtEl>
                                          <p:spTgt spid="75778"/>
                                        </p:tgtEl>
                                        <p:attrNameLst>
                                          <p:attrName>ppt_w</p:attrName>
                                        </p:attrNameLst>
                                      </p:cBhvr>
                                      <p:tavLst>
                                        <p:tav tm="0">
                                          <p:val>
                                            <p:fltVal val="0"/>
                                          </p:val>
                                        </p:tav>
                                        <p:tav tm="100000">
                                          <p:val>
                                            <p:strVal val="#ppt_w"/>
                                          </p:val>
                                        </p:tav>
                                      </p:tavLst>
                                    </p:anim>
                                    <p:anim calcmode="lin" valueType="num">
                                      <p:cBhvr>
                                        <p:cTn id="8" dur="500" fill="hold"/>
                                        <p:tgtEl>
                                          <p:spTgt spid="75778"/>
                                        </p:tgtEl>
                                        <p:attrNameLst>
                                          <p:attrName>ppt_h</p:attrName>
                                        </p:attrNameLst>
                                      </p:cBhvr>
                                      <p:tavLst>
                                        <p:tav tm="0">
                                          <p:val>
                                            <p:fltVal val="0"/>
                                          </p:val>
                                        </p:tav>
                                        <p:tav tm="100000">
                                          <p:val>
                                            <p:strVal val="#ppt_h"/>
                                          </p:val>
                                        </p:tav>
                                      </p:tavLst>
                                    </p:anim>
                                    <p:animEffect transition="in" filter="fade">
                                      <p:cBhvr>
                                        <p:cTn id="9" dur="500"/>
                                        <p:tgtEl>
                                          <p:spTgt spid="7577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5779"/>
                                        </p:tgtEl>
                                        <p:attrNameLst>
                                          <p:attrName>style.visibility</p:attrName>
                                        </p:attrNameLst>
                                      </p:cBhvr>
                                      <p:to>
                                        <p:strVal val="visible"/>
                                      </p:to>
                                    </p:set>
                                    <p:anim calcmode="lin" valueType="num">
                                      <p:cBhvr>
                                        <p:cTn id="14" dur="500" fill="hold"/>
                                        <p:tgtEl>
                                          <p:spTgt spid="75779"/>
                                        </p:tgtEl>
                                        <p:attrNameLst>
                                          <p:attrName>ppt_w</p:attrName>
                                        </p:attrNameLst>
                                      </p:cBhvr>
                                      <p:tavLst>
                                        <p:tav tm="0">
                                          <p:val>
                                            <p:fltVal val="0"/>
                                          </p:val>
                                        </p:tav>
                                        <p:tav tm="100000">
                                          <p:val>
                                            <p:strVal val="#ppt_w"/>
                                          </p:val>
                                        </p:tav>
                                      </p:tavLst>
                                    </p:anim>
                                    <p:anim calcmode="lin" valueType="num">
                                      <p:cBhvr>
                                        <p:cTn id="15" dur="500" fill="hold"/>
                                        <p:tgtEl>
                                          <p:spTgt spid="75779"/>
                                        </p:tgtEl>
                                        <p:attrNameLst>
                                          <p:attrName>ppt_h</p:attrName>
                                        </p:attrNameLst>
                                      </p:cBhvr>
                                      <p:tavLst>
                                        <p:tav tm="0">
                                          <p:val>
                                            <p:fltVal val="0"/>
                                          </p:val>
                                        </p:tav>
                                        <p:tav tm="100000">
                                          <p:val>
                                            <p:strVal val="#ppt_h"/>
                                          </p:val>
                                        </p:tav>
                                      </p:tavLst>
                                    </p:anim>
                                    <p:animEffect transition="in" filter="fade">
                                      <p:cBhvr>
                                        <p:cTn id="16" dur="500"/>
                                        <p:tgtEl>
                                          <p:spTgt spid="7577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75780"/>
                                        </p:tgtEl>
                                        <p:attrNameLst>
                                          <p:attrName>style.visibility</p:attrName>
                                        </p:attrNameLst>
                                      </p:cBhvr>
                                      <p:to>
                                        <p:strVal val="visible"/>
                                      </p:to>
                                    </p:set>
                                    <p:anim calcmode="lin" valueType="num">
                                      <p:cBhvr>
                                        <p:cTn id="21" dur="500" fill="hold"/>
                                        <p:tgtEl>
                                          <p:spTgt spid="75780"/>
                                        </p:tgtEl>
                                        <p:attrNameLst>
                                          <p:attrName>ppt_w</p:attrName>
                                        </p:attrNameLst>
                                      </p:cBhvr>
                                      <p:tavLst>
                                        <p:tav tm="0">
                                          <p:val>
                                            <p:fltVal val="0"/>
                                          </p:val>
                                        </p:tav>
                                        <p:tav tm="100000">
                                          <p:val>
                                            <p:strVal val="#ppt_w"/>
                                          </p:val>
                                        </p:tav>
                                      </p:tavLst>
                                    </p:anim>
                                    <p:anim calcmode="lin" valueType="num">
                                      <p:cBhvr>
                                        <p:cTn id="22" dur="500" fill="hold"/>
                                        <p:tgtEl>
                                          <p:spTgt spid="75780"/>
                                        </p:tgtEl>
                                        <p:attrNameLst>
                                          <p:attrName>ppt_h</p:attrName>
                                        </p:attrNameLst>
                                      </p:cBhvr>
                                      <p:tavLst>
                                        <p:tav tm="0">
                                          <p:val>
                                            <p:fltVal val="0"/>
                                          </p:val>
                                        </p:tav>
                                        <p:tav tm="100000">
                                          <p:val>
                                            <p:strVal val="#ppt_h"/>
                                          </p:val>
                                        </p:tav>
                                      </p:tavLst>
                                    </p:anim>
                                    <p:animEffect transition="in" filter="fade">
                                      <p:cBhvr>
                                        <p:cTn id="23" dur="500"/>
                                        <p:tgtEl>
                                          <p:spTgt spid="7578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5781"/>
                                        </p:tgtEl>
                                        <p:attrNameLst>
                                          <p:attrName>style.visibility</p:attrName>
                                        </p:attrNameLst>
                                      </p:cBhvr>
                                      <p:to>
                                        <p:strVal val="visible"/>
                                      </p:to>
                                    </p:set>
                                    <p:anim calcmode="lin" valueType="num">
                                      <p:cBhvr>
                                        <p:cTn id="28" dur="500" fill="hold"/>
                                        <p:tgtEl>
                                          <p:spTgt spid="75781"/>
                                        </p:tgtEl>
                                        <p:attrNameLst>
                                          <p:attrName>ppt_w</p:attrName>
                                        </p:attrNameLst>
                                      </p:cBhvr>
                                      <p:tavLst>
                                        <p:tav tm="0">
                                          <p:val>
                                            <p:fltVal val="0"/>
                                          </p:val>
                                        </p:tav>
                                        <p:tav tm="100000">
                                          <p:val>
                                            <p:strVal val="#ppt_w"/>
                                          </p:val>
                                        </p:tav>
                                      </p:tavLst>
                                    </p:anim>
                                    <p:anim calcmode="lin" valueType="num">
                                      <p:cBhvr>
                                        <p:cTn id="29" dur="500" fill="hold"/>
                                        <p:tgtEl>
                                          <p:spTgt spid="75781"/>
                                        </p:tgtEl>
                                        <p:attrNameLst>
                                          <p:attrName>ppt_h</p:attrName>
                                        </p:attrNameLst>
                                      </p:cBhvr>
                                      <p:tavLst>
                                        <p:tav tm="0">
                                          <p:val>
                                            <p:fltVal val="0"/>
                                          </p:val>
                                        </p:tav>
                                        <p:tav tm="100000">
                                          <p:val>
                                            <p:strVal val="#ppt_h"/>
                                          </p:val>
                                        </p:tav>
                                      </p:tavLst>
                                    </p:anim>
                                    <p:animEffect transition="in" filter="fade">
                                      <p:cBhvr>
                                        <p:cTn id="30" dur="500"/>
                                        <p:tgtEl>
                                          <p:spTgt spid="7578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 calcmode="lin" valueType="num">
                                      <p:cBhvr>
                                        <p:cTn id="35" dur="500" fill="hold"/>
                                        <p:tgtEl>
                                          <p:spTgt spid="8">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8">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ítulo 1"/>
          <p:cNvSpPr>
            <a:spLocks noGrp="1"/>
          </p:cNvSpPr>
          <p:nvPr>
            <p:ph type="title"/>
          </p:nvPr>
        </p:nvSpPr>
        <p:spPr/>
        <p:txBody>
          <a:bodyPr/>
          <a:lstStyle/>
          <a:p>
            <a:r>
              <a:rPr lang="en-US" smtClean="0"/>
              <a:t>Interpolação Linear</a:t>
            </a:r>
            <a:endParaRPr lang="pt-BR" smtClean="0"/>
          </a:p>
        </p:txBody>
      </p:sp>
      <p:sp>
        <p:nvSpPr>
          <p:cNvPr id="32772" name="Espaço Reservado para Conteúdo 2"/>
          <p:cNvSpPr>
            <a:spLocks noGrp="1"/>
          </p:cNvSpPr>
          <p:nvPr>
            <p:ph idx="1"/>
          </p:nvPr>
        </p:nvSpPr>
        <p:spPr/>
        <p:txBody>
          <a:bodyPr/>
          <a:lstStyle/>
          <a:p>
            <a:r>
              <a:rPr lang="en-US" smtClean="0"/>
              <a:t>Sabendo que Ln(1)=0 e L(6)=1,791759 estime o Ln(2)</a:t>
            </a:r>
            <a:endParaRPr lang="pt-BR" smtClean="0"/>
          </a:p>
        </p:txBody>
      </p:sp>
      <p:graphicFrame>
        <p:nvGraphicFramePr>
          <p:cNvPr id="76802" name="Object 2"/>
          <p:cNvGraphicFramePr>
            <a:graphicFrameLocks noChangeAspect="1"/>
          </p:cNvGraphicFramePr>
          <p:nvPr/>
        </p:nvGraphicFramePr>
        <p:xfrm>
          <a:off x="2327275" y="2374900"/>
          <a:ext cx="5554663" cy="4054475"/>
        </p:xfrm>
        <a:graphic>
          <a:graphicData uri="http://schemas.openxmlformats.org/presentationml/2006/ole">
            <mc:AlternateContent xmlns:mc="http://schemas.openxmlformats.org/markup-compatibility/2006">
              <mc:Choice xmlns:v="urn:schemas-microsoft-com:vml" Requires="v">
                <p:oleObj spid="_x0000_s187659" name="Planilha" r:id="rId3" imgW="3667041" imgH="2676457" progId="Excel.Sheet.12">
                  <p:embed/>
                </p:oleObj>
              </mc:Choice>
              <mc:Fallback>
                <p:oleObj name="Planilha" r:id="rId3" imgW="3667041" imgH="2676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275" y="2374900"/>
                        <a:ext cx="5554663"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6802"/>
                                        </p:tgtEl>
                                        <p:attrNameLst>
                                          <p:attrName>style.visibility</p:attrName>
                                        </p:attrNameLst>
                                      </p:cBhvr>
                                      <p:to>
                                        <p:strVal val="visible"/>
                                      </p:to>
                                    </p:set>
                                    <p:anim calcmode="lin" valueType="num">
                                      <p:cBhvr>
                                        <p:cTn id="7" dur="500" fill="hold"/>
                                        <p:tgtEl>
                                          <p:spTgt spid="76802"/>
                                        </p:tgtEl>
                                        <p:attrNameLst>
                                          <p:attrName>ppt_w</p:attrName>
                                        </p:attrNameLst>
                                      </p:cBhvr>
                                      <p:tavLst>
                                        <p:tav tm="0">
                                          <p:val>
                                            <p:fltVal val="0"/>
                                          </p:val>
                                        </p:tav>
                                        <p:tav tm="100000">
                                          <p:val>
                                            <p:strVal val="#ppt_w"/>
                                          </p:val>
                                        </p:tav>
                                      </p:tavLst>
                                    </p:anim>
                                    <p:anim calcmode="lin" valueType="num">
                                      <p:cBhvr>
                                        <p:cTn id="8" dur="500" fill="hold"/>
                                        <p:tgtEl>
                                          <p:spTgt spid="76802"/>
                                        </p:tgtEl>
                                        <p:attrNameLst>
                                          <p:attrName>ppt_h</p:attrName>
                                        </p:attrNameLst>
                                      </p:cBhvr>
                                      <p:tavLst>
                                        <p:tav tm="0">
                                          <p:val>
                                            <p:fltVal val="0"/>
                                          </p:val>
                                        </p:tav>
                                        <p:tav tm="100000">
                                          <p:val>
                                            <p:strVal val="#ppt_h"/>
                                          </p:val>
                                        </p:tav>
                                      </p:tavLst>
                                    </p:anim>
                                    <p:animEffect transition="in" filter="fade">
                                      <p:cBhvr>
                                        <p:cTn id="9"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ítulo 1"/>
          <p:cNvSpPr>
            <a:spLocks noGrp="1"/>
          </p:cNvSpPr>
          <p:nvPr>
            <p:ph type="title"/>
          </p:nvPr>
        </p:nvSpPr>
        <p:spPr/>
        <p:txBody>
          <a:bodyPr/>
          <a:lstStyle/>
          <a:p>
            <a:r>
              <a:rPr lang="en-US" smtClean="0"/>
              <a:t>Interpolação Quadrática</a:t>
            </a:r>
            <a:endParaRPr lang="pt-BR" smtClean="0"/>
          </a:p>
        </p:txBody>
      </p:sp>
      <p:sp>
        <p:nvSpPr>
          <p:cNvPr id="33796" name="Espaço Reservado para Conteúdo 2"/>
          <p:cNvSpPr>
            <a:spLocks noGrp="1"/>
          </p:cNvSpPr>
          <p:nvPr>
            <p:ph idx="1"/>
          </p:nvPr>
        </p:nvSpPr>
        <p:spPr/>
        <p:txBody>
          <a:bodyPr/>
          <a:lstStyle/>
          <a:p>
            <a:r>
              <a:rPr lang="en-US" smtClean="0"/>
              <a:t>Sabendo que Ln(1)=0, L(4)=1,386294 e L(6)=1,791759 estime o Ln(2)</a:t>
            </a:r>
            <a:endParaRPr lang="pt-BR" smtClean="0"/>
          </a:p>
        </p:txBody>
      </p:sp>
      <p:graphicFrame>
        <p:nvGraphicFramePr>
          <p:cNvPr id="33794" name="Object 3"/>
          <p:cNvGraphicFramePr>
            <a:graphicFrameLocks noChangeAspect="1"/>
          </p:cNvGraphicFramePr>
          <p:nvPr/>
        </p:nvGraphicFramePr>
        <p:xfrm>
          <a:off x="833438" y="2398713"/>
          <a:ext cx="8334375" cy="4173537"/>
        </p:xfrm>
        <a:graphic>
          <a:graphicData uri="http://schemas.openxmlformats.org/presentationml/2006/ole">
            <mc:AlternateContent xmlns:mc="http://schemas.openxmlformats.org/markup-compatibility/2006">
              <mc:Choice xmlns:v="urn:schemas-microsoft-com:vml" Requires="v">
                <p:oleObj spid="_x0000_s188683" name="Planilha" r:id="rId3" imgW="6105441" imgH="3057457" progId="Excel.Sheet.12">
                  <p:embed/>
                </p:oleObj>
              </mc:Choice>
              <mc:Fallback>
                <p:oleObj name="Planilha" r:id="rId3" imgW="6105441" imgH="3057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2398713"/>
                        <a:ext cx="8334375" cy="417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ítulo 1"/>
          <p:cNvSpPr>
            <a:spLocks noGrp="1"/>
          </p:cNvSpPr>
          <p:nvPr>
            <p:ph type="title"/>
          </p:nvPr>
        </p:nvSpPr>
        <p:spPr/>
        <p:txBody>
          <a:bodyPr/>
          <a:lstStyle/>
          <a:p>
            <a:r>
              <a:rPr lang="en-US" smtClean="0"/>
              <a:t>Método de Newton-Raphson</a:t>
            </a:r>
            <a:endParaRPr lang="pt-BR" smtClean="0"/>
          </a:p>
        </p:txBody>
      </p:sp>
      <p:sp>
        <p:nvSpPr>
          <p:cNvPr id="3" name="Espaço Reservado para Conteúdo 2"/>
          <p:cNvSpPr>
            <a:spLocks noGrp="1"/>
          </p:cNvSpPr>
          <p:nvPr>
            <p:ph idx="1"/>
          </p:nvPr>
        </p:nvSpPr>
        <p:spPr>
          <a:xfrm>
            <a:off x="293688" y="714375"/>
            <a:ext cx="9340850" cy="5381625"/>
          </a:xfrm>
        </p:spPr>
        <p:txBody>
          <a:bodyPr/>
          <a:lstStyle/>
          <a:p>
            <a:r>
              <a:rPr lang="en-US" smtClean="0"/>
              <a:t>Seja uma curva f(x)</a:t>
            </a:r>
          </a:p>
          <a:p>
            <a:r>
              <a:rPr lang="en-US" smtClean="0"/>
              <a:t>Desejamos encontrar x</a:t>
            </a:r>
            <a:r>
              <a:rPr lang="en-US" baseline="-25000" smtClean="0"/>
              <a:t>i</a:t>
            </a:r>
            <a:r>
              <a:rPr lang="en-US" smtClean="0"/>
              <a:t> tal que f(x</a:t>
            </a:r>
            <a:r>
              <a:rPr lang="en-US" baseline="-25000" smtClean="0"/>
              <a:t>i</a:t>
            </a:r>
            <a:r>
              <a:rPr lang="en-US" smtClean="0"/>
              <a:t>)=0</a:t>
            </a:r>
          </a:p>
          <a:p>
            <a:r>
              <a:rPr lang="en-US" smtClean="0"/>
              <a:t>Partimos de um ponto x</a:t>
            </a:r>
            <a:r>
              <a:rPr lang="en-US" baseline="-25000" smtClean="0"/>
              <a:t>0</a:t>
            </a:r>
            <a:r>
              <a:rPr lang="en-US" smtClean="0"/>
              <a:t>, que nos fornece f(x</a:t>
            </a:r>
            <a:r>
              <a:rPr lang="en-US" baseline="-25000" smtClean="0"/>
              <a:t>0</a:t>
            </a:r>
            <a:r>
              <a:rPr lang="en-US" smtClean="0"/>
              <a:t>)</a:t>
            </a:r>
          </a:p>
          <a:p>
            <a:r>
              <a:rPr lang="en-US" smtClean="0"/>
              <a:t>No ponto x</a:t>
            </a:r>
            <a:r>
              <a:rPr lang="en-US" baseline="-25000" smtClean="0"/>
              <a:t>0</a:t>
            </a:r>
            <a:r>
              <a:rPr lang="en-US" smtClean="0"/>
              <a:t> a reta tangente à curva tem como equação f</a:t>
            </a:r>
            <a:r>
              <a:rPr lang="en-US" baseline="-25000" smtClean="0"/>
              <a:t>r</a:t>
            </a:r>
            <a:r>
              <a:rPr lang="en-US" smtClean="0"/>
              <a:t>(x)=m.x+b, onde m=f’(x</a:t>
            </a:r>
            <a:r>
              <a:rPr lang="en-US" baseline="-25000" smtClean="0"/>
              <a:t>0</a:t>
            </a:r>
            <a:r>
              <a:rPr lang="en-US" smtClean="0"/>
              <a:t>)</a:t>
            </a:r>
          </a:p>
          <a:p>
            <a:r>
              <a:rPr lang="en-US" smtClean="0"/>
              <a:t>Podemos calcular b, b = f(x</a:t>
            </a:r>
            <a:r>
              <a:rPr lang="en-US" baseline="-25000" smtClean="0"/>
              <a:t>0</a:t>
            </a:r>
            <a:r>
              <a:rPr lang="en-US" smtClean="0"/>
              <a:t>)-f’(x</a:t>
            </a:r>
            <a:r>
              <a:rPr lang="en-US" baseline="-25000" smtClean="0"/>
              <a:t>0</a:t>
            </a:r>
            <a:r>
              <a:rPr lang="en-US" smtClean="0"/>
              <a:t>).x</a:t>
            </a:r>
            <a:r>
              <a:rPr lang="en-US" baseline="-25000" smtClean="0"/>
              <a:t>0</a:t>
            </a:r>
          </a:p>
          <a:p>
            <a:r>
              <a:rPr lang="en-US" smtClean="0"/>
              <a:t>Daí f</a:t>
            </a:r>
            <a:r>
              <a:rPr lang="en-US" baseline="-25000" smtClean="0"/>
              <a:t>r</a:t>
            </a:r>
            <a:r>
              <a:rPr lang="en-US" smtClean="0"/>
              <a:t>(x)=f’(x</a:t>
            </a:r>
            <a:r>
              <a:rPr lang="en-US" baseline="-25000" smtClean="0"/>
              <a:t>0</a:t>
            </a:r>
            <a:r>
              <a:rPr lang="en-US" smtClean="0"/>
              <a:t>).x+f(x</a:t>
            </a:r>
            <a:r>
              <a:rPr lang="en-US" baseline="-25000" smtClean="0"/>
              <a:t>0</a:t>
            </a:r>
            <a:r>
              <a:rPr lang="en-US" smtClean="0"/>
              <a:t>)-f’(x</a:t>
            </a:r>
            <a:r>
              <a:rPr lang="en-US" baseline="-25000" smtClean="0"/>
              <a:t>0</a:t>
            </a:r>
            <a:r>
              <a:rPr lang="en-US" smtClean="0"/>
              <a:t>).x</a:t>
            </a:r>
            <a:r>
              <a:rPr lang="en-US" baseline="-25000" smtClean="0"/>
              <a:t>0</a:t>
            </a:r>
          </a:p>
          <a:p>
            <a:r>
              <a:rPr lang="en-US" smtClean="0"/>
              <a:t>Fazendo f</a:t>
            </a:r>
            <a:r>
              <a:rPr lang="en-US" baseline="-25000" smtClean="0"/>
              <a:t>r</a:t>
            </a:r>
            <a:r>
              <a:rPr lang="en-US" smtClean="0"/>
              <a:t>(x</a:t>
            </a:r>
            <a:r>
              <a:rPr lang="en-US" baseline="-25000" smtClean="0"/>
              <a:t>1</a:t>
            </a:r>
            <a:r>
              <a:rPr lang="en-US" smtClean="0"/>
              <a:t>)=0, obtemos a estimativa para o próximo valor da raiz : </a:t>
            </a:r>
          </a:p>
          <a:p>
            <a:r>
              <a:rPr lang="en-US" smtClean="0"/>
              <a:t>0=f’(x</a:t>
            </a:r>
            <a:r>
              <a:rPr lang="en-US" baseline="-25000" smtClean="0"/>
              <a:t>0</a:t>
            </a:r>
            <a:r>
              <a:rPr lang="en-US" smtClean="0"/>
              <a:t>).x</a:t>
            </a:r>
            <a:r>
              <a:rPr lang="en-US" baseline="-25000" smtClean="0"/>
              <a:t>1</a:t>
            </a:r>
            <a:r>
              <a:rPr lang="en-US" smtClean="0"/>
              <a:t>+f(x</a:t>
            </a:r>
            <a:r>
              <a:rPr lang="en-US" baseline="-25000" smtClean="0"/>
              <a:t>0</a:t>
            </a:r>
            <a:r>
              <a:rPr lang="en-US" smtClean="0"/>
              <a:t>)-f’(x</a:t>
            </a:r>
            <a:r>
              <a:rPr lang="en-US" baseline="-25000" smtClean="0"/>
              <a:t>0</a:t>
            </a:r>
            <a:r>
              <a:rPr lang="en-US" smtClean="0"/>
              <a:t>).x</a:t>
            </a:r>
            <a:r>
              <a:rPr lang="en-US" baseline="-25000" smtClean="0"/>
              <a:t>0</a:t>
            </a:r>
            <a:r>
              <a:rPr lang="en-US" smtClean="0"/>
              <a:t> -&gt; x</a:t>
            </a:r>
            <a:r>
              <a:rPr lang="en-US" baseline="-25000" smtClean="0"/>
              <a:t>1</a:t>
            </a:r>
            <a:r>
              <a:rPr lang="en-US" smtClean="0"/>
              <a:t>=x</a:t>
            </a:r>
            <a:r>
              <a:rPr lang="en-US" baseline="-25000" smtClean="0"/>
              <a:t>0</a:t>
            </a:r>
            <a:r>
              <a:rPr lang="en-US" smtClean="0"/>
              <a:t>-f(x</a:t>
            </a:r>
            <a:r>
              <a:rPr lang="en-US" baseline="-25000" smtClean="0"/>
              <a:t>0</a:t>
            </a:r>
            <a:r>
              <a:rPr lang="en-US" smtClean="0"/>
              <a:t>)/f’(x</a:t>
            </a:r>
            <a:r>
              <a:rPr lang="en-US" baseline="-25000" smtClean="0"/>
              <a:t>0</a:t>
            </a:r>
            <a:r>
              <a:rPr lang="en-US" smtClean="0"/>
              <a:t>)</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ítulo 1"/>
          <p:cNvSpPr>
            <a:spLocks noGrp="1"/>
          </p:cNvSpPr>
          <p:nvPr>
            <p:ph type="title"/>
          </p:nvPr>
        </p:nvSpPr>
        <p:spPr/>
        <p:txBody>
          <a:bodyPr/>
          <a:lstStyle/>
          <a:p>
            <a:r>
              <a:rPr lang="en-US" smtClean="0"/>
              <a:t>Interpolação Cúbica</a:t>
            </a:r>
            <a:endParaRPr lang="pt-BR" smtClean="0"/>
          </a:p>
        </p:txBody>
      </p:sp>
      <p:sp>
        <p:nvSpPr>
          <p:cNvPr id="34820" name="Espaço Reservado para Conteúdo 2"/>
          <p:cNvSpPr>
            <a:spLocks noGrp="1"/>
          </p:cNvSpPr>
          <p:nvPr>
            <p:ph idx="1"/>
          </p:nvPr>
        </p:nvSpPr>
        <p:spPr>
          <a:xfrm>
            <a:off x="95250" y="1196975"/>
            <a:ext cx="9634538" cy="5381625"/>
          </a:xfrm>
        </p:spPr>
        <p:txBody>
          <a:bodyPr/>
          <a:lstStyle/>
          <a:p>
            <a:r>
              <a:rPr lang="en-US" smtClean="0"/>
              <a:t>Sabendo que Ln(1)=0, L(4)=1,386294,  L(6)=1,791759 e Ln(5)=1,609438, estime o Ln(2)</a:t>
            </a:r>
            <a:endParaRPr lang="pt-BR" smtClean="0"/>
          </a:p>
        </p:txBody>
      </p:sp>
      <p:graphicFrame>
        <p:nvGraphicFramePr>
          <p:cNvPr id="34818" name="Object 3"/>
          <p:cNvGraphicFramePr>
            <a:graphicFrameLocks noChangeAspect="1"/>
          </p:cNvGraphicFramePr>
          <p:nvPr/>
        </p:nvGraphicFramePr>
        <p:xfrm>
          <a:off x="195263" y="2428875"/>
          <a:ext cx="9431337" cy="3795713"/>
        </p:xfrm>
        <a:graphic>
          <a:graphicData uri="http://schemas.openxmlformats.org/presentationml/2006/ole">
            <mc:AlternateContent xmlns:mc="http://schemas.openxmlformats.org/markup-compatibility/2006">
              <mc:Choice xmlns:v="urn:schemas-microsoft-com:vml" Requires="v">
                <p:oleObj spid="_x0000_s189707" name="Planilha" r:id="rId3" imgW="8543841" imgH="3438457" progId="Excel.Sheet.12">
                  <p:embed/>
                </p:oleObj>
              </mc:Choice>
              <mc:Fallback>
                <p:oleObj name="Planilha" r:id="rId3" imgW="8543841" imgH="3438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3" y="2428875"/>
                        <a:ext cx="9431337" cy="379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ítulo 1"/>
          <p:cNvSpPr>
            <a:spLocks noGrp="1"/>
          </p:cNvSpPr>
          <p:nvPr>
            <p:ph type="title"/>
          </p:nvPr>
        </p:nvSpPr>
        <p:spPr/>
        <p:txBody>
          <a:bodyPr/>
          <a:lstStyle/>
          <a:p>
            <a:r>
              <a:rPr lang="en-US" smtClean="0"/>
              <a:t>Interpolação por Quarto Grau</a:t>
            </a:r>
            <a:endParaRPr lang="pt-BR" smtClean="0"/>
          </a:p>
        </p:txBody>
      </p:sp>
      <p:sp>
        <p:nvSpPr>
          <p:cNvPr id="35844" name="Espaço Reservado para Conteúdo 2"/>
          <p:cNvSpPr>
            <a:spLocks noGrp="1"/>
          </p:cNvSpPr>
          <p:nvPr>
            <p:ph idx="1"/>
          </p:nvPr>
        </p:nvSpPr>
        <p:spPr/>
        <p:txBody>
          <a:bodyPr/>
          <a:lstStyle/>
          <a:p>
            <a:r>
              <a:rPr lang="en-US" smtClean="0"/>
              <a:t>Agora apenas mantendo o padrão de formação do polinômio</a:t>
            </a:r>
            <a:endParaRPr lang="pt-BR" smtClean="0"/>
          </a:p>
        </p:txBody>
      </p:sp>
      <p:graphicFrame>
        <p:nvGraphicFramePr>
          <p:cNvPr id="35842" name="Object 2"/>
          <p:cNvGraphicFramePr>
            <a:graphicFrameLocks noChangeAspect="1"/>
          </p:cNvGraphicFramePr>
          <p:nvPr/>
        </p:nvGraphicFramePr>
        <p:xfrm>
          <a:off x="381000" y="2419350"/>
          <a:ext cx="8955088" cy="3367088"/>
        </p:xfrm>
        <a:graphic>
          <a:graphicData uri="http://schemas.openxmlformats.org/presentationml/2006/ole">
            <mc:AlternateContent xmlns:mc="http://schemas.openxmlformats.org/markup-compatibility/2006">
              <mc:Choice xmlns:v="urn:schemas-microsoft-com:vml" Requires="v">
                <p:oleObj spid="_x0000_s190731" name="Planilha" r:id="rId3" imgW="6105441" imgH="2295457" progId="Excel.Sheet.12">
                  <p:embed/>
                </p:oleObj>
              </mc:Choice>
              <mc:Fallback>
                <p:oleObj name="Planilha" r:id="rId3" imgW="6105441" imgH="2295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419350"/>
                        <a:ext cx="8955088" cy="336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Erros</a:t>
            </a:r>
            <a:endParaRPr lang="pt-BR" smtClean="0"/>
          </a:p>
        </p:txBody>
      </p:sp>
      <p:sp>
        <p:nvSpPr>
          <p:cNvPr id="93187" name="Espaço Reservado para Conteúdo 2"/>
          <p:cNvSpPr>
            <a:spLocks noGrp="1"/>
          </p:cNvSpPr>
          <p:nvPr>
            <p:ph idx="1"/>
          </p:nvPr>
        </p:nvSpPr>
        <p:spPr/>
        <p:txBody>
          <a:bodyPr/>
          <a:lstStyle/>
          <a:p>
            <a:r>
              <a:rPr lang="en-US" smtClean="0"/>
              <a:t>O erro de um polinômio de Newton de ordem </a:t>
            </a:r>
            <a:r>
              <a:rPr lang="en-US" i="1" smtClean="0"/>
              <a:t>n </a:t>
            </a:r>
            <a:r>
              <a:rPr lang="en-US" smtClean="0"/>
              <a:t>é da ordem da diferença entre a interpolação com o polinômio de ordem </a:t>
            </a:r>
            <a:r>
              <a:rPr lang="en-US" i="1" smtClean="0"/>
              <a:t>n </a:t>
            </a:r>
            <a:r>
              <a:rPr lang="en-US" smtClean="0"/>
              <a:t>e com o polinômio de ordem </a:t>
            </a:r>
            <a:r>
              <a:rPr lang="en-US" i="1" smtClean="0"/>
              <a:t>n+1</a:t>
            </a:r>
          </a:p>
          <a:p>
            <a:endParaRPr lang="en-US" i="1" smtClean="0"/>
          </a:p>
          <a:p>
            <a:r>
              <a:rPr lang="en-US" smtClean="0"/>
              <a:t>Portanto para se ter uma idéia do erro basta calcular a diferença percentual entre a aproximação com o polinômio atual e o seguinte</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ítulo 1"/>
          <p:cNvSpPr>
            <a:spLocks noGrp="1"/>
          </p:cNvSpPr>
          <p:nvPr>
            <p:ph type="title"/>
          </p:nvPr>
        </p:nvSpPr>
        <p:spPr/>
        <p:txBody>
          <a:bodyPr/>
          <a:lstStyle/>
          <a:p>
            <a:r>
              <a:rPr lang="en-US" smtClean="0"/>
              <a:t>Exercício : Estime o erro de Ln(2) na interpolação cúbica</a:t>
            </a:r>
            <a:endParaRPr lang="pt-BR" smtClean="0"/>
          </a:p>
        </p:txBody>
      </p:sp>
      <p:sp>
        <p:nvSpPr>
          <p:cNvPr id="94211" name="Espaço Reservado para Conteúdo 2"/>
          <p:cNvSpPr>
            <a:spLocks noGrp="1"/>
          </p:cNvSpPr>
          <p:nvPr>
            <p:ph idx="1"/>
          </p:nvPr>
        </p:nvSpPr>
        <p:spPr/>
        <p:txBody>
          <a:bodyPr/>
          <a:lstStyle/>
          <a:p>
            <a:r>
              <a:rPr lang="en-US" smtClean="0"/>
              <a:t>Pela cúbica Ln(2) ~ 0,629769</a:t>
            </a:r>
          </a:p>
          <a:p>
            <a:r>
              <a:rPr lang="en-US" smtClean="0"/>
              <a:t>Pela quadrica Ln(2) ~ 0,675722</a:t>
            </a:r>
          </a:p>
          <a:p>
            <a:r>
              <a:rPr lang="en-US" smtClean="0"/>
              <a:t>Calculando a dif.% : </a:t>
            </a:r>
          </a:p>
          <a:p>
            <a:pPr lvl="1"/>
            <a:r>
              <a:rPr lang="en-US" smtClean="0"/>
              <a:t> erro ~ |0,675722-0,629769| /0,629769</a:t>
            </a:r>
          </a:p>
          <a:p>
            <a:pPr lvl="1"/>
            <a:r>
              <a:rPr lang="en-US" smtClean="0"/>
              <a:t> erro ~ 7,46% </a:t>
            </a:r>
          </a:p>
          <a:p>
            <a:pPr lvl="1"/>
            <a:r>
              <a:rPr lang="en-US" smtClean="0"/>
              <a:t> o que leva a uma ordem de 10%</a:t>
            </a:r>
          </a:p>
          <a:p>
            <a:r>
              <a:rPr lang="en-US" smtClean="0"/>
              <a:t>Sabendo que Ln(2) = 0,693147 calculamos :</a:t>
            </a:r>
          </a:p>
          <a:p>
            <a:pPr lvl="1"/>
            <a:r>
              <a:rPr lang="en-US" smtClean="0"/>
              <a:t> erro = 10,23%</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2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2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21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21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421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2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ítulo 1"/>
          <p:cNvSpPr>
            <a:spLocks noGrp="1"/>
          </p:cNvSpPr>
          <p:nvPr>
            <p:ph type="title"/>
          </p:nvPr>
        </p:nvSpPr>
        <p:spPr/>
        <p:txBody>
          <a:bodyPr/>
          <a:lstStyle/>
          <a:p>
            <a:r>
              <a:rPr lang="en-US" smtClean="0"/>
              <a:t>Exercícios de Interpolação</a:t>
            </a:r>
            <a:endParaRPr lang="pt-BR" smtClean="0"/>
          </a:p>
        </p:txBody>
      </p:sp>
      <p:sp>
        <p:nvSpPr>
          <p:cNvPr id="96259" name="Espaço Reservado para Conteúdo 2"/>
          <p:cNvSpPr>
            <a:spLocks noGrp="1"/>
          </p:cNvSpPr>
          <p:nvPr>
            <p:ph idx="1"/>
          </p:nvPr>
        </p:nvSpPr>
        <p:spPr/>
        <p:txBody>
          <a:bodyPr/>
          <a:lstStyle/>
          <a:p>
            <a:r>
              <a:rPr lang="en-US" smtClean="0"/>
              <a:t>Chapra-Canale</a:t>
            </a:r>
            <a:r>
              <a:rPr lang="pt-BR" smtClean="0"/>
              <a:t>, cap.18</a:t>
            </a:r>
          </a:p>
          <a:p>
            <a:pPr lvl="1"/>
            <a:r>
              <a:rPr lang="en-US" smtClean="0"/>
              <a:t>Exercícios 18.1 a 18.6</a:t>
            </a:r>
          </a:p>
        </p:txBody>
      </p:sp>
    </p:spTree>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ítulo 1"/>
          <p:cNvSpPr>
            <a:spLocks noGrp="1"/>
          </p:cNvSpPr>
          <p:nvPr>
            <p:ph type="title"/>
          </p:nvPr>
        </p:nvSpPr>
        <p:spPr/>
        <p:txBody>
          <a:bodyPr/>
          <a:lstStyle/>
          <a:p>
            <a:r>
              <a:rPr lang="en-US" smtClean="0"/>
              <a:t>Chapra-Canale, 18.1 a 18.5</a:t>
            </a:r>
            <a:endParaRPr lang="pt-BR" smtClean="0"/>
          </a:p>
        </p:txBody>
      </p:sp>
      <p:pic>
        <p:nvPicPr>
          <p:cNvPr id="2" name="Imagem 1"/>
          <p:cNvPicPr>
            <a:picLocks noChangeAspect="1"/>
          </p:cNvPicPr>
          <p:nvPr/>
        </p:nvPicPr>
        <p:blipFill>
          <a:blip r:embed="rId2"/>
          <a:stretch>
            <a:fillRect/>
          </a:stretch>
        </p:blipFill>
        <p:spPr>
          <a:xfrm>
            <a:off x="2030846" y="980728"/>
            <a:ext cx="5844307" cy="5469542"/>
          </a:xfrm>
          <a:prstGeom prst="rect">
            <a:avLst/>
          </a:prstGeom>
        </p:spPr>
      </p:pic>
    </p:spTree>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16.regressão - ecologia reserva natural, interp.piecewise.xlsx</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2688694061"/>
              </p:ext>
            </p:extLst>
          </p:nvPr>
        </p:nvGraphicFramePr>
        <p:xfrm>
          <a:off x="1136576" y="2492896"/>
          <a:ext cx="7560840" cy="4120295"/>
        </p:xfrm>
        <a:graphic>
          <a:graphicData uri="http://schemas.openxmlformats.org/presentationml/2006/ole">
            <mc:AlternateContent xmlns:mc="http://schemas.openxmlformats.org/markup-compatibility/2006">
              <mc:Choice xmlns:v="urn:schemas-microsoft-com:vml" Requires="v">
                <p:oleObj spid="_x0000_s327698" name="Planilha" r:id="rId3" imgW="11553776" imgH="6295932" progId="Excel.Sheet.12">
                  <p:embed/>
                </p:oleObj>
              </mc:Choice>
              <mc:Fallback>
                <p:oleObj name="Planilha" r:id="rId3" imgW="11553776" imgH="6295932" progId="Excel.Sheet.12">
                  <p:embed/>
                  <p:pic>
                    <p:nvPicPr>
                      <p:cNvPr id="0" name=""/>
                      <p:cNvPicPr/>
                      <p:nvPr/>
                    </p:nvPicPr>
                    <p:blipFill>
                      <a:blip r:embed="rId4"/>
                      <a:stretch>
                        <a:fillRect/>
                      </a:stretch>
                    </p:blipFill>
                    <p:spPr>
                      <a:xfrm>
                        <a:off x="1136576" y="2492896"/>
                        <a:ext cx="7560840" cy="4120295"/>
                      </a:xfrm>
                      <a:prstGeom prst="rect">
                        <a:avLst/>
                      </a:prstGeom>
                    </p:spPr>
                  </p:pic>
                </p:oleObj>
              </mc:Fallback>
            </mc:AlternateContent>
          </a:graphicData>
        </a:graphic>
      </p:graphicFrame>
    </p:spTree>
    <p:extLst>
      <p:ext uri="{BB962C8B-B14F-4D97-AF65-F5344CB8AC3E}">
        <p14:creationId xmlns:p14="http://schemas.microsoft.com/office/powerpoint/2010/main" val="216979561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16.regressão - por </a:t>
            </a:r>
            <a:r>
              <a:rPr lang="pt-BR" b="1" dirty="0" err="1"/>
              <a:t>splines</a:t>
            </a:r>
            <a:r>
              <a:rPr lang="pt-BR" b="1" dirty="0"/>
              <a:t> cúbicos - via matriz de regressão.xlsx</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3372293144"/>
              </p:ext>
            </p:extLst>
          </p:nvPr>
        </p:nvGraphicFramePr>
        <p:xfrm>
          <a:off x="848544" y="2492896"/>
          <a:ext cx="8280920" cy="4072779"/>
        </p:xfrm>
        <a:graphic>
          <a:graphicData uri="http://schemas.openxmlformats.org/presentationml/2006/ole">
            <mc:AlternateContent xmlns:mc="http://schemas.openxmlformats.org/markup-compatibility/2006">
              <mc:Choice xmlns:v="urn:schemas-microsoft-com:vml" Requires="v">
                <p:oleObj spid="_x0000_s332818" name="Planilha" r:id="rId3" imgW="10982501" imgH="5400675" progId="Excel.Sheet.12">
                  <p:embed/>
                </p:oleObj>
              </mc:Choice>
              <mc:Fallback>
                <p:oleObj name="Planilha" r:id="rId3" imgW="10982501" imgH="5400675" progId="Excel.Sheet.12">
                  <p:embed/>
                  <p:pic>
                    <p:nvPicPr>
                      <p:cNvPr id="0" name=""/>
                      <p:cNvPicPr/>
                      <p:nvPr/>
                    </p:nvPicPr>
                    <p:blipFill>
                      <a:blip r:embed="rId4"/>
                      <a:stretch>
                        <a:fillRect/>
                      </a:stretch>
                    </p:blipFill>
                    <p:spPr>
                      <a:xfrm>
                        <a:off x="848544" y="2492896"/>
                        <a:ext cx="8280920" cy="4072779"/>
                      </a:xfrm>
                      <a:prstGeom prst="rect">
                        <a:avLst/>
                      </a:prstGeom>
                    </p:spPr>
                  </p:pic>
                </p:oleObj>
              </mc:Fallback>
            </mc:AlternateContent>
          </a:graphicData>
        </a:graphic>
      </p:graphicFrame>
    </p:spTree>
    <p:extLst>
      <p:ext uri="{BB962C8B-B14F-4D97-AF65-F5344CB8AC3E}">
        <p14:creationId xmlns:p14="http://schemas.microsoft.com/office/powerpoint/2010/main" val="79709622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ítulo 3"/>
          <p:cNvSpPr>
            <a:spLocks noGrp="1"/>
          </p:cNvSpPr>
          <p:nvPr>
            <p:ph type="ctrTitle" sz="quarter"/>
          </p:nvPr>
        </p:nvSpPr>
        <p:spPr/>
        <p:txBody>
          <a:bodyPr/>
          <a:lstStyle/>
          <a:p>
            <a:r>
              <a:rPr lang="en-US" smtClean="0"/>
              <a:t>Métodos Numéricos</a:t>
            </a:r>
            <a:endParaRPr lang="pt-BR" smtClean="0"/>
          </a:p>
        </p:txBody>
      </p:sp>
      <p:sp>
        <p:nvSpPr>
          <p:cNvPr id="97283" name="Subtítulo 4"/>
          <p:cNvSpPr>
            <a:spLocks noGrp="1"/>
          </p:cNvSpPr>
          <p:nvPr>
            <p:ph type="subTitle" sz="quarter" idx="1"/>
          </p:nvPr>
        </p:nvSpPr>
        <p:spPr/>
        <p:txBody>
          <a:bodyPr/>
          <a:lstStyle/>
          <a:p>
            <a:r>
              <a:rPr lang="en-US" smtClean="0"/>
              <a:t>20a Aula</a:t>
            </a:r>
            <a:endParaRPr lang="pt-BR" smtClean="0"/>
          </a:p>
        </p:txBody>
      </p:sp>
    </p:spTree>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ítulo 3"/>
          <p:cNvSpPr>
            <a:spLocks noGrp="1"/>
          </p:cNvSpPr>
          <p:nvPr>
            <p:ph type="ctrTitle" sz="quarter"/>
          </p:nvPr>
        </p:nvSpPr>
        <p:spPr/>
        <p:txBody>
          <a:bodyPr/>
          <a:lstStyle/>
          <a:p>
            <a:r>
              <a:rPr lang="en-US" smtClean="0"/>
              <a:t>Ajuste de Curvas</a:t>
            </a:r>
            <a:endParaRPr lang="pt-BR" smtClean="0"/>
          </a:p>
        </p:txBody>
      </p:sp>
      <p:sp>
        <p:nvSpPr>
          <p:cNvPr id="98307" name="Subtítulo 4"/>
          <p:cNvSpPr>
            <a:spLocks noGrp="1"/>
          </p:cNvSpPr>
          <p:nvPr>
            <p:ph type="subTitle" sz="quarter" idx="1"/>
          </p:nvPr>
        </p:nvSpPr>
        <p:spPr/>
        <p:txBody>
          <a:bodyPr/>
          <a:lstStyle/>
          <a:p>
            <a:r>
              <a:rPr lang="en-US" dirty="0" err="1" smtClean="0"/>
              <a:t>Interpolação</a:t>
            </a:r>
            <a:r>
              <a:rPr lang="en-US" dirty="0" smtClean="0"/>
              <a:t> : via </a:t>
            </a:r>
            <a:r>
              <a:rPr lang="en-US" dirty="0" err="1" smtClean="0"/>
              <a:t>Matab</a:t>
            </a:r>
            <a:r>
              <a:rPr lang="en-US" dirty="0" smtClean="0"/>
              <a:t> : </a:t>
            </a:r>
            <a:r>
              <a:rPr lang="en-US" dirty="0" err="1" smtClean="0"/>
              <a:t>Análise</a:t>
            </a:r>
            <a:r>
              <a:rPr lang="en-US" dirty="0" smtClean="0"/>
              <a:t> de Splines </a:t>
            </a:r>
            <a:r>
              <a:rPr lang="en-US" dirty="0" err="1" smtClean="0"/>
              <a:t>na</a:t>
            </a:r>
            <a:r>
              <a:rPr lang="en-US" dirty="0" smtClean="0"/>
              <a:t> </a:t>
            </a:r>
            <a:r>
              <a:rPr lang="en-US" dirty="0" err="1" smtClean="0"/>
              <a:t>transferência</a:t>
            </a:r>
            <a:r>
              <a:rPr lang="en-US" dirty="0" smtClean="0"/>
              <a:t> de </a:t>
            </a:r>
            <a:r>
              <a:rPr lang="en-US" dirty="0" err="1" smtClean="0"/>
              <a:t>calor</a:t>
            </a:r>
            <a:endParaRPr lang="en-US" dirty="0" smtClean="0"/>
          </a:p>
          <a:p>
            <a:endParaRPr lang="pt-BR"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ítulo 1"/>
          <p:cNvSpPr>
            <a:spLocks noGrp="1"/>
          </p:cNvSpPr>
          <p:nvPr>
            <p:ph type="title"/>
          </p:nvPr>
        </p:nvSpPr>
        <p:spPr/>
        <p:txBody>
          <a:bodyPr/>
          <a:lstStyle/>
          <a:p>
            <a:r>
              <a:rPr lang="en-US" smtClean="0"/>
              <a:t>Lei dos Gases Ideais x Equação de van der Waals</a:t>
            </a:r>
            <a:endParaRPr lang="pt-BR" smtClean="0"/>
          </a:p>
        </p:txBody>
      </p:sp>
      <p:sp>
        <p:nvSpPr>
          <p:cNvPr id="3" name="Espaço Reservado para Conteúdo 2"/>
          <p:cNvSpPr>
            <a:spLocks noGrp="1"/>
          </p:cNvSpPr>
          <p:nvPr>
            <p:ph idx="1"/>
          </p:nvPr>
        </p:nvSpPr>
        <p:spPr>
          <a:xfrm>
            <a:off x="293688" y="904875"/>
            <a:ext cx="9340850" cy="5381625"/>
          </a:xfrm>
        </p:spPr>
        <p:txBody>
          <a:bodyPr/>
          <a:lstStyle/>
          <a:p>
            <a:r>
              <a:rPr lang="en-US" smtClean="0"/>
              <a:t>Lei dos Gases Ideais :</a:t>
            </a:r>
          </a:p>
          <a:p>
            <a:pPr lvl="1"/>
            <a:r>
              <a:rPr lang="en-US" smtClean="0"/>
              <a:t> p : pressão, V : volume, n : no.de mols</a:t>
            </a:r>
          </a:p>
          <a:p>
            <a:pPr lvl="1"/>
            <a:r>
              <a:rPr lang="en-US" smtClean="0"/>
              <a:t> R : constante universal dos gases, T : temperatura</a:t>
            </a:r>
          </a:p>
          <a:p>
            <a:pPr lvl="1"/>
            <a:endParaRPr lang="en-US" smtClean="0"/>
          </a:p>
          <a:p>
            <a:r>
              <a:rPr lang="en-US" smtClean="0"/>
              <a:t>Equação de van der Walls :</a:t>
            </a:r>
          </a:p>
          <a:p>
            <a:pPr lvl="1"/>
            <a:r>
              <a:rPr lang="en-US" smtClean="0"/>
              <a:t> </a:t>
            </a:r>
            <a:r>
              <a:rPr lang="en-US" i="1" smtClean="0"/>
              <a:t>v=V/n </a:t>
            </a:r>
            <a:r>
              <a:rPr lang="en-US" smtClean="0"/>
              <a:t>: volume molar</a:t>
            </a:r>
          </a:p>
          <a:p>
            <a:pPr lvl="1"/>
            <a:r>
              <a:rPr lang="en-US" smtClean="0"/>
              <a:t> </a:t>
            </a:r>
            <a:r>
              <a:rPr lang="en-US" i="1" smtClean="0"/>
              <a:t>a </a:t>
            </a:r>
            <a:r>
              <a:rPr lang="en-US" smtClean="0"/>
              <a:t>e </a:t>
            </a:r>
            <a:r>
              <a:rPr lang="en-US" i="1" smtClean="0"/>
              <a:t>b </a:t>
            </a:r>
            <a:r>
              <a:rPr lang="en-US" smtClean="0"/>
              <a:t>: constantes empíricas para cada gás</a:t>
            </a:r>
          </a:p>
          <a:p>
            <a:pPr lvl="1"/>
            <a:endParaRPr lang="en-US" smtClean="0"/>
          </a:p>
          <a:p>
            <a:r>
              <a:rPr lang="en-US" smtClean="0"/>
              <a:t>Exercício : comparar o volume molar de dois gases calculados pela Lei dos gases e pela eq.de van der Waals </a:t>
            </a:r>
            <a:endParaRPr lang="pt-BR" smtClean="0"/>
          </a:p>
        </p:txBody>
      </p:sp>
      <p:graphicFrame>
        <p:nvGraphicFramePr>
          <p:cNvPr id="4" name="Object 2"/>
          <p:cNvGraphicFramePr>
            <a:graphicFrameLocks noChangeAspect="1"/>
          </p:cNvGraphicFramePr>
          <p:nvPr/>
        </p:nvGraphicFramePr>
        <p:xfrm>
          <a:off x="4881563" y="922338"/>
          <a:ext cx="1928812" cy="571500"/>
        </p:xfrm>
        <a:graphic>
          <a:graphicData uri="http://schemas.openxmlformats.org/presentationml/2006/ole">
            <mc:AlternateContent xmlns:mc="http://schemas.openxmlformats.org/markup-compatibility/2006">
              <mc:Choice xmlns:v="urn:schemas-microsoft-com:vml" Requires="v">
                <p:oleObj spid="_x0000_s13852" name="Equação" r:id="rId3" imgW="685800" imgH="203040" progId="Equation.3">
                  <p:embed/>
                </p:oleObj>
              </mc:Choice>
              <mc:Fallback>
                <p:oleObj name="Equação" r:id="rId3" imgW="685800" imgH="203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63" y="922338"/>
                        <a:ext cx="192881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27" name="Object 3"/>
          <p:cNvGraphicFramePr>
            <a:graphicFrameLocks noChangeAspect="1"/>
          </p:cNvGraphicFramePr>
          <p:nvPr/>
        </p:nvGraphicFramePr>
        <p:xfrm>
          <a:off x="5667375" y="2708275"/>
          <a:ext cx="3714750" cy="1214438"/>
        </p:xfrm>
        <a:graphic>
          <a:graphicData uri="http://schemas.openxmlformats.org/presentationml/2006/ole">
            <mc:AlternateContent xmlns:mc="http://schemas.openxmlformats.org/markup-compatibility/2006">
              <mc:Choice xmlns:v="urn:schemas-microsoft-com:vml" Requires="v">
                <p:oleObj spid="_x0000_s13853" name="Equação" r:id="rId5" imgW="1320480" imgH="431640" progId="Equation.3">
                  <p:embed/>
                </p:oleObj>
              </mc:Choice>
              <mc:Fallback>
                <p:oleObj name="Equação" r:id="rId5" imgW="1320480" imgH="431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75" y="2708275"/>
                        <a:ext cx="3714750"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3" presetClass="entr" presetSubtype="0" fill="hold" nodeType="clickEffect">
                                  <p:stCondLst>
                                    <p:cond delay="0"/>
                                  </p:stCondLst>
                                  <p:childTnLst>
                                    <p:set>
                                      <p:cBhvr>
                                        <p:cTn id="47" dur="1" fill="hold">
                                          <p:stCondLst>
                                            <p:cond delay="0"/>
                                          </p:stCondLst>
                                        </p:cTn>
                                        <p:tgtEl>
                                          <p:spTgt spid="129027"/>
                                        </p:tgtEl>
                                        <p:attrNameLst>
                                          <p:attrName>style.visibility</p:attrName>
                                        </p:attrNameLst>
                                      </p:cBhvr>
                                      <p:to>
                                        <p:strVal val="visible"/>
                                      </p:to>
                                    </p:set>
                                    <p:anim calcmode="lin" valueType="num">
                                      <p:cBhvr>
                                        <p:cTn id="48" dur="500" fill="hold"/>
                                        <p:tgtEl>
                                          <p:spTgt spid="129027"/>
                                        </p:tgtEl>
                                        <p:attrNameLst>
                                          <p:attrName>ppt_w</p:attrName>
                                        </p:attrNameLst>
                                      </p:cBhvr>
                                      <p:tavLst>
                                        <p:tav tm="0">
                                          <p:val>
                                            <p:fltVal val="0"/>
                                          </p:val>
                                        </p:tav>
                                        <p:tav tm="100000">
                                          <p:val>
                                            <p:strVal val="#ppt_w"/>
                                          </p:val>
                                        </p:tav>
                                      </p:tavLst>
                                    </p:anim>
                                    <p:anim calcmode="lin" valueType="num">
                                      <p:cBhvr>
                                        <p:cTn id="49" dur="500" fill="hold"/>
                                        <p:tgtEl>
                                          <p:spTgt spid="129027"/>
                                        </p:tgtEl>
                                        <p:attrNameLst>
                                          <p:attrName>ppt_h</p:attrName>
                                        </p:attrNameLst>
                                      </p:cBhvr>
                                      <p:tavLst>
                                        <p:tav tm="0">
                                          <p:val>
                                            <p:fltVal val="0"/>
                                          </p:val>
                                        </p:tav>
                                        <p:tav tm="100000">
                                          <p:val>
                                            <p:strVal val="#ppt_h"/>
                                          </p:val>
                                        </p:tav>
                                      </p:tavLst>
                                    </p:anim>
                                    <p:animEffect transition="in" filter="fade">
                                      <p:cBhvr>
                                        <p:cTn id="50" dur="500"/>
                                        <p:tgtEl>
                                          <p:spTgt spid="12902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3" presetClass="entr" presetSubtype="0"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ítulo 3"/>
          <p:cNvSpPr>
            <a:spLocks noGrp="1"/>
          </p:cNvSpPr>
          <p:nvPr>
            <p:ph type="ctrTitle" sz="quarter"/>
          </p:nvPr>
        </p:nvSpPr>
        <p:spPr/>
        <p:txBody>
          <a:bodyPr/>
          <a:lstStyle/>
          <a:p>
            <a:r>
              <a:rPr lang="en-US" smtClean="0"/>
              <a:t>Métodos Numéricos</a:t>
            </a:r>
            <a:endParaRPr lang="pt-BR" smtClean="0"/>
          </a:p>
        </p:txBody>
      </p:sp>
      <p:sp>
        <p:nvSpPr>
          <p:cNvPr id="99331" name="Subtítulo 4"/>
          <p:cNvSpPr>
            <a:spLocks noGrp="1"/>
          </p:cNvSpPr>
          <p:nvPr>
            <p:ph type="subTitle" sz="quarter" idx="1"/>
          </p:nvPr>
        </p:nvSpPr>
        <p:spPr/>
        <p:txBody>
          <a:bodyPr/>
          <a:lstStyle/>
          <a:p>
            <a:r>
              <a:rPr lang="en-US" smtClean="0"/>
              <a:t>21a Aula</a:t>
            </a:r>
            <a:endParaRPr lang="pt-BR" smtClean="0"/>
          </a:p>
        </p:txBody>
      </p:sp>
    </p:spTree>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ítulo 3"/>
          <p:cNvSpPr>
            <a:spLocks noGrp="1"/>
          </p:cNvSpPr>
          <p:nvPr>
            <p:ph type="ctrTitle" sz="quarter"/>
          </p:nvPr>
        </p:nvSpPr>
        <p:spPr/>
        <p:txBody>
          <a:bodyPr/>
          <a:lstStyle/>
          <a:p>
            <a:r>
              <a:rPr lang="en-US" dirty="0" err="1" smtClean="0"/>
              <a:t>Integração</a:t>
            </a:r>
            <a:r>
              <a:rPr lang="en-US" dirty="0" smtClean="0"/>
              <a:t> </a:t>
            </a:r>
            <a:r>
              <a:rPr lang="en-US" dirty="0" err="1" smtClean="0"/>
              <a:t>Numérica</a:t>
            </a:r>
            <a:r>
              <a:rPr lang="en-US" dirty="0" smtClean="0"/>
              <a:t/>
            </a:r>
            <a:br>
              <a:rPr lang="en-US" dirty="0" smtClean="0"/>
            </a:br>
            <a:r>
              <a:rPr lang="en-US" dirty="0" err="1" smtClean="0"/>
              <a:t>Regra</a:t>
            </a:r>
            <a:r>
              <a:rPr lang="en-US" dirty="0" smtClean="0"/>
              <a:t> dos </a:t>
            </a:r>
            <a:r>
              <a:rPr lang="en-US" dirty="0" err="1" smtClean="0"/>
              <a:t>Trapézios</a:t>
            </a:r>
            <a:endParaRPr lang="pt-BR" dirty="0" smtClean="0"/>
          </a:p>
        </p:txBody>
      </p:sp>
      <p:sp>
        <p:nvSpPr>
          <p:cNvPr id="100355" name="Subtítulo 4"/>
          <p:cNvSpPr>
            <a:spLocks noGrp="1"/>
          </p:cNvSpPr>
          <p:nvPr>
            <p:ph type="subTitle" sz="quarter" idx="1"/>
          </p:nvPr>
        </p:nvSpPr>
        <p:spPr/>
        <p:txBody>
          <a:bodyPr/>
          <a:lstStyle/>
          <a:p>
            <a:endParaRPr lang="en-US" smtClean="0"/>
          </a:p>
          <a:p>
            <a:r>
              <a:rPr lang="en-US" smtClean="0"/>
              <a:t>Integração numérica de funções analíticas via Excel : Cálculo da Corrente Eficaz</a:t>
            </a:r>
          </a:p>
          <a:p>
            <a:endParaRPr lang="pt-BR" smtClean="0"/>
          </a:p>
        </p:txBody>
      </p:sp>
    </p:spTree>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ítulo 1"/>
          <p:cNvSpPr>
            <a:spLocks noGrp="1"/>
          </p:cNvSpPr>
          <p:nvPr>
            <p:ph type="title"/>
          </p:nvPr>
        </p:nvSpPr>
        <p:spPr/>
        <p:txBody>
          <a:bodyPr/>
          <a:lstStyle/>
          <a:p>
            <a:r>
              <a:rPr lang="en-US" smtClean="0"/>
              <a:t>O trabalho produzido por uma corrente senoidal é dado por :</a:t>
            </a:r>
            <a:endParaRPr lang="pt-BR" smtClean="0"/>
          </a:p>
        </p:txBody>
      </p:sp>
      <p:sp>
        <p:nvSpPr>
          <p:cNvPr id="36868" name="Espaço Reservado para Conteúdo 4"/>
          <p:cNvSpPr>
            <a:spLocks noGrp="1"/>
          </p:cNvSpPr>
          <p:nvPr>
            <p:ph idx="1"/>
          </p:nvPr>
        </p:nvSpPr>
        <p:spPr/>
        <p:txBody>
          <a:bodyPr/>
          <a:lstStyle/>
          <a:p>
            <a:endParaRPr lang="en-US" dirty="0" smtClean="0"/>
          </a:p>
          <a:p>
            <a:endParaRPr lang="en-US" dirty="0" smtClean="0"/>
          </a:p>
          <a:p>
            <a:endParaRPr lang="en-US" dirty="0" smtClean="0"/>
          </a:p>
          <a:p>
            <a:endParaRPr lang="en-US" dirty="0" smtClean="0"/>
          </a:p>
          <a:p>
            <a:r>
              <a:rPr lang="en-US" dirty="0" smtClean="0"/>
              <a:t>Se </a:t>
            </a:r>
            <a:r>
              <a:rPr lang="en-US" dirty="0" err="1" smtClean="0"/>
              <a:t>i</a:t>
            </a:r>
            <a:r>
              <a:rPr lang="en-US" dirty="0" smtClean="0"/>
              <a:t>(t)=10.e</a:t>
            </a:r>
            <a:r>
              <a:rPr lang="en-US" baseline="30000" dirty="0" smtClean="0"/>
              <a:t>-(t/T)</a:t>
            </a:r>
            <a:r>
              <a:rPr lang="en-US" dirty="0" smtClean="0"/>
              <a:t>.sin([2pi/T].t) para 0&lt;t&lt;T/2, </a:t>
            </a:r>
            <a:r>
              <a:rPr lang="en-US" dirty="0" err="1" smtClean="0"/>
              <a:t>i</a:t>
            </a:r>
            <a:r>
              <a:rPr lang="en-US" dirty="0" smtClean="0"/>
              <a:t>(t)=0 para T/2&lt;t&lt;T e T=1s, </a:t>
            </a:r>
            <a:r>
              <a:rPr lang="en-US" dirty="0" err="1" smtClean="0"/>
              <a:t>calcule</a:t>
            </a:r>
            <a:r>
              <a:rPr lang="en-US" dirty="0" smtClean="0"/>
              <a:t> a </a:t>
            </a:r>
            <a:r>
              <a:rPr lang="en-US" i="1" dirty="0" err="1" smtClean="0"/>
              <a:t>I</a:t>
            </a:r>
            <a:r>
              <a:rPr lang="en-US" i="1" baseline="-25000" dirty="0" err="1" smtClean="0"/>
              <a:t>rms</a:t>
            </a:r>
            <a:r>
              <a:rPr lang="en-US" i="1" dirty="0" smtClean="0"/>
              <a:t> </a:t>
            </a:r>
            <a:r>
              <a:rPr lang="en-US" dirty="0" err="1" smtClean="0"/>
              <a:t>através</a:t>
            </a:r>
            <a:r>
              <a:rPr lang="en-US" dirty="0" smtClean="0"/>
              <a:t> da </a:t>
            </a:r>
            <a:r>
              <a:rPr lang="en-US" dirty="0" err="1" smtClean="0"/>
              <a:t>regra</a:t>
            </a:r>
            <a:r>
              <a:rPr lang="en-US" dirty="0" smtClean="0"/>
              <a:t> dos </a:t>
            </a:r>
            <a:r>
              <a:rPr lang="en-US" dirty="0" err="1" smtClean="0"/>
              <a:t>trapézios</a:t>
            </a:r>
            <a:r>
              <a:rPr lang="en-US" dirty="0" smtClean="0"/>
              <a:t>.</a:t>
            </a:r>
            <a:endParaRPr lang="pt-BR" dirty="0" smtClean="0"/>
          </a:p>
        </p:txBody>
      </p:sp>
      <p:graphicFrame>
        <p:nvGraphicFramePr>
          <p:cNvPr id="36866" name="Espaço Reservado para Conteúdo 3"/>
          <p:cNvGraphicFramePr>
            <a:graphicFrameLocks noChangeAspect="1"/>
          </p:cNvGraphicFramePr>
          <p:nvPr/>
        </p:nvGraphicFramePr>
        <p:xfrm>
          <a:off x="2738438" y="1428750"/>
          <a:ext cx="3611562" cy="1558925"/>
        </p:xfrm>
        <a:graphic>
          <a:graphicData uri="http://schemas.openxmlformats.org/presentationml/2006/ole">
            <mc:AlternateContent xmlns:mc="http://schemas.openxmlformats.org/markup-compatibility/2006">
              <mc:Choice xmlns:v="urn:schemas-microsoft-com:vml" Requires="v">
                <p:oleObj spid="_x0000_s191755" name="Equação" r:id="rId3" imgW="1206500" imgH="520700" progId="Equation.3">
                  <p:embed/>
                </p:oleObj>
              </mc:Choice>
              <mc:Fallback>
                <p:oleObj name="Equação" r:id="rId3" imgW="1206500" imgH="520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438" y="1428750"/>
                        <a:ext cx="3611562" cy="155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ítulo 1"/>
          <p:cNvSpPr>
            <a:spLocks noGrp="1"/>
          </p:cNvSpPr>
          <p:nvPr>
            <p:ph type="title"/>
          </p:nvPr>
        </p:nvSpPr>
        <p:spPr/>
        <p:txBody>
          <a:bodyPr/>
          <a:lstStyle/>
          <a:p>
            <a:r>
              <a:rPr lang="en-US" smtClean="0"/>
              <a:t>Solução (estimativas feitas com a regra dos trapézios) (valor exato : 15,41261)</a:t>
            </a:r>
            <a:endParaRPr lang="pt-BR" smtClean="0"/>
          </a:p>
        </p:txBody>
      </p:sp>
      <p:graphicFrame>
        <p:nvGraphicFramePr>
          <p:cNvPr id="37890" name="Object 2"/>
          <p:cNvGraphicFramePr>
            <a:graphicFrameLocks noChangeAspect="1"/>
          </p:cNvGraphicFramePr>
          <p:nvPr/>
        </p:nvGraphicFramePr>
        <p:xfrm>
          <a:off x="1738313" y="1143000"/>
          <a:ext cx="5786437" cy="5354638"/>
        </p:xfrm>
        <a:graphic>
          <a:graphicData uri="http://schemas.openxmlformats.org/presentationml/2006/ole">
            <mc:AlternateContent xmlns:mc="http://schemas.openxmlformats.org/markup-compatibility/2006">
              <mc:Choice xmlns:v="urn:schemas-microsoft-com:vml" Requires="v">
                <p:oleObj spid="_x0000_s192779" name="Planilha" r:id="rId3" imgW="4343535" imgH="4019685" progId="Excel.Sheet.12">
                  <p:embed/>
                </p:oleObj>
              </mc:Choice>
              <mc:Fallback>
                <p:oleObj name="Planilha" r:id="rId3" imgW="4343535" imgH="4019685"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13" y="1143000"/>
                        <a:ext cx="5786437" cy="535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ítulo 3"/>
          <p:cNvSpPr>
            <a:spLocks noGrp="1"/>
          </p:cNvSpPr>
          <p:nvPr>
            <p:ph type="ctrTitle" sz="quarter"/>
          </p:nvPr>
        </p:nvSpPr>
        <p:spPr/>
        <p:txBody>
          <a:bodyPr/>
          <a:lstStyle/>
          <a:p>
            <a:r>
              <a:rPr lang="en-US" altLang="pt-BR" dirty="0" err="1" smtClean="0"/>
              <a:t>Integração</a:t>
            </a:r>
            <a:r>
              <a:rPr lang="en-US" altLang="pt-BR" dirty="0" smtClean="0"/>
              <a:t> </a:t>
            </a:r>
            <a:r>
              <a:rPr lang="en-US" altLang="pt-BR" dirty="0" err="1" smtClean="0"/>
              <a:t>Numérica</a:t>
            </a:r>
            <a:r>
              <a:rPr lang="en-US" altLang="pt-BR" dirty="0"/>
              <a:t/>
            </a:r>
            <a:br>
              <a:rPr lang="en-US" altLang="pt-BR" dirty="0"/>
            </a:br>
            <a:r>
              <a:rPr lang="en-US" altLang="pt-BR" dirty="0" err="1" smtClean="0"/>
              <a:t>Regra</a:t>
            </a:r>
            <a:r>
              <a:rPr lang="en-US" altLang="pt-BR" dirty="0" smtClean="0"/>
              <a:t> de Simpson</a:t>
            </a:r>
          </a:p>
        </p:txBody>
      </p:sp>
      <p:sp>
        <p:nvSpPr>
          <p:cNvPr id="425987" name="Subtítulo 4"/>
          <p:cNvSpPr>
            <a:spLocks noGrp="1"/>
          </p:cNvSpPr>
          <p:nvPr>
            <p:ph type="subTitle" sz="quarter" idx="1"/>
          </p:nvPr>
        </p:nvSpPr>
        <p:spPr/>
        <p:txBody>
          <a:bodyPr/>
          <a:lstStyle/>
          <a:p>
            <a:r>
              <a:rPr lang="en-US" altLang="pt-BR" dirty="0" err="1" smtClean="0"/>
              <a:t>Prof.Gustavo</a:t>
            </a:r>
            <a:r>
              <a:rPr lang="en-US" altLang="pt-BR" dirty="0" smtClean="0"/>
              <a:t> Corrêa Mirapalheta</a:t>
            </a:r>
          </a:p>
        </p:txBody>
      </p:sp>
    </p:spTree>
    <p:extLst>
      <p:ext uri="{BB962C8B-B14F-4D97-AF65-F5344CB8AC3E}">
        <p14:creationId xmlns:p14="http://schemas.microsoft.com/office/powerpoint/2010/main" val="854682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Título 1"/>
          <p:cNvSpPr>
            <a:spLocks noGrp="1"/>
          </p:cNvSpPr>
          <p:nvPr>
            <p:ph type="title"/>
          </p:nvPr>
        </p:nvSpPr>
        <p:spPr/>
        <p:txBody>
          <a:bodyPr>
            <a:normAutofit fontScale="90000"/>
          </a:bodyPr>
          <a:lstStyle/>
          <a:p>
            <a:r>
              <a:rPr lang="en-US" altLang="pt-BR" smtClean="0"/>
              <a:t>O Método mais intuitivo é o da Regra dos Trapézios</a:t>
            </a:r>
          </a:p>
        </p:txBody>
      </p:sp>
      <mc:AlternateContent xmlns:mc="http://schemas.openxmlformats.org/markup-compatibility/2006" xmlns:a14="http://schemas.microsoft.com/office/drawing/2010/main">
        <mc:Choice Requires="a14">
          <p:sp>
            <p:nvSpPr>
              <p:cNvPr id="102404" name="Espaço Reservado para Conteúdo 2"/>
              <p:cNvSpPr>
                <a:spLocks noGrp="1"/>
              </p:cNvSpPr>
              <p:nvPr>
                <p:ph idx="1"/>
              </p:nvPr>
            </p:nvSpPr>
            <p:spPr/>
            <p:txBody>
              <a:bodyPr/>
              <a:lstStyle/>
              <a:p>
                <a:r>
                  <a:rPr lang="en-US" altLang="pt-BR" dirty="0" smtClean="0"/>
                  <a:t>No </a:t>
                </a:r>
                <a:r>
                  <a:rPr lang="en-US" altLang="pt-BR" dirty="0" err="1" smtClean="0"/>
                  <a:t>entanto</a:t>
                </a:r>
                <a:r>
                  <a:rPr lang="en-US" altLang="pt-BR" dirty="0" smtClean="0"/>
                  <a:t> o </a:t>
                </a:r>
                <a:r>
                  <a:rPr lang="en-US" altLang="pt-BR" dirty="0" err="1" smtClean="0"/>
                  <a:t>método</a:t>
                </a:r>
                <a:r>
                  <a:rPr lang="en-US" altLang="pt-BR" dirty="0" smtClean="0"/>
                  <a:t> </a:t>
                </a:r>
                <a:r>
                  <a:rPr lang="en-US" altLang="pt-BR" dirty="0" err="1" smtClean="0"/>
                  <a:t>mais</a:t>
                </a:r>
                <a:r>
                  <a:rPr lang="en-US" altLang="pt-BR" dirty="0" smtClean="0"/>
                  <a:t> </a:t>
                </a:r>
                <a:r>
                  <a:rPr lang="en-US" altLang="pt-BR" dirty="0" err="1" smtClean="0"/>
                  <a:t>preciso</a:t>
                </a:r>
                <a:r>
                  <a:rPr lang="en-US" altLang="pt-BR" dirty="0" smtClean="0"/>
                  <a:t> é um </a:t>
                </a:r>
                <a:r>
                  <a:rPr lang="en-US" altLang="pt-BR" dirty="0" err="1" smtClean="0"/>
                  <a:t>pouco</a:t>
                </a:r>
                <a:r>
                  <a:rPr lang="en-US" altLang="pt-BR" dirty="0" smtClean="0"/>
                  <a:t> </a:t>
                </a:r>
                <a:r>
                  <a:rPr lang="en-US" altLang="pt-BR" dirty="0" err="1" smtClean="0"/>
                  <a:t>diferente</a:t>
                </a:r>
                <a:endParaRPr lang="en-US" altLang="pt-BR" dirty="0" smtClean="0"/>
              </a:p>
              <a:p>
                <a:r>
                  <a:rPr lang="en-US" altLang="pt-BR" dirty="0" err="1" smtClean="0"/>
                  <a:t>Nele</a:t>
                </a:r>
                <a:r>
                  <a:rPr lang="en-US" altLang="pt-BR" dirty="0" smtClean="0"/>
                  <a:t> </a:t>
                </a:r>
                <a:r>
                  <a:rPr lang="en-US" altLang="pt-BR" dirty="0" err="1" smtClean="0"/>
                  <a:t>utilizamos</a:t>
                </a:r>
                <a:r>
                  <a:rPr lang="en-US" altLang="pt-BR" dirty="0" smtClean="0"/>
                  <a:t> 3 </a:t>
                </a:r>
                <a:r>
                  <a:rPr lang="en-US" altLang="pt-BR" dirty="0" err="1" smtClean="0"/>
                  <a:t>pontos</a:t>
                </a:r>
                <a:r>
                  <a:rPr lang="en-US" altLang="pt-BR" dirty="0" smtClean="0"/>
                  <a:t> e </a:t>
                </a:r>
                <a:r>
                  <a:rPr lang="en-US" altLang="pt-BR" dirty="0" err="1" smtClean="0"/>
                  <a:t>calculamos</a:t>
                </a:r>
                <a:r>
                  <a:rPr lang="en-US" altLang="pt-BR" dirty="0" smtClean="0"/>
                  <a:t> as </a:t>
                </a:r>
                <a:r>
                  <a:rPr lang="en-US" altLang="pt-BR" dirty="0" err="1" smtClean="0"/>
                  <a:t>áreas</a:t>
                </a:r>
                <a:r>
                  <a:rPr lang="en-US" altLang="pt-BR" dirty="0" smtClean="0"/>
                  <a:t> em </a:t>
                </a:r>
                <a:r>
                  <a:rPr lang="en-US" altLang="pt-BR" dirty="0" err="1" smtClean="0"/>
                  <a:t>blocos</a:t>
                </a:r>
                <a:r>
                  <a:rPr lang="en-US" altLang="pt-BR" dirty="0" smtClean="0"/>
                  <a:t> de </a:t>
                </a:r>
                <a:r>
                  <a:rPr lang="en-US" altLang="pt-BR" dirty="0" err="1" smtClean="0"/>
                  <a:t>dois</a:t>
                </a:r>
                <a:r>
                  <a:rPr lang="en-US" altLang="pt-BR" dirty="0" smtClean="0"/>
                  <a:t> </a:t>
                </a:r>
                <a:r>
                  <a:rPr lang="en-US" altLang="pt-BR" dirty="0" err="1" smtClean="0">
                    <a:latin typeface="Symbol" pitchFamily="18" charset="2"/>
                  </a:rPr>
                  <a:t>D</a:t>
                </a:r>
                <a:r>
                  <a:rPr lang="en-US" altLang="pt-BR" dirty="0" err="1" smtClean="0"/>
                  <a:t>x</a:t>
                </a:r>
                <a:r>
                  <a:rPr lang="en-US" altLang="pt-BR" dirty="0" smtClean="0"/>
                  <a:t> . </a:t>
                </a:r>
              </a:p>
              <a:p>
                <a:r>
                  <a:rPr lang="en-US" altLang="pt-BR" dirty="0" smtClean="0"/>
                  <a:t>A </a:t>
                </a:r>
                <a:r>
                  <a:rPr lang="en-US" altLang="pt-BR" dirty="0" err="1" smtClean="0"/>
                  <a:t>fórmula</a:t>
                </a:r>
                <a:r>
                  <a:rPr lang="en-US" altLang="pt-BR" dirty="0" smtClean="0"/>
                  <a:t> </a:t>
                </a:r>
                <a:r>
                  <a:rPr lang="en-US" altLang="pt-BR" dirty="0" err="1" smtClean="0"/>
                  <a:t>fica</a:t>
                </a:r>
                <a:r>
                  <a:rPr lang="en-US" altLang="pt-BR" dirty="0" smtClean="0"/>
                  <a:t> </a:t>
                </a:r>
                <a14:m>
                  <m:oMath xmlns:m="http://schemas.openxmlformats.org/officeDocument/2006/math">
                    <m:r>
                      <a:rPr lang="en-US" altLang="pt-BR" i="1" smtClean="0">
                        <a:latin typeface="Cambria Math" panose="02040503050406030204" pitchFamily="18" charset="0"/>
                        <a:ea typeface="Cambria Math" panose="02040503050406030204" pitchFamily="18" charset="0"/>
                      </a:rPr>
                      <m:t>∆</m:t>
                    </m:r>
                    <m:r>
                      <a:rPr lang="pt-BR" altLang="pt-BR" b="0" i="1" smtClean="0">
                        <a:latin typeface="Cambria Math" panose="02040503050406030204" pitchFamily="18" charset="0"/>
                        <a:ea typeface="Cambria Math" panose="02040503050406030204" pitchFamily="18" charset="0"/>
                      </a:rPr>
                      <m:t>𝐴</m:t>
                    </m:r>
                    <m:r>
                      <a:rPr lang="pt-BR" altLang="pt-BR" b="0" i="1" smtClean="0">
                        <a:latin typeface="Cambria Math" panose="02040503050406030204" pitchFamily="18" charset="0"/>
                        <a:ea typeface="Cambria Math" panose="02040503050406030204" pitchFamily="18" charset="0"/>
                      </a:rPr>
                      <m:t>=2∆</m:t>
                    </m:r>
                    <m:r>
                      <a:rPr lang="pt-BR" altLang="pt-BR" b="0" i="1" smtClean="0">
                        <a:latin typeface="Cambria Math" panose="02040503050406030204" pitchFamily="18" charset="0"/>
                        <a:ea typeface="Cambria Math" panose="02040503050406030204" pitchFamily="18" charset="0"/>
                      </a:rPr>
                      <m:t>𝑥</m:t>
                    </m:r>
                    <m:f>
                      <m:fPr>
                        <m:ctrlPr>
                          <a:rPr lang="pt-BR" altLang="pt-BR" b="0" i="1" smtClean="0">
                            <a:latin typeface="Cambria Math" panose="02040503050406030204" pitchFamily="18" charset="0"/>
                            <a:ea typeface="Cambria Math" panose="02040503050406030204" pitchFamily="18" charset="0"/>
                          </a:rPr>
                        </m:ctrlPr>
                      </m:fPr>
                      <m:num>
                        <m:sSub>
                          <m:sSubPr>
                            <m:ctrlPr>
                              <a:rPr lang="pt-BR" altLang="pt-BR" b="0" i="1" smtClean="0">
                                <a:latin typeface="Cambria Math" panose="02040503050406030204" pitchFamily="18" charset="0"/>
                                <a:ea typeface="Cambria Math" panose="02040503050406030204" pitchFamily="18" charset="0"/>
                              </a:rPr>
                            </m:ctrlPr>
                          </m:sSubPr>
                          <m:e>
                            <m:r>
                              <a:rPr lang="pt-BR" altLang="pt-BR" b="0" i="1" smtClean="0">
                                <a:latin typeface="Cambria Math" panose="02040503050406030204" pitchFamily="18" charset="0"/>
                                <a:ea typeface="Cambria Math" panose="02040503050406030204" pitchFamily="18" charset="0"/>
                              </a:rPr>
                              <m:t>𝑦</m:t>
                            </m:r>
                          </m:e>
                          <m:sub>
                            <m:r>
                              <a:rPr lang="pt-BR" altLang="pt-BR" b="0" i="1" smtClean="0">
                                <a:latin typeface="Cambria Math" panose="02040503050406030204" pitchFamily="18" charset="0"/>
                                <a:ea typeface="Cambria Math" panose="02040503050406030204" pitchFamily="18" charset="0"/>
                              </a:rPr>
                              <m:t>0</m:t>
                            </m:r>
                          </m:sub>
                        </m:sSub>
                        <m:r>
                          <a:rPr lang="pt-BR" altLang="pt-BR" b="0" i="1" smtClean="0">
                            <a:latin typeface="Cambria Math" panose="02040503050406030204" pitchFamily="18" charset="0"/>
                            <a:ea typeface="Cambria Math" panose="02040503050406030204" pitchFamily="18" charset="0"/>
                          </a:rPr>
                          <m:t>+4</m:t>
                        </m:r>
                        <m:sSub>
                          <m:sSubPr>
                            <m:ctrlPr>
                              <a:rPr lang="pt-BR" altLang="pt-BR" b="0" i="1" smtClean="0">
                                <a:latin typeface="Cambria Math" panose="02040503050406030204" pitchFamily="18" charset="0"/>
                                <a:ea typeface="Cambria Math" panose="02040503050406030204" pitchFamily="18" charset="0"/>
                              </a:rPr>
                            </m:ctrlPr>
                          </m:sSubPr>
                          <m:e>
                            <m:r>
                              <a:rPr lang="pt-BR" altLang="pt-BR" b="0" i="1" smtClean="0">
                                <a:latin typeface="Cambria Math" panose="02040503050406030204" pitchFamily="18" charset="0"/>
                                <a:ea typeface="Cambria Math" panose="02040503050406030204" pitchFamily="18" charset="0"/>
                              </a:rPr>
                              <m:t>𝑦</m:t>
                            </m:r>
                          </m:e>
                          <m:sub>
                            <m:r>
                              <a:rPr lang="pt-BR" altLang="pt-BR" b="0" i="1" smtClean="0">
                                <a:latin typeface="Cambria Math" panose="02040503050406030204" pitchFamily="18" charset="0"/>
                                <a:ea typeface="Cambria Math" panose="02040503050406030204" pitchFamily="18" charset="0"/>
                              </a:rPr>
                              <m:t>1</m:t>
                            </m:r>
                          </m:sub>
                        </m:sSub>
                        <m:r>
                          <a:rPr lang="pt-BR" altLang="pt-BR" b="0" i="1" smtClean="0">
                            <a:latin typeface="Cambria Math" panose="02040503050406030204" pitchFamily="18" charset="0"/>
                            <a:ea typeface="Cambria Math" panose="02040503050406030204" pitchFamily="18" charset="0"/>
                          </a:rPr>
                          <m:t>+</m:t>
                        </m:r>
                        <m:sSub>
                          <m:sSubPr>
                            <m:ctrlPr>
                              <a:rPr lang="pt-BR" altLang="pt-BR" b="0" i="1" smtClean="0">
                                <a:latin typeface="Cambria Math" panose="02040503050406030204" pitchFamily="18" charset="0"/>
                                <a:ea typeface="Cambria Math" panose="02040503050406030204" pitchFamily="18" charset="0"/>
                              </a:rPr>
                            </m:ctrlPr>
                          </m:sSubPr>
                          <m:e>
                            <m:r>
                              <a:rPr lang="pt-BR" altLang="pt-BR" b="0" i="1" smtClean="0">
                                <a:latin typeface="Cambria Math" panose="02040503050406030204" pitchFamily="18" charset="0"/>
                                <a:ea typeface="Cambria Math" panose="02040503050406030204" pitchFamily="18" charset="0"/>
                              </a:rPr>
                              <m:t>𝑦</m:t>
                            </m:r>
                          </m:e>
                          <m:sub>
                            <m:r>
                              <a:rPr lang="pt-BR" altLang="pt-BR" b="0" i="1" smtClean="0">
                                <a:latin typeface="Cambria Math" panose="02040503050406030204" pitchFamily="18" charset="0"/>
                                <a:ea typeface="Cambria Math" panose="02040503050406030204" pitchFamily="18" charset="0"/>
                              </a:rPr>
                              <m:t>2</m:t>
                            </m:r>
                          </m:sub>
                        </m:sSub>
                      </m:num>
                      <m:den>
                        <m:r>
                          <a:rPr lang="pt-BR" altLang="pt-BR" b="0" i="1" smtClean="0">
                            <a:latin typeface="Cambria Math" panose="02040503050406030204" pitchFamily="18" charset="0"/>
                            <a:ea typeface="Cambria Math" panose="02040503050406030204" pitchFamily="18" charset="0"/>
                          </a:rPr>
                          <m:t>6</m:t>
                        </m:r>
                      </m:den>
                    </m:f>
                  </m:oMath>
                </a14:m>
                <a:endParaRPr lang="en-US" altLang="pt-BR" dirty="0" smtClean="0"/>
              </a:p>
              <a:p>
                <a:endParaRPr lang="en-US" altLang="pt-BR" dirty="0" smtClean="0"/>
              </a:p>
              <a:p>
                <a:r>
                  <a:rPr lang="en-US" altLang="pt-BR" dirty="0" smtClean="0"/>
                  <a:t>No </a:t>
                </a:r>
                <a:r>
                  <a:rPr lang="en-US" altLang="pt-BR" dirty="0" err="1" smtClean="0"/>
                  <a:t>próximo</a:t>
                </a:r>
                <a:r>
                  <a:rPr lang="en-US" altLang="pt-BR" dirty="0" smtClean="0"/>
                  <a:t> slide </a:t>
                </a:r>
                <a:r>
                  <a:rPr lang="en-US" altLang="pt-BR" dirty="0" err="1" smtClean="0"/>
                  <a:t>esta</a:t>
                </a:r>
                <a:r>
                  <a:rPr lang="en-US" altLang="pt-BR" dirty="0" smtClean="0"/>
                  <a:t> </a:t>
                </a:r>
                <a:r>
                  <a:rPr lang="en-US" altLang="pt-BR" dirty="0" err="1" smtClean="0"/>
                  <a:t>regra</a:t>
                </a:r>
                <a:r>
                  <a:rPr lang="en-US" altLang="pt-BR" dirty="0" smtClean="0"/>
                  <a:t> é </a:t>
                </a:r>
                <a:r>
                  <a:rPr lang="en-US" altLang="pt-BR" dirty="0" err="1" smtClean="0"/>
                  <a:t>utilizada</a:t>
                </a:r>
                <a:r>
                  <a:rPr lang="en-US" altLang="pt-BR" dirty="0" smtClean="0"/>
                  <a:t> para </a:t>
                </a:r>
                <a:r>
                  <a:rPr lang="en-US" altLang="pt-BR" dirty="0" err="1" smtClean="0"/>
                  <a:t>calcular</a:t>
                </a:r>
                <a:r>
                  <a:rPr lang="en-US" altLang="pt-BR" dirty="0" smtClean="0"/>
                  <a:t> ln(x) e o </a:t>
                </a:r>
                <a:r>
                  <a:rPr lang="en-US" altLang="pt-BR" dirty="0" err="1" smtClean="0"/>
                  <a:t>resultado</a:t>
                </a:r>
                <a:r>
                  <a:rPr lang="en-US" altLang="pt-BR" dirty="0" smtClean="0"/>
                  <a:t> </a:t>
                </a:r>
                <a:r>
                  <a:rPr lang="en-US" altLang="pt-BR" dirty="0" err="1" smtClean="0"/>
                  <a:t>comparado</a:t>
                </a:r>
                <a:r>
                  <a:rPr lang="en-US" altLang="pt-BR" dirty="0" smtClean="0"/>
                  <a:t> com a </a:t>
                </a:r>
                <a:r>
                  <a:rPr lang="en-US" altLang="pt-BR" dirty="0" err="1" smtClean="0"/>
                  <a:t>regra</a:t>
                </a:r>
                <a:r>
                  <a:rPr lang="en-US" altLang="pt-BR" dirty="0" smtClean="0"/>
                  <a:t> dos </a:t>
                </a:r>
                <a:r>
                  <a:rPr lang="en-US" altLang="pt-BR" dirty="0" err="1" smtClean="0"/>
                  <a:t>trapézios</a:t>
                </a:r>
                <a:endParaRPr lang="en-US" altLang="pt-BR" dirty="0" smtClean="0"/>
              </a:p>
              <a:p>
                <a:endParaRPr lang="en-US" altLang="pt-BR" dirty="0" smtClean="0"/>
              </a:p>
            </p:txBody>
          </p:sp>
        </mc:Choice>
        <mc:Fallback xmlns="">
          <p:sp>
            <p:nvSpPr>
              <p:cNvPr id="102404"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b="-453"/>
                </a:stretch>
              </a:blipFill>
            </p:spPr>
            <p:txBody>
              <a:bodyPr/>
              <a:lstStyle/>
              <a:p>
                <a:r>
                  <a:rPr lang="pt-BR">
                    <a:noFill/>
                  </a:rPr>
                  <a:t> </a:t>
                </a:r>
              </a:p>
            </p:txBody>
          </p:sp>
        </mc:Fallback>
      </mc:AlternateContent>
    </p:spTree>
    <p:extLst>
      <p:ext uri="{BB962C8B-B14F-4D97-AF65-F5344CB8AC3E}">
        <p14:creationId xmlns:p14="http://schemas.microsoft.com/office/powerpoint/2010/main" val="2166260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Título 1"/>
          <p:cNvSpPr>
            <a:spLocks noGrp="1"/>
          </p:cNvSpPr>
          <p:nvPr>
            <p:ph type="title"/>
          </p:nvPr>
        </p:nvSpPr>
        <p:spPr/>
        <p:txBody>
          <a:bodyPr/>
          <a:lstStyle/>
          <a:p>
            <a:pPr algn="ctr"/>
            <a:r>
              <a:rPr lang="en-US" altLang="pt-BR"/>
              <a:t>Comparação - Trapézios x Simpson</a:t>
            </a:r>
            <a:br>
              <a:rPr lang="en-US" altLang="pt-BR"/>
            </a:br>
            <a:r>
              <a:rPr lang="en-US" altLang="pt-BR"/>
              <a:t>Erro(Simpson) ~ 200 vezes menor</a:t>
            </a:r>
          </a:p>
        </p:txBody>
      </p:sp>
      <p:graphicFrame>
        <p:nvGraphicFramePr>
          <p:cNvPr id="103426" name="Object 2"/>
          <p:cNvGraphicFramePr>
            <a:graphicFrameLocks noChangeAspect="1"/>
          </p:cNvGraphicFramePr>
          <p:nvPr>
            <p:extLst>
              <p:ext uri="{D42A27DB-BD31-4B8C-83A1-F6EECF244321}">
                <p14:modId xmlns:p14="http://schemas.microsoft.com/office/powerpoint/2010/main" val="985795657"/>
              </p:ext>
            </p:extLst>
          </p:nvPr>
        </p:nvGraphicFramePr>
        <p:xfrm>
          <a:off x="609600" y="1484784"/>
          <a:ext cx="3773488" cy="4419600"/>
        </p:xfrm>
        <a:graphic>
          <a:graphicData uri="http://schemas.openxmlformats.org/presentationml/2006/ole">
            <mc:AlternateContent xmlns:mc="http://schemas.openxmlformats.org/markup-compatibility/2006">
              <mc:Choice xmlns:v="urn:schemas-microsoft-com:vml" Requires="v">
                <p:oleObj spid="_x0000_s314416" name="Planilha" r:id="rId3" imgW="2447841" imgH="2866957" progId="Excel.Sheet.12">
                  <p:embed/>
                </p:oleObj>
              </mc:Choice>
              <mc:Fallback>
                <p:oleObj name="Planilha" r:id="rId3" imgW="2447841" imgH="2866957" progId="Excel.Sheet.12">
                  <p:embed/>
                  <p:pic>
                    <p:nvPicPr>
                      <p:cNvPr id="1034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84784"/>
                        <a:ext cx="3773488" cy="4419600"/>
                      </a:xfrm>
                      <a:prstGeom prst="rect">
                        <a:avLst/>
                      </a:prstGeom>
                      <a:solidFill>
                        <a:schemeClr val="bg1"/>
                      </a:solidFill>
                      <a:ln>
                        <a:noFill/>
                      </a:ln>
                      <a:effectLst/>
                      <a:extLst/>
                    </p:spPr>
                  </p:pic>
                </p:oleObj>
              </mc:Fallback>
            </mc:AlternateContent>
          </a:graphicData>
        </a:graphic>
      </p:graphicFrame>
      <p:graphicFrame>
        <p:nvGraphicFramePr>
          <p:cNvPr id="103427" name="Object 3"/>
          <p:cNvGraphicFramePr>
            <a:graphicFrameLocks noChangeAspect="1"/>
          </p:cNvGraphicFramePr>
          <p:nvPr>
            <p:extLst>
              <p:ext uri="{D42A27DB-BD31-4B8C-83A1-F6EECF244321}">
                <p14:modId xmlns:p14="http://schemas.microsoft.com/office/powerpoint/2010/main" val="2084305510"/>
              </p:ext>
            </p:extLst>
          </p:nvPr>
        </p:nvGraphicFramePr>
        <p:xfrm>
          <a:off x="5316538" y="1484784"/>
          <a:ext cx="3751262" cy="4343400"/>
        </p:xfrm>
        <a:graphic>
          <a:graphicData uri="http://schemas.openxmlformats.org/presentationml/2006/ole">
            <mc:AlternateContent xmlns:mc="http://schemas.openxmlformats.org/markup-compatibility/2006">
              <mc:Choice xmlns:v="urn:schemas-microsoft-com:vml" Requires="v">
                <p:oleObj spid="_x0000_s314417" name="Planilha" r:id="rId5" imgW="2476433" imgH="2866957" progId="Excel.Sheet.12">
                  <p:embed/>
                </p:oleObj>
              </mc:Choice>
              <mc:Fallback>
                <p:oleObj name="Planilha" r:id="rId5" imgW="2476433" imgH="2866957" progId="Excel.Sheet.12">
                  <p:embed/>
                  <p:pic>
                    <p:nvPicPr>
                      <p:cNvPr id="1034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6538" y="1484784"/>
                        <a:ext cx="3751262"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2382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ítulo 3"/>
          <p:cNvSpPr>
            <a:spLocks noGrp="1"/>
          </p:cNvSpPr>
          <p:nvPr>
            <p:ph type="ctrTitle" sz="quarter"/>
          </p:nvPr>
        </p:nvSpPr>
        <p:spPr/>
        <p:txBody>
          <a:bodyPr/>
          <a:lstStyle/>
          <a:p>
            <a:r>
              <a:rPr lang="en-US" dirty="0" err="1" smtClean="0"/>
              <a:t>Integração</a:t>
            </a:r>
            <a:r>
              <a:rPr lang="en-US" dirty="0" smtClean="0"/>
              <a:t> </a:t>
            </a:r>
            <a:r>
              <a:rPr lang="en-US" dirty="0" err="1" smtClean="0"/>
              <a:t>Numérica</a:t>
            </a:r>
            <a:r>
              <a:rPr lang="en-US" dirty="0" smtClean="0"/>
              <a:t/>
            </a:r>
            <a:br>
              <a:rPr lang="en-US" dirty="0" smtClean="0"/>
            </a:br>
            <a:r>
              <a:rPr lang="en-US" dirty="0" err="1" smtClean="0"/>
              <a:t>Quadratura</a:t>
            </a:r>
            <a:r>
              <a:rPr lang="en-US" dirty="0" smtClean="0"/>
              <a:t> </a:t>
            </a:r>
            <a:r>
              <a:rPr lang="en-US" dirty="0" err="1" smtClean="0"/>
              <a:t>Gaussiana</a:t>
            </a:r>
            <a:endParaRPr lang="pt-BR" dirty="0" smtClean="0"/>
          </a:p>
        </p:txBody>
      </p:sp>
      <p:sp>
        <p:nvSpPr>
          <p:cNvPr id="100355" name="Subtítulo 4"/>
          <p:cNvSpPr>
            <a:spLocks noGrp="1"/>
          </p:cNvSpPr>
          <p:nvPr>
            <p:ph type="subTitle" sz="quarter" idx="1"/>
          </p:nvPr>
        </p:nvSpPr>
        <p:spPr/>
        <p:txBody>
          <a:bodyPr/>
          <a:lstStyle/>
          <a:p>
            <a:endParaRPr lang="en-US" smtClean="0"/>
          </a:p>
          <a:p>
            <a:r>
              <a:rPr lang="en-US" err="1" smtClean="0"/>
              <a:t>Integração</a:t>
            </a:r>
            <a:r>
              <a:rPr lang="en-US" smtClean="0"/>
              <a:t> </a:t>
            </a:r>
            <a:r>
              <a:rPr lang="en-US" err="1" smtClean="0"/>
              <a:t>numérica</a:t>
            </a:r>
            <a:r>
              <a:rPr lang="en-US" smtClean="0"/>
              <a:t> de </a:t>
            </a:r>
            <a:r>
              <a:rPr lang="en-US" err="1" smtClean="0"/>
              <a:t>funções</a:t>
            </a:r>
            <a:r>
              <a:rPr lang="en-US" smtClean="0"/>
              <a:t> </a:t>
            </a:r>
            <a:r>
              <a:rPr lang="en-US" err="1" smtClean="0"/>
              <a:t>analíticas</a:t>
            </a:r>
            <a:r>
              <a:rPr lang="en-US" smtClean="0"/>
              <a:t> via Excel : </a:t>
            </a:r>
            <a:r>
              <a:rPr lang="en-US" err="1" smtClean="0"/>
              <a:t>Quadratura</a:t>
            </a:r>
            <a:r>
              <a:rPr lang="en-US" smtClean="0"/>
              <a:t> </a:t>
            </a:r>
            <a:r>
              <a:rPr lang="en-US" err="1" smtClean="0"/>
              <a:t>Gaussiana</a:t>
            </a:r>
            <a:endParaRPr lang="en-US" smtClean="0"/>
          </a:p>
          <a:p>
            <a:endParaRPr lang="pt-BR" smtClean="0"/>
          </a:p>
        </p:txBody>
      </p:sp>
    </p:spTree>
    <p:extLst>
      <p:ext uri="{BB962C8B-B14F-4D97-AF65-F5344CB8AC3E}">
        <p14:creationId xmlns:p14="http://schemas.microsoft.com/office/powerpoint/2010/main" val="1639150871"/>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n-US"/>
          </a:p>
        </p:txBody>
      </p:sp>
      <p:pic>
        <p:nvPicPr>
          <p:cNvPr id="220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908720"/>
            <a:ext cx="6645547" cy="5725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869942"/>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1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663" y="1776413"/>
            <a:ext cx="692467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0733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pt-BR" smtClean="0"/>
              <a:t>Bibliografia</a:t>
            </a:r>
          </a:p>
        </p:txBody>
      </p:sp>
      <p:sp>
        <p:nvSpPr>
          <p:cNvPr id="53251" name="Rectangle 3"/>
          <p:cNvSpPr>
            <a:spLocks noGrp="1" noChangeArrowheads="1"/>
          </p:cNvSpPr>
          <p:nvPr>
            <p:ph idx="1"/>
          </p:nvPr>
        </p:nvSpPr>
        <p:spPr/>
        <p:txBody>
          <a:bodyPr/>
          <a:lstStyle/>
          <a:p>
            <a:pPr algn="just" eaLnBrk="1" hangingPunct="1"/>
            <a:r>
              <a:rPr lang="en-US" dirty="0" err="1" smtClean="0"/>
              <a:t>Complementar</a:t>
            </a:r>
            <a:endParaRPr lang="en-US" dirty="0" smtClean="0"/>
          </a:p>
          <a:p>
            <a:pPr lvl="1" algn="just" eaLnBrk="1" hangingPunct="1"/>
            <a:r>
              <a:rPr lang="en-US" sz="2000" dirty="0" smtClean="0"/>
              <a:t>BARTHE, </a:t>
            </a:r>
            <a:r>
              <a:rPr lang="en-US" sz="2000" dirty="0"/>
              <a:t>Klaus </a:t>
            </a:r>
            <a:r>
              <a:rPr lang="en-US" sz="2000" dirty="0" err="1"/>
              <a:t>Jurgen</a:t>
            </a:r>
            <a:r>
              <a:rPr lang="en-US" sz="2000" dirty="0"/>
              <a:t> </a:t>
            </a:r>
            <a:r>
              <a:rPr lang="en-US" sz="2000" i="1" dirty="0"/>
              <a:t>Finite Element Procedures.</a:t>
            </a:r>
            <a:r>
              <a:rPr lang="en-US" sz="2000" dirty="0"/>
              <a:t> 2nd ed., Prentice-Hall, 2012.</a:t>
            </a:r>
          </a:p>
          <a:p>
            <a:pPr lvl="1" algn="just" eaLnBrk="1" hangingPunct="1"/>
            <a:r>
              <a:rPr lang="en-US" sz="2000" dirty="0" smtClean="0"/>
              <a:t>DE LEVIE, Robert </a:t>
            </a:r>
            <a:r>
              <a:rPr lang="en-US" sz="2000" i="1" dirty="0" smtClean="0"/>
              <a:t>Advanced Excel for Scientific Data Analysis. </a:t>
            </a:r>
            <a:r>
              <a:rPr lang="en-US" sz="2000" dirty="0" smtClean="0"/>
              <a:t>Oxford University Press, 2008</a:t>
            </a:r>
          </a:p>
          <a:p>
            <a:pPr lvl="1" algn="just" eaLnBrk="1" hangingPunct="1"/>
            <a:r>
              <a:rPr lang="en-US" sz="2000" dirty="0" smtClean="0"/>
              <a:t>BELYTSCHKO, Ted </a:t>
            </a:r>
            <a:r>
              <a:rPr lang="en-US" sz="2000" i="1" dirty="0" smtClean="0"/>
              <a:t>A First Course in Finite Elements</a:t>
            </a:r>
            <a:r>
              <a:rPr lang="en-US" sz="2000" dirty="0" smtClean="0"/>
              <a:t>, Willey, 2007.</a:t>
            </a:r>
          </a:p>
          <a:p>
            <a:pPr lvl="1" algn="just" eaLnBrk="1" hangingPunct="1"/>
            <a:r>
              <a:rPr lang="en-US" sz="2000" dirty="0" smtClean="0"/>
              <a:t>RAGSDALE, Cliff </a:t>
            </a:r>
            <a:r>
              <a:rPr lang="en-US" sz="2000" i="1" dirty="0" smtClean="0"/>
              <a:t>Spreadsheet Modeling and Decision Analysis. </a:t>
            </a:r>
            <a:r>
              <a:rPr lang="en-US" sz="2000" dirty="0" smtClean="0"/>
              <a:t>Thomson, 2008, 5</a:t>
            </a:r>
            <a:r>
              <a:rPr lang="en-US" sz="2000" baseline="30000" dirty="0" smtClean="0"/>
              <a:t>th</a:t>
            </a:r>
            <a:r>
              <a:rPr lang="en-US" sz="2000" dirty="0" smtClean="0"/>
              <a:t> ed.</a:t>
            </a:r>
          </a:p>
          <a:p>
            <a:pPr lvl="1" algn="just" eaLnBrk="1" hangingPunct="1"/>
            <a:r>
              <a:rPr lang="en-US" sz="2000" dirty="0" smtClean="0"/>
              <a:t>SILVESTER, Peter </a:t>
            </a:r>
            <a:r>
              <a:rPr lang="en-US" sz="2000" i="1" dirty="0" smtClean="0"/>
              <a:t>Finite Methods for Electrical Engineers. </a:t>
            </a:r>
            <a:r>
              <a:rPr lang="en-US" sz="2000" dirty="0" smtClean="0"/>
              <a:t>Cambridge, 1996.</a:t>
            </a:r>
          </a:p>
          <a:p>
            <a:pPr lvl="1" algn="just" eaLnBrk="1" hangingPunct="1"/>
            <a:r>
              <a:rPr lang="en-US" sz="2000" dirty="0" smtClean="0"/>
              <a:t>LOGAN, Daryl </a:t>
            </a:r>
            <a:r>
              <a:rPr lang="en-US" sz="2000" i="1" dirty="0" smtClean="0"/>
              <a:t>A First Course in the Finite Element Method. </a:t>
            </a:r>
            <a:r>
              <a:rPr lang="en-US" sz="2000" dirty="0" smtClean="0"/>
              <a:t>Cengage, 2010.</a:t>
            </a:r>
          </a:p>
          <a:p>
            <a:pPr lvl="1" algn="just" eaLnBrk="1" hangingPunct="1"/>
            <a:endParaRPr lang="pt-BR" dirty="0" smtClean="0"/>
          </a:p>
          <a:p>
            <a:pPr lvl="1" algn="just" eaLnBrk="1" hangingPunct="1"/>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2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6" presetClass="emph" presetSubtype="0" fill="hold" nodeType="clickEffect">
                                  <p:stCondLst>
                                    <p:cond delay="0"/>
                                  </p:stCondLst>
                                  <p:childTnLst>
                                    <p:animScale>
                                      <p:cBhvr>
                                        <p:cTn id="22" dur="2000" fill="hold"/>
                                        <p:tgtEl>
                                          <p:spTgt spid="53251">
                                            <p:txEl>
                                              <p:pRg st="4" end="4"/>
                                            </p:txEl>
                                          </p:spTgt>
                                        </p:tgtEl>
                                      </p:cBhvr>
                                      <p:by x="115000" y="115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53251">
                                            <p:txEl>
                                              <p:pRg st="5" end="5"/>
                                            </p:txEl>
                                          </p:spTgt>
                                        </p:tgtEl>
                                      </p:cBhvr>
                                      <p:by x="115000" y="115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53251">
                                            <p:txEl>
                                              <p:pRg st="6" end="6"/>
                                            </p:txEl>
                                          </p:spTgt>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ítulo 1"/>
          <p:cNvSpPr>
            <a:spLocks noGrp="1"/>
          </p:cNvSpPr>
          <p:nvPr>
            <p:ph type="title"/>
          </p:nvPr>
        </p:nvSpPr>
        <p:spPr/>
        <p:txBody>
          <a:bodyPr/>
          <a:lstStyle/>
          <a:p>
            <a:r>
              <a:rPr lang="en-US" smtClean="0"/>
              <a:t>Exercício : CO</a:t>
            </a:r>
            <a:r>
              <a:rPr lang="en-US" baseline="-25000" smtClean="0"/>
              <a:t>2</a:t>
            </a:r>
            <a:r>
              <a:rPr lang="en-US" smtClean="0"/>
              <a:t> e O</a:t>
            </a:r>
            <a:r>
              <a:rPr lang="en-US" baseline="-25000" smtClean="0"/>
              <a:t>2</a:t>
            </a:r>
            <a:endParaRPr lang="pt-BR" baseline="-25000" smtClean="0"/>
          </a:p>
        </p:txBody>
      </p:sp>
      <p:sp>
        <p:nvSpPr>
          <p:cNvPr id="45059" name="Espaço Reservado para Conteúdo 2"/>
          <p:cNvSpPr>
            <a:spLocks noGrp="1"/>
          </p:cNvSpPr>
          <p:nvPr>
            <p:ph idx="1"/>
          </p:nvPr>
        </p:nvSpPr>
        <p:spPr/>
        <p:txBody>
          <a:bodyPr/>
          <a:lstStyle/>
          <a:p>
            <a:r>
              <a:rPr lang="en-US" smtClean="0"/>
              <a:t>R = 0,082054 L atm/(mol K)</a:t>
            </a:r>
          </a:p>
          <a:p>
            <a:endParaRPr lang="en-US" smtClean="0"/>
          </a:p>
          <a:p>
            <a:r>
              <a:rPr lang="en-US" smtClean="0"/>
              <a:t>CO2</a:t>
            </a:r>
          </a:p>
          <a:p>
            <a:pPr lvl="1"/>
            <a:r>
              <a:rPr lang="en-US" smtClean="0"/>
              <a:t>  a=3,592</a:t>
            </a:r>
          </a:p>
          <a:p>
            <a:pPr lvl="1"/>
            <a:r>
              <a:rPr lang="en-US" smtClean="0"/>
              <a:t>  b=0,04267</a:t>
            </a:r>
          </a:p>
          <a:p>
            <a:endParaRPr lang="en-US" smtClean="0"/>
          </a:p>
          <a:p>
            <a:r>
              <a:rPr lang="en-US" smtClean="0"/>
              <a:t>O2</a:t>
            </a:r>
          </a:p>
          <a:p>
            <a:pPr lvl="1"/>
            <a:r>
              <a:rPr lang="en-US" smtClean="0"/>
              <a:t>  a=1,360</a:t>
            </a:r>
          </a:p>
          <a:p>
            <a:pPr lvl="1"/>
            <a:r>
              <a:rPr lang="en-US" smtClean="0"/>
              <a:t>  b=0,03183</a:t>
            </a:r>
            <a:endParaRPr lang="pt-BR" smtClean="0"/>
          </a:p>
        </p:txBody>
      </p:sp>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2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19658"/>
            <a:ext cx="436245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22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004" y="1648172"/>
            <a:ext cx="7050388" cy="4517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807383"/>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3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13" y="908720"/>
            <a:ext cx="5362575"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32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471" y="4077072"/>
            <a:ext cx="5076825"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4625693"/>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980728"/>
            <a:ext cx="6772275"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379413"/>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5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905272"/>
            <a:ext cx="63627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767" y="2121371"/>
            <a:ext cx="690562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031760"/>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6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980728"/>
            <a:ext cx="645795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8864907"/>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7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61342"/>
            <a:ext cx="6591300"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7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3356992"/>
            <a:ext cx="705802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7543605"/>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8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952500"/>
            <a:ext cx="646747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8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738" y="3591644"/>
            <a:ext cx="4962525"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3882342"/>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9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366614"/>
            <a:ext cx="69532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1606552"/>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ítulo 3"/>
          <p:cNvSpPr>
            <a:spLocks noGrp="1"/>
          </p:cNvSpPr>
          <p:nvPr>
            <p:ph type="ctrTitle" sz="quarter"/>
          </p:nvPr>
        </p:nvSpPr>
        <p:spPr/>
        <p:txBody>
          <a:bodyPr/>
          <a:lstStyle/>
          <a:p>
            <a:r>
              <a:rPr lang="en-US" smtClean="0"/>
              <a:t>Métodos Numéricos</a:t>
            </a:r>
            <a:endParaRPr lang="pt-BR" smtClean="0"/>
          </a:p>
        </p:txBody>
      </p:sp>
      <p:sp>
        <p:nvSpPr>
          <p:cNvPr id="101379" name="Subtítulo 4"/>
          <p:cNvSpPr>
            <a:spLocks noGrp="1"/>
          </p:cNvSpPr>
          <p:nvPr>
            <p:ph type="subTitle" sz="quarter" idx="1"/>
          </p:nvPr>
        </p:nvSpPr>
        <p:spPr/>
        <p:txBody>
          <a:bodyPr/>
          <a:lstStyle/>
          <a:p>
            <a:r>
              <a:rPr lang="en-US" smtClean="0"/>
              <a:t>22a Aula</a:t>
            </a:r>
            <a:endParaRPr lang="pt-BR" smtClean="0"/>
          </a:p>
        </p:txBody>
      </p:sp>
    </p:spTree>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ítulo 3"/>
          <p:cNvSpPr>
            <a:spLocks noGrp="1"/>
          </p:cNvSpPr>
          <p:nvPr>
            <p:ph type="ctrTitle" sz="quarter"/>
          </p:nvPr>
        </p:nvSpPr>
        <p:spPr/>
        <p:txBody>
          <a:bodyPr/>
          <a:lstStyle/>
          <a:p>
            <a:r>
              <a:rPr lang="en-US" smtClean="0"/>
              <a:t>Integração</a:t>
            </a:r>
            <a:endParaRPr lang="pt-BR" smtClean="0"/>
          </a:p>
        </p:txBody>
      </p:sp>
      <p:sp>
        <p:nvSpPr>
          <p:cNvPr id="102403" name="Subtítulo 4"/>
          <p:cNvSpPr>
            <a:spLocks noGrp="1"/>
          </p:cNvSpPr>
          <p:nvPr>
            <p:ph type="subTitle" sz="quarter" idx="1"/>
          </p:nvPr>
        </p:nvSpPr>
        <p:spPr/>
        <p:txBody>
          <a:bodyPr/>
          <a:lstStyle/>
          <a:p>
            <a:r>
              <a:rPr lang="en-US" smtClean="0"/>
              <a:t>Integração numérica de funções tabulares via Excel : Cálculo do trabalho realizado por uma força</a:t>
            </a:r>
          </a:p>
          <a:p>
            <a:endParaRPr lang="pt-BR"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ítulo 1"/>
          <p:cNvSpPr>
            <a:spLocks noGrp="1"/>
          </p:cNvSpPr>
          <p:nvPr>
            <p:ph type="title"/>
          </p:nvPr>
        </p:nvSpPr>
        <p:spPr/>
        <p:txBody>
          <a:bodyPr/>
          <a:lstStyle/>
          <a:p>
            <a:r>
              <a:rPr lang="en-US" smtClean="0"/>
              <a:t>Exercício : Pressões e temperaturas de interesse</a:t>
            </a:r>
            <a:endParaRPr lang="pt-BR" smtClean="0"/>
          </a:p>
        </p:txBody>
      </p:sp>
      <p:sp>
        <p:nvSpPr>
          <p:cNvPr id="46083" name="Espaço Reservado para Conteúdo 2"/>
          <p:cNvSpPr>
            <a:spLocks noGrp="1"/>
          </p:cNvSpPr>
          <p:nvPr>
            <p:ph idx="1"/>
          </p:nvPr>
        </p:nvSpPr>
        <p:spPr/>
        <p:txBody>
          <a:bodyPr/>
          <a:lstStyle/>
          <a:p>
            <a:r>
              <a:rPr lang="en-US" smtClean="0"/>
              <a:t>Pressões de interesse :</a:t>
            </a:r>
          </a:p>
          <a:p>
            <a:pPr lvl="1"/>
            <a:r>
              <a:rPr lang="en-US" smtClean="0"/>
              <a:t>1, 10 e 100 atm</a:t>
            </a:r>
          </a:p>
          <a:p>
            <a:pPr lvl="1"/>
            <a:endParaRPr lang="en-US" smtClean="0"/>
          </a:p>
          <a:p>
            <a:r>
              <a:rPr lang="en-US" smtClean="0"/>
              <a:t>Temperaturas de interesse :</a:t>
            </a:r>
          </a:p>
          <a:p>
            <a:pPr lvl="1"/>
            <a:r>
              <a:rPr lang="en-US" smtClean="0"/>
              <a:t> 300, 500 e 700K</a:t>
            </a:r>
          </a:p>
          <a:p>
            <a:pPr>
              <a:buFontTx/>
              <a:buNone/>
            </a:pPr>
            <a:endParaRPr lang="en-US" smtClean="0"/>
          </a:p>
          <a:p>
            <a:r>
              <a:rPr lang="en-US" smtClean="0"/>
              <a:t>Valor de interesse : V/n (volume molar)</a:t>
            </a:r>
          </a:p>
          <a:p>
            <a:pPr lvl="1"/>
            <a:r>
              <a:rPr lang="en-US" smtClean="0"/>
              <a:t>Vamos montar tabelas e calcular os valores automaticamente</a:t>
            </a:r>
            <a:endParaRPr lang="pt-BR" smtClean="0"/>
          </a:p>
        </p:txBody>
      </p:sp>
    </p:spTree>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ítulo 1"/>
          <p:cNvSpPr>
            <a:spLocks noGrp="1"/>
          </p:cNvSpPr>
          <p:nvPr>
            <p:ph type="title"/>
          </p:nvPr>
        </p:nvSpPr>
        <p:spPr/>
        <p:txBody>
          <a:bodyPr/>
          <a:lstStyle/>
          <a:p>
            <a:r>
              <a:rPr lang="en-US" smtClean="0"/>
              <a:t>Integração em tabelas</a:t>
            </a:r>
            <a:endParaRPr lang="pt-BR" smtClean="0"/>
          </a:p>
        </p:txBody>
      </p:sp>
      <p:sp>
        <p:nvSpPr>
          <p:cNvPr id="38916" name="Espaço Reservado para Conteúdo 2"/>
          <p:cNvSpPr>
            <a:spLocks noGrp="1"/>
          </p:cNvSpPr>
          <p:nvPr>
            <p:ph idx="1"/>
          </p:nvPr>
        </p:nvSpPr>
        <p:spPr/>
        <p:txBody>
          <a:bodyPr/>
          <a:lstStyle/>
          <a:p>
            <a:r>
              <a:rPr lang="en-US" smtClean="0"/>
              <a:t>Desejamos integrar F.cos(theta).x, na tabela abaixo :</a:t>
            </a:r>
          </a:p>
          <a:p>
            <a:r>
              <a:rPr lang="en-US" smtClean="0"/>
              <a:t>Valor exato : 129,52</a:t>
            </a:r>
          </a:p>
          <a:p>
            <a:r>
              <a:rPr lang="en-US" smtClean="0"/>
              <a:t>Razões para os erros nos próximos slides</a:t>
            </a:r>
            <a:endParaRPr lang="pt-BR" smtClean="0"/>
          </a:p>
        </p:txBody>
      </p:sp>
      <p:graphicFrame>
        <p:nvGraphicFramePr>
          <p:cNvPr id="38914" name="Object 2"/>
          <p:cNvGraphicFramePr>
            <a:graphicFrameLocks noChangeAspect="1"/>
          </p:cNvGraphicFramePr>
          <p:nvPr/>
        </p:nvGraphicFramePr>
        <p:xfrm>
          <a:off x="2595563" y="3632200"/>
          <a:ext cx="4556125" cy="2582863"/>
        </p:xfrm>
        <a:graphic>
          <a:graphicData uri="http://schemas.openxmlformats.org/presentationml/2006/ole">
            <mc:AlternateContent xmlns:mc="http://schemas.openxmlformats.org/markup-compatibility/2006">
              <mc:Choice xmlns:v="urn:schemas-microsoft-com:vml" Requires="v">
                <p:oleObj spid="_x0000_s193803" name="Planilha" r:id="rId3" imgW="3057441" imgH="1733685" progId="Excel.Sheet.12">
                  <p:embed/>
                </p:oleObj>
              </mc:Choice>
              <mc:Fallback>
                <p:oleObj name="Planilha" r:id="rId3" imgW="3057441" imgH="1733685"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563" y="3632200"/>
                        <a:ext cx="4556125" cy="258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6">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uild="p"/>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ítulo 1"/>
          <p:cNvSpPr>
            <a:spLocks noGrp="1"/>
          </p:cNvSpPr>
          <p:nvPr>
            <p:ph type="title"/>
          </p:nvPr>
        </p:nvSpPr>
        <p:spPr/>
        <p:txBody>
          <a:bodyPr/>
          <a:lstStyle/>
          <a:p>
            <a:r>
              <a:rPr lang="en-US" smtClean="0"/>
              <a:t>Integração em tabelas</a:t>
            </a:r>
            <a:endParaRPr lang="pt-BR" smtClean="0"/>
          </a:p>
        </p:txBody>
      </p:sp>
      <p:sp>
        <p:nvSpPr>
          <p:cNvPr id="103427" name="Espaço Reservado para Conteúdo 2"/>
          <p:cNvSpPr>
            <a:spLocks noGrp="1"/>
          </p:cNvSpPr>
          <p:nvPr>
            <p:ph idx="1"/>
          </p:nvPr>
        </p:nvSpPr>
        <p:spPr>
          <a:xfrm>
            <a:off x="309563" y="1214438"/>
            <a:ext cx="9340850" cy="5381625"/>
          </a:xfrm>
        </p:spPr>
        <p:txBody>
          <a:bodyPr/>
          <a:lstStyle/>
          <a:p>
            <a:r>
              <a:rPr lang="en-US" smtClean="0"/>
              <a:t>Razões para o erro são evidentes olhando o gráfico exato e comparando com os pontos fornecidos</a:t>
            </a:r>
            <a:endParaRPr lang="pt-BR" smtClean="0"/>
          </a:p>
        </p:txBody>
      </p:sp>
      <p:pic>
        <p:nvPicPr>
          <p:cNvPr id="2" name="Imagem 1"/>
          <p:cNvPicPr>
            <a:picLocks noChangeAspect="1"/>
          </p:cNvPicPr>
          <p:nvPr/>
        </p:nvPicPr>
        <p:blipFill>
          <a:blip r:embed="rId2"/>
          <a:stretch>
            <a:fillRect/>
          </a:stretch>
        </p:blipFill>
        <p:spPr>
          <a:xfrm>
            <a:off x="2144688" y="2996952"/>
            <a:ext cx="5238750" cy="2600325"/>
          </a:xfrm>
          <a:prstGeom prst="rect">
            <a:avLst/>
          </a:prstGeom>
        </p:spPr>
      </p:pic>
    </p:spTree>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ítulo 1"/>
          <p:cNvSpPr>
            <a:spLocks noGrp="1"/>
          </p:cNvSpPr>
          <p:nvPr>
            <p:ph type="title"/>
          </p:nvPr>
        </p:nvSpPr>
        <p:spPr/>
        <p:txBody>
          <a:bodyPr/>
          <a:lstStyle/>
          <a:p>
            <a:r>
              <a:rPr lang="en-US" smtClean="0"/>
              <a:t>Chapra-Canale, 24.18</a:t>
            </a:r>
            <a:endParaRPr lang="pt-BR" smtClean="0"/>
          </a:p>
        </p:txBody>
      </p:sp>
      <p:pic>
        <p:nvPicPr>
          <p:cNvPr id="2" name="Imagem 1"/>
          <p:cNvPicPr>
            <a:picLocks noChangeAspect="1"/>
          </p:cNvPicPr>
          <p:nvPr/>
        </p:nvPicPr>
        <p:blipFill>
          <a:blip r:embed="rId2"/>
          <a:stretch>
            <a:fillRect/>
          </a:stretch>
        </p:blipFill>
        <p:spPr>
          <a:xfrm>
            <a:off x="2395696" y="803938"/>
            <a:ext cx="5155419" cy="2450937"/>
          </a:xfrm>
          <a:prstGeom prst="rect">
            <a:avLst/>
          </a:prstGeom>
        </p:spPr>
      </p:pic>
      <p:pic>
        <p:nvPicPr>
          <p:cNvPr id="3" name="Imagem 2"/>
          <p:cNvPicPr>
            <a:picLocks noChangeAspect="1"/>
          </p:cNvPicPr>
          <p:nvPr/>
        </p:nvPicPr>
        <p:blipFill>
          <a:blip r:embed="rId3"/>
          <a:stretch>
            <a:fillRect/>
          </a:stretch>
        </p:blipFill>
        <p:spPr>
          <a:xfrm>
            <a:off x="2395696" y="3284984"/>
            <a:ext cx="5114608" cy="1427004"/>
          </a:xfrm>
          <a:prstGeom prst="rect">
            <a:avLst/>
          </a:prstGeom>
        </p:spPr>
      </p:pic>
      <p:pic>
        <p:nvPicPr>
          <p:cNvPr id="4" name="Imagem 3"/>
          <p:cNvPicPr>
            <a:picLocks noChangeAspect="1"/>
          </p:cNvPicPr>
          <p:nvPr/>
        </p:nvPicPr>
        <p:blipFill>
          <a:blip r:embed="rId4"/>
          <a:stretch>
            <a:fillRect/>
          </a:stretch>
        </p:blipFill>
        <p:spPr>
          <a:xfrm>
            <a:off x="2161260" y="4768409"/>
            <a:ext cx="5624289" cy="2102923"/>
          </a:xfrm>
          <a:prstGeom prst="rect">
            <a:avLst/>
          </a:prstGeom>
        </p:spPr>
      </p:pic>
    </p:spTree>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ítulo 1"/>
          <p:cNvSpPr>
            <a:spLocks noGrp="1"/>
          </p:cNvSpPr>
          <p:nvPr>
            <p:ph type="title"/>
          </p:nvPr>
        </p:nvSpPr>
        <p:spPr/>
        <p:txBody>
          <a:bodyPr/>
          <a:lstStyle/>
          <a:p>
            <a:r>
              <a:rPr lang="en-US" smtClean="0"/>
              <a:t>Chapra-Canale 24.31 &amp; 24.32</a:t>
            </a:r>
            <a:endParaRPr lang="pt-BR" smtClean="0"/>
          </a:p>
        </p:txBody>
      </p:sp>
      <p:pic>
        <p:nvPicPr>
          <p:cNvPr id="2" name="Imagem 1"/>
          <p:cNvPicPr>
            <a:picLocks noChangeAspect="1"/>
          </p:cNvPicPr>
          <p:nvPr/>
        </p:nvPicPr>
        <p:blipFill>
          <a:blip r:embed="rId2"/>
          <a:stretch>
            <a:fillRect/>
          </a:stretch>
        </p:blipFill>
        <p:spPr>
          <a:xfrm>
            <a:off x="1807586" y="1196752"/>
            <a:ext cx="6290828" cy="4968552"/>
          </a:xfrm>
          <a:prstGeom prst="rect">
            <a:avLst/>
          </a:prstGeom>
        </p:spPr>
      </p:pic>
    </p:spTree>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ítulo 1"/>
          <p:cNvSpPr>
            <a:spLocks noGrp="1"/>
          </p:cNvSpPr>
          <p:nvPr>
            <p:ph type="title"/>
          </p:nvPr>
        </p:nvSpPr>
        <p:spPr/>
        <p:txBody>
          <a:bodyPr/>
          <a:lstStyle/>
          <a:p>
            <a:r>
              <a:rPr lang="en-US" smtClean="0"/>
              <a:t>Chapra-Canale 24.55</a:t>
            </a:r>
            <a:endParaRPr lang="pt-BR" smtClean="0"/>
          </a:p>
        </p:txBody>
      </p:sp>
      <p:pic>
        <p:nvPicPr>
          <p:cNvPr id="2" name="Imagem 1"/>
          <p:cNvPicPr>
            <a:picLocks noChangeAspect="1"/>
          </p:cNvPicPr>
          <p:nvPr/>
        </p:nvPicPr>
        <p:blipFill>
          <a:blip r:embed="rId2"/>
          <a:stretch>
            <a:fillRect/>
          </a:stretch>
        </p:blipFill>
        <p:spPr>
          <a:xfrm>
            <a:off x="2072680" y="980728"/>
            <a:ext cx="5760640" cy="3153192"/>
          </a:xfrm>
          <a:prstGeom prst="rect">
            <a:avLst/>
          </a:prstGeom>
        </p:spPr>
      </p:pic>
    </p:spTree>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12.integração, analítica, tabular, </a:t>
            </a:r>
            <a:r>
              <a:rPr lang="pt-BR" b="1" dirty="0" err="1"/>
              <a:t>ln</a:t>
            </a:r>
            <a:r>
              <a:rPr lang="pt-BR" b="1" dirty="0"/>
              <a:t>, </a:t>
            </a:r>
            <a:r>
              <a:rPr lang="pt-BR" b="1" dirty="0" err="1"/>
              <a:t>sen</a:t>
            </a:r>
            <a:r>
              <a:rPr lang="pt-BR" b="1" dirty="0"/>
              <a:t>, </a:t>
            </a:r>
            <a:r>
              <a:rPr lang="pt-BR" b="1" dirty="0" err="1"/>
              <a:t>vba</a:t>
            </a:r>
            <a:r>
              <a:rPr lang="pt-BR" b="1" dirty="0"/>
              <a:t>, gaussiana.xlsm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410148480"/>
              </p:ext>
            </p:extLst>
          </p:nvPr>
        </p:nvGraphicFramePr>
        <p:xfrm>
          <a:off x="5097016" y="2132856"/>
          <a:ext cx="4343400" cy="4019550"/>
        </p:xfrm>
        <a:graphic>
          <a:graphicData uri="http://schemas.openxmlformats.org/presentationml/2006/ole">
            <mc:AlternateContent xmlns:mc="http://schemas.openxmlformats.org/markup-compatibility/2006">
              <mc:Choice xmlns:v="urn:schemas-microsoft-com:vml" Requires="v">
                <p:oleObj spid="_x0000_s328722" name="Planilha Habilitada para Macro" r:id="rId3" imgW="4343490" imgH="4019483" progId="Excel.SheetMacroEnabled.12">
                  <p:embed/>
                </p:oleObj>
              </mc:Choice>
              <mc:Fallback>
                <p:oleObj name="Planilha Habilitada para Macro" r:id="rId3" imgW="4343490" imgH="4019483" progId="Excel.SheetMacroEnabled.12">
                  <p:embed/>
                  <p:pic>
                    <p:nvPicPr>
                      <p:cNvPr id="0" name=""/>
                      <p:cNvPicPr/>
                      <p:nvPr/>
                    </p:nvPicPr>
                    <p:blipFill>
                      <a:blip r:embed="rId4"/>
                      <a:stretch>
                        <a:fillRect/>
                      </a:stretch>
                    </p:blipFill>
                    <p:spPr>
                      <a:xfrm>
                        <a:off x="5097016" y="2132856"/>
                        <a:ext cx="4343400" cy="4019550"/>
                      </a:xfrm>
                      <a:prstGeom prst="rect">
                        <a:avLst/>
                      </a:prstGeom>
                    </p:spPr>
                  </p:pic>
                </p:oleObj>
              </mc:Fallback>
            </mc:AlternateContent>
          </a:graphicData>
        </a:graphic>
      </p:graphicFrame>
    </p:spTree>
    <p:extLst>
      <p:ext uri="{BB962C8B-B14F-4D97-AF65-F5344CB8AC3E}">
        <p14:creationId xmlns:p14="http://schemas.microsoft.com/office/powerpoint/2010/main" val="107957341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ítulo 3"/>
          <p:cNvSpPr>
            <a:spLocks noGrp="1"/>
          </p:cNvSpPr>
          <p:nvPr>
            <p:ph type="ctrTitle" sz="quarter"/>
          </p:nvPr>
        </p:nvSpPr>
        <p:spPr/>
        <p:txBody>
          <a:bodyPr/>
          <a:lstStyle/>
          <a:p>
            <a:r>
              <a:rPr lang="en-US" smtClean="0"/>
              <a:t>Métodos Numéricos</a:t>
            </a:r>
            <a:endParaRPr lang="pt-BR" smtClean="0"/>
          </a:p>
        </p:txBody>
      </p:sp>
      <p:sp>
        <p:nvSpPr>
          <p:cNvPr id="105475" name="Subtítulo 4"/>
          <p:cNvSpPr>
            <a:spLocks noGrp="1"/>
          </p:cNvSpPr>
          <p:nvPr>
            <p:ph type="subTitle" sz="quarter" idx="1"/>
          </p:nvPr>
        </p:nvSpPr>
        <p:spPr/>
        <p:txBody>
          <a:bodyPr/>
          <a:lstStyle/>
          <a:p>
            <a:r>
              <a:rPr lang="en-US" smtClean="0"/>
              <a:t>23a Aula</a:t>
            </a:r>
            <a:endParaRPr lang="pt-BR" smtClean="0"/>
          </a:p>
        </p:txBody>
      </p:sp>
    </p:spTree>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ítulo 3"/>
          <p:cNvSpPr>
            <a:spLocks noGrp="1"/>
          </p:cNvSpPr>
          <p:nvPr>
            <p:ph type="ctrTitle" sz="quarter"/>
          </p:nvPr>
        </p:nvSpPr>
        <p:spPr/>
        <p:txBody>
          <a:bodyPr/>
          <a:lstStyle/>
          <a:p>
            <a:r>
              <a:rPr lang="pt-BR" smtClean="0"/>
              <a:t>Resolução Numérica de Equações Diferenciais Ordinárias</a:t>
            </a:r>
          </a:p>
        </p:txBody>
      </p:sp>
      <p:sp>
        <p:nvSpPr>
          <p:cNvPr id="106499" name="Subtítulo 4"/>
          <p:cNvSpPr>
            <a:spLocks noGrp="1"/>
          </p:cNvSpPr>
          <p:nvPr>
            <p:ph type="subTitle" sz="quarter" idx="1"/>
          </p:nvPr>
        </p:nvSpPr>
        <p:spPr/>
        <p:txBody>
          <a:bodyPr/>
          <a:lstStyle/>
          <a:p>
            <a:r>
              <a:rPr lang="pt-BR" smtClean="0"/>
              <a:t>Solução Exata</a:t>
            </a:r>
          </a:p>
          <a:p>
            <a:r>
              <a:rPr lang="pt-BR" smtClean="0"/>
              <a:t>Solução via Método de Euler</a:t>
            </a:r>
          </a:p>
          <a:p>
            <a:r>
              <a:rPr lang="pt-BR" smtClean="0"/>
              <a:t>Solução via Método de Runge-Kutta de 4ª Ordem</a:t>
            </a:r>
          </a:p>
        </p:txBody>
      </p:sp>
    </p:spTree>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ítulo 1"/>
          <p:cNvSpPr>
            <a:spLocks noGrp="1"/>
          </p:cNvSpPr>
          <p:nvPr>
            <p:ph type="title"/>
          </p:nvPr>
        </p:nvSpPr>
        <p:spPr/>
        <p:txBody>
          <a:bodyPr/>
          <a:lstStyle/>
          <a:p>
            <a:r>
              <a:rPr lang="pt-BR" smtClean="0"/>
              <a:t>Solução Exata</a:t>
            </a:r>
          </a:p>
        </p:txBody>
      </p:sp>
      <p:sp>
        <p:nvSpPr>
          <p:cNvPr id="106499" name="Espaço Reservado para Conteúdo 2"/>
          <p:cNvSpPr>
            <a:spLocks noGrp="1"/>
          </p:cNvSpPr>
          <p:nvPr>
            <p:ph idx="1"/>
          </p:nvPr>
        </p:nvSpPr>
        <p:spPr/>
        <p:txBody>
          <a:bodyPr/>
          <a:lstStyle/>
          <a:p>
            <a:r>
              <a:rPr lang="pt-BR" smtClean="0"/>
              <a:t>Suponha o problema de valor inicial :</a:t>
            </a:r>
          </a:p>
          <a:p>
            <a:pPr lvl="1"/>
            <a:r>
              <a:rPr lang="pt-BR" smtClean="0"/>
              <a:t> y´= 0,1.y</a:t>
            </a:r>
          </a:p>
          <a:p>
            <a:pPr lvl="1"/>
            <a:r>
              <a:rPr lang="pt-BR" smtClean="0"/>
              <a:t> y(0) = 1</a:t>
            </a:r>
          </a:p>
          <a:p>
            <a:pPr lvl="1"/>
            <a:r>
              <a:rPr lang="pt-BR" smtClean="0"/>
              <a:t>Resolvendo por separação de variáveis, e aplicando a condição inicial, a solução exata será :</a:t>
            </a:r>
          </a:p>
          <a:p>
            <a:pPr lvl="1"/>
            <a:r>
              <a:rPr lang="pt-BR" smtClean="0"/>
              <a:t> y = e</a:t>
            </a:r>
            <a:r>
              <a:rPr lang="pt-BR" baseline="30000" smtClean="0"/>
              <a:t>0,1t</a:t>
            </a:r>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4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4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4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4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ítulo 1"/>
          <p:cNvSpPr>
            <a:spLocks noGrp="1"/>
          </p:cNvSpPr>
          <p:nvPr>
            <p:ph type="title"/>
          </p:nvPr>
        </p:nvSpPr>
        <p:spPr/>
        <p:txBody>
          <a:bodyPr/>
          <a:lstStyle/>
          <a:p>
            <a:r>
              <a:rPr lang="pt-BR" smtClean="0"/>
              <a:t>Solução Numérica – Método de Euler</a:t>
            </a:r>
          </a:p>
        </p:txBody>
      </p:sp>
      <p:sp>
        <p:nvSpPr>
          <p:cNvPr id="107523" name="Espaço Reservado para Conteúdo 2"/>
          <p:cNvSpPr>
            <a:spLocks noGrp="1"/>
          </p:cNvSpPr>
          <p:nvPr>
            <p:ph idx="1"/>
          </p:nvPr>
        </p:nvSpPr>
        <p:spPr/>
        <p:txBody>
          <a:bodyPr/>
          <a:lstStyle/>
          <a:p>
            <a:r>
              <a:rPr lang="pt-BR" smtClean="0"/>
              <a:t>Suponha o problema de valor inicial :</a:t>
            </a:r>
          </a:p>
          <a:p>
            <a:pPr lvl="1"/>
            <a:r>
              <a:rPr lang="pt-BR" smtClean="0"/>
              <a:t> y´= 0,1.y</a:t>
            </a:r>
          </a:p>
          <a:p>
            <a:pPr lvl="1"/>
            <a:r>
              <a:rPr lang="pt-BR" smtClean="0"/>
              <a:t> y(0) = 1</a:t>
            </a:r>
          </a:p>
          <a:p>
            <a:pPr lvl="1"/>
            <a:r>
              <a:rPr lang="pt-BR" smtClean="0"/>
              <a:t>A solução de Euler para o intervalo t = [0 , 10] , dividindo o mesmo em subintervalos com h = 0,1 será dada por :</a:t>
            </a:r>
          </a:p>
          <a:p>
            <a:pPr lvl="1"/>
            <a:r>
              <a:rPr lang="pt-BR" smtClean="0"/>
              <a:t> y[t+h] = y[t] + y´[t].h</a:t>
            </a:r>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5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5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5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ítulo 1"/>
          <p:cNvSpPr>
            <a:spLocks noGrp="1"/>
          </p:cNvSpPr>
          <p:nvPr>
            <p:ph type="title"/>
          </p:nvPr>
        </p:nvSpPr>
        <p:spPr/>
        <p:txBody>
          <a:bodyPr/>
          <a:lstStyle/>
          <a:p>
            <a:r>
              <a:rPr lang="en-US" smtClean="0"/>
              <a:t>Cálculos</a:t>
            </a:r>
            <a:endParaRPr lang="pt-BR" smtClean="0"/>
          </a:p>
        </p:txBody>
      </p:sp>
      <p:sp>
        <p:nvSpPr>
          <p:cNvPr id="3" name="Espaço Reservado para Conteúdo 2"/>
          <p:cNvSpPr>
            <a:spLocks noGrp="1"/>
          </p:cNvSpPr>
          <p:nvPr>
            <p:ph idx="1"/>
          </p:nvPr>
        </p:nvSpPr>
        <p:spPr/>
        <p:txBody>
          <a:bodyPr/>
          <a:lstStyle/>
          <a:p>
            <a:r>
              <a:rPr lang="en-US" smtClean="0"/>
              <a:t>Para obter v = V/n ( o volume molar ) pela equação de van der Waals fazemos :</a:t>
            </a:r>
          </a:p>
          <a:p>
            <a:endParaRPr lang="en-US" smtClean="0"/>
          </a:p>
          <a:p>
            <a:endParaRPr lang="en-US" smtClean="0"/>
          </a:p>
          <a:p>
            <a:r>
              <a:rPr lang="en-US" smtClean="0"/>
              <a:t>E resolvemos para </a:t>
            </a:r>
            <a:r>
              <a:rPr lang="en-US" i="1" smtClean="0"/>
              <a:t>v </a:t>
            </a:r>
            <a:r>
              <a:rPr lang="en-US" smtClean="0"/>
              <a:t>através do método de Newton Raphson por exemplo. Por este método :</a:t>
            </a:r>
          </a:p>
        </p:txBody>
      </p:sp>
      <p:graphicFrame>
        <p:nvGraphicFramePr>
          <p:cNvPr id="182275" name="Object 3"/>
          <p:cNvGraphicFramePr>
            <a:graphicFrameLocks noChangeAspect="1"/>
          </p:cNvGraphicFramePr>
          <p:nvPr/>
        </p:nvGraphicFramePr>
        <p:xfrm>
          <a:off x="2935288" y="2360613"/>
          <a:ext cx="4322762" cy="1214437"/>
        </p:xfrm>
        <a:graphic>
          <a:graphicData uri="http://schemas.openxmlformats.org/presentationml/2006/ole">
            <mc:AlternateContent xmlns:mc="http://schemas.openxmlformats.org/markup-compatibility/2006">
              <mc:Choice xmlns:v="urn:schemas-microsoft-com:vml" Requires="v">
                <p:oleObj spid="_x0000_s14876" name="Equação" r:id="rId3" imgW="1536480" imgH="431640" progId="Equation.3">
                  <p:embed/>
                </p:oleObj>
              </mc:Choice>
              <mc:Fallback>
                <p:oleObj name="Equação" r:id="rId3" imgW="1536480" imgH="431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5288" y="2360613"/>
                        <a:ext cx="4322762"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76" name="Object 4"/>
          <p:cNvGraphicFramePr>
            <a:graphicFrameLocks noChangeAspect="1"/>
          </p:cNvGraphicFramePr>
          <p:nvPr/>
        </p:nvGraphicFramePr>
        <p:xfrm>
          <a:off x="3559175" y="4714875"/>
          <a:ext cx="2894013" cy="1214438"/>
        </p:xfrm>
        <a:graphic>
          <a:graphicData uri="http://schemas.openxmlformats.org/presentationml/2006/ole">
            <mc:AlternateContent xmlns:mc="http://schemas.openxmlformats.org/markup-compatibility/2006">
              <mc:Choice xmlns:v="urn:schemas-microsoft-com:vml" Requires="v">
                <p:oleObj spid="_x0000_s14877" name="Equação" r:id="rId5" imgW="1028520" imgH="431640" progId="Equation.3">
                  <p:embed/>
                </p:oleObj>
              </mc:Choice>
              <mc:Fallback>
                <p:oleObj name="Equação" r:id="rId5" imgW="1028520" imgH="431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175" y="4714875"/>
                        <a:ext cx="2894013"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82275"/>
                                        </p:tgtEl>
                                        <p:attrNameLst>
                                          <p:attrName>style.visibility</p:attrName>
                                        </p:attrNameLst>
                                      </p:cBhvr>
                                      <p:to>
                                        <p:strVal val="visible"/>
                                      </p:to>
                                    </p:set>
                                    <p:anim calcmode="lin" valueType="num">
                                      <p:cBhvr>
                                        <p:cTn id="14" dur="500" fill="hold"/>
                                        <p:tgtEl>
                                          <p:spTgt spid="182275"/>
                                        </p:tgtEl>
                                        <p:attrNameLst>
                                          <p:attrName>ppt_w</p:attrName>
                                        </p:attrNameLst>
                                      </p:cBhvr>
                                      <p:tavLst>
                                        <p:tav tm="0">
                                          <p:val>
                                            <p:fltVal val="0"/>
                                          </p:val>
                                        </p:tav>
                                        <p:tav tm="100000">
                                          <p:val>
                                            <p:strVal val="#ppt_w"/>
                                          </p:val>
                                        </p:tav>
                                      </p:tavLst>
                                    </p:anim>
                                    <p:anim calcmode="lin" valueType="num">
                                      <p:cBhvr>
                                        <p:cTn id="15" dur="500" fill="hold"/>
                                        <p:tgtEl>
                                          <p:spTgt spid="182275"/>
                                        </p:tgtEl>
                                        <p:attrNameLst>
                                          <p:attrName>ppt_h</p:attrName>
                                        </p:attrNameLst>
                                      </p:cBhvr>
                                      <p:tavLst>
                                        <p:tav tm="0">
                                          <p:val>
                                            <p:fltVal val="0"/>
                                          </p:val>
                                        </p:tav>
                                        <p:tav tm="100000">
                                          <p:val>
                                            <p:strVal val="#ppt_h"/>
                                          </p:val>
                                        </p:tav>
                                      </p:tavLst>
                                    </p:anim>
                                    <p:animEffect transition="in" filter="fade">
                                      <p:cBhvr>
                                        <p:cTn id="16" dur="500"/>
                                        <p:tgtEl>
                                          <p:spTgt spid="18227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182276"/>
                                        </p:tgtEl>
                                        <p:attrNameLst>
                                          <p:attrName>style.visibility</p:attrName>
                                        </p:attrNameLst>
                                      </p:cBhvr>
                                      <p:to>
                                        <p:strVal val="visible"/>
                                      </p:to>
                                    </p:set>
                                    <p:anim calcmode="lin" valueType="num">
                                      <p:cBhvr>
                                        <p:cTn id="28" dur="500" fill="hold"/>
                                        <p:tgtEl>
                                          <p:spTgt spid="182276"/>
                                        </p:tgtEl>
                                        <p:attrNameLst>
                                          <p:attrName>ppt_w</p:attrName>
                                        </p:attrNameLst>
                                      </p:cBhvr>
                                      <p:tavLst>
                                        <p:tav tm="0">
                                          <p:val>
                                            <p:fltVal val="0"/>
                                          </p:val>
                                        </p:tav>
                                        <p:tav tm="100000">
                                          <p:val>
                                            <p:strVal val="#ppt_w"/>
                                          </p:val>
                                        </p:tav>
                                      </p:tavLst>
                                    </p:anim>
                                    <p:anim calcmode="lin" valueType="num">
                                      <p:cBhvr>
                                        <p:cTn id="29" dur="500" fill="hold"/>
                                        <p:tgtEl>
                                          <p:spTgt spid="182276"/>
                                        </p:tgtEl>
                                        <p:attrNameLst>
                                          <p:attrName>ppt_h</p:attrName>
                                        </p:attrNameLst>
                                      </p:cBhvr>
                                      <p:tavLst>
                                        <p:tav tm="0">
                                          <p:val>
                                            <p:fltVal val="0"/>
                                          </p:val>
                                        </p:tav>
                                        <p:tav tm="100000">
                                          <p:val>
                                            <p:strVal val="#ppt_h"/>
                                          </p:val>
                                        </p:tav>
                                      </p:tavLst>
                                    </p:anim>
                                    <p:animEffect transition="in" filter="fade">
                                      <p:cBhvr>
                                        <p:cTn id="30" dur="500"/>
                                        <p:tgtEl>
                                          <p:spTgt spid="18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ítulo 1"/>
          <p:cNvSpPr>
            <a:spLocks noGrp="1"/>
          </p:cNvSpPr>
          <p:nvPr>
            <p:ph type="title"/>
          </p:nvPr>
        </p:nvSpPr>
        <p:spPr/>
        <p:txBody>
          <a:bodyPr>
            <a:normAutofit fontScale="90000"/>
          </a:bodyPr>
          <a:lstStyle/>
          <a:p>
            <a:pPr>
              <a:defRPr/>
            </a:pPr>
            <a:r>
              <a:rPr lang="en-US" err="1" smtClean="0"/>
              <a:t>Solução</a:t>
            </a:r>
            <a:r>
              <a:rPr lang="en-US" smtClean="0"/>
              <a:t> </a:t>
            </a:r>
            <a:r>
              <a:rPr lang="en-US" err="1" smtClean="0"/>
              <a:t>Numérica</a:t>
            </a:r>
            <a:r>
              <a:rPr lang="en-US" smtClean="0"/>
              <a:t> : </a:t>
            </a:r>
            <a:r>
              <a:rPr lang="en-US" err="1" smtClean="0"/>
              <a:t>Método</a:t>
            </a:r>
            <a:r>
              <a:rPr lang="en-US" smtClean="0"/>
              <a:t> de </a:t>
            </a:r>
            <a:r>
              <a:rPr lang="en-US" err="1" smtClean="0"/>
              <a:t>Runge-Kutta</a:t>
            </a:r>
            <a:r>
              <a:rPr lang="en-US" smtClean="0"/>
              <a:t> de 4a </a:t>
            </a:r>
            <a:r>
              <a:rPr lang="en-US" err="1" smtClean="0"/>
              <a:t>Ordem</a:t>
            </a:r>
            <a:endParaRPr lang="pt-BR" smtClean="0"/>
          </a:p>
        </p:txBody>
      </p:sp>
      <p:pic>
        <p:nvPicPr>
          <p:cNvPr id="109571" name="Object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8813" y="1196975"/>
            <a:ext cx="6262687"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1"/>
          <p:cNvSpPr>
            <a:spLocks noGrp="1"/>
          </p:cNvSpPr>
          <p:nvPr>
            <p:ph type="title"/>
          </p:nvPr>
        </p:nvSpPr>
        <p:spPr/>
        <p:txBody>
          <a:bodyPr/>
          <a:lstStyle/>
          <a:p>
            <a:r>
              <a:rPr lang="en-US" smtClean="0"/>
              <a:t>Análise Gráfica do Método RK4</a:t>
            </a:r>
          </a:p>
        </p:txBody>
      </p:sp>
      <p:cxnSp>
        <p:nvCxnSpPr>
          <p:cNvPr id="5" name="Conector de seta reta 4"/>
          <p:cNvCxnSpPr/>
          <p:nvPr/>
        </p:nvCxnSpPr>
        <p:spPr>
          <a:xfrm>
            <a:off x="344488" y="5948363"/>
            <a:ext cx="9001125"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Conector de seta reta 6"/>
          <p:cNvCxnSpPr/>
          <p:nvPr/>
        </p:nvCxnSpPr>
        <p:spPr>
          <a:xfrm rot="5400000" flipH="1" flipV="1">
            <a:off x="-1993899" y="3679825"/>
            <a:ext cx="568801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Elipse 9"/>
          <p:cNvSpPr/>
          <p:nvPr/>
        </p:nvSpPr>
        <p:spPr>
          <a:xfrm>
            <a:off x="1811338" y="5476875"/>
            <a:ext cx="71437" cy="73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CaixaDeTexto 11"/>
          <p:cNvSpPr txBox="1"/>
          <p:nvPr/>
        </p:nvSpPr>
        <p:spPr>
          <a:xfrm>
            <a:off x="946150" y="5260975"/>
            <a:ext cx="869950" cy="400050"/>
          </a:xfrm>
          <a:prstGeom prst="rect">
            <a:avLst/>
          </a:prstGeom>
          <a:noFill/>
        </p:spPr>
        <p:txBody>
          <a:bodyPr wrap="none">
            <a:spAutoFit/>
          </a:bodyPr>
          <a:lstStyle/>
          <a:p>
            <a:pPr>
              <a:defRPr/>
            </a:pPr>
            <a:r>
              <a:rPr lang="en-US" sz="2000" b="1">
                <a:latin typeface="+mj-lt"/>
                <a:cs typeface="Arial" charset="0"/>
              </a:rPr>
              <a:t>y(t</a:t>
            </a:r>
            <a:r>
              <a:rPr lang="en-US" sz="2000" b="1" baseline="-25000">
                <a:latin typeface="+mj-lt"/>
                <a:cs typeface="Arial" charset="0"/>
              </a:rPr>
              <a:t>0</a:t>
            </a:r>
            <a:r>
              <a:rPr lang="en-US" sz="2000" b="1">
                <a:latin typeface="+mj-lt"/>
                <a:cs typeface="Arial" charset="0"/>
              </a:rPr>
              <a:t>)</a:t>
            </a:r>
          </a:p>
        </p:txBody>
      </p:sp>
      <p:sp>
        <p:nvSpPr>
          <p:cNvPr id="13" name="CaixaDeTexto 12"/>
          <p:cNvSpPr txBox="1"/>
          <p:nvPr/>
        </p:nvSpPr>
        <p:spPr>
          <a:xfrm>
            <a:off x="3538538" y="4324350"/>
            <a:ext cx="477837" cy="400050"/>
          </a:xfrm>
          <a:prstGeom prst="rect">
            <a:avLst/>
          </a:prstGeom>
          <a:noFill/>
        </p:spPr>
        <p:txBody>
          <a:bodyPr wrap="none">
            <a:spAutoFit/>
          </a:bodyPr>
          <a:lstStyle/>
          <a:p>
            <a:pPr>
              <a:defRPr/>
            </a:pPr>
            <a:r>
              <a:rPr lang="en-US" sz="2000" b="1">
                <a:latin typeface="+mj-lt"/>
                <a:cs typeface="Arial" charset="0"/>
              </a:rPr>
              <a:t>k</a:t>
            </a:r>
            <a:r>
              <a:rPr lang="en-US" sz="2000" b="1" baseline="-25000">
                <a:latin typeface="+mj-lt"/>
                <a:cs typeface="Arial" charset="0"/>
              </a:rPr>
              <a:t>1</a:t>
            </a:r>
            <a:endParaRPr lang="en-US" sz="2000" b="1">
              <a:latin typeface="+mj-lt"/>
              <a:cs typeface="Arial" charset="0"/>
            </a:endParaRPr>
          </a:p>
        </p:txBody>
      </p:sp>
      <p:cxnSp>
        <p:nvCxnSpPr>
          <p:cNvPr id="15" name="Conector de seta reta 14"/>
          <p:cNvCxnSpPr>
            <a:stCxn id="10" idx="7"/>
          </p:cNvCxnSpPr>
          <p:nvPr/>
        </p:nvCxnSpPr>
        <p:spPr>
          <a:xfrm flipV="1">
            <a:off x="1871663" y="3716338"/>
            <a:ext cx="2794000" cy="1771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p:nvCxnSpPr>
        <p:spPr>
          <a:xfrm rot="16200000" flipH="1">
            <a:off x="1188244" y="5264944"/>
            <a:ext cx="1377950" cy="11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a:xfrm rot="5400000">
            <a:off x="1697831" y="3542507"/>
            <a:ext cx="48339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tângulo 19"/>
          <p:cNvSpPr/>
          <p:nvPr/>
        </p:nvSpPr>
        <p:spPr>
          <a:xfrm>
            <a:off x="2819400" y="6165850"/>
            <a:ext cx="366713" cy="400050"/>
          </a:xfrm>
          <a:prstGeom prst="rect">
            <a:avLst/>
          </a:prstGeom>
        </p:spPr>
        <p:txBody>
          <a:bodyPr wrap="none">
            <a:spAutoFit/>
          </a:bodyPr>
          <a:lstStyle/>
          <a:p>
            <a:pPr>
              <a:defRPr/>
            </a:pPr>
            <a:r>
              <a:rPr lang="en-US" sz="2000" b="1">
                <a:solidFill>
                  <a:srgbClr val="00B050"/>
                </a:solidFill>
                <a:latin typeface="+mj-lt"/>
                <a:cs typeface="Arial" charset="0"/>
              </a:rPr>
              <a:t>h</a:t>
            </a:r>
            <a:endParaRPr lang="en-US" sz="2000">
              <a:solidFill>
                <a:srgbClr val="00B050"/>
              </a:solidFill>
              <a:latin typeface="+mj-lt"/>
              <a:cs typeface="Arial" charset="0"/>
            </a:endParaRPr>
          </a:p>
        </p:txBody>
      </p:sp>
      <p:sp>
        <p:nvSpPr>
          <p:cNvPr id="21" name="Retângulo 20"/>
          <p:cNvSpPr/>
          <p:nvPr/>
        </p:nvSpPr>
        <p:spPr>
          <a:xfrm>
            <a:off x="1666875" y="5876925"/>
            <a:ext cx="423863" cy="400050"/>
          </a:xfrm>
          <a:prstGeom prst="rect">
            <a:avLst/>
          </a:prstGeom>
        </p:spPr>
        <p:txBody>
          <a:bodyPr wrap="none">
            <a:spAutoFit/>
          </a:bodyPr>
          <a:lstStyle/>
          <a:p>
            <a:pPr>
              <a:defRPr/>
            </a:pPr>
            <a:r>
              <a:rPr lang="en-US" sz="2000" b="1">
                <a:latin typeface="+mj-lt"/>
                <a:cs typeface="Arial" charset="0"/>
              </a:rPr>
              <a:t>t</a:t>
            </a:r>
            <a:r>
              <a:rPr lang="en-US" sz="2000" b="1" baseline="-25000">
                <a:latin typeface="+mj-lt"/>
                <a:cs typeface="Arial" charset="0"/>
              </a:rPr>
              <a:t>0</a:t>
            </a:r>
            <a:endParaRPr lang="en-US" sz="2000">
              <a:latin typeface="+mj-lt"/>
              <a:cs typeface="Arial" charset="0"/>
            </a:endParaRPr>
          </a:p>
        </p:txBody>
      </p:sp>
      <p:sp>
        <p:nvSpPr>
          <p:cNvPr id="22" name="Retângulo 21"/>
          <p:cNvSpPr/>
          <p:nvPr/>
        </p:nvSpPr>
        <p:spPr>
          <a:xfrm>
            <a:off x="3979863" y="5908675"/>
            <a:ext cx="423862" cy="400050"/>
          </a:xfrm>
          <a:prstGeom prst="rect">
            <a:avLst/>
          </a:prstGeom>
        </p:spPr>
        <p:txBody>
          <a:bodyPr wrap="none">
            <a:spAutoFit/>
          </a:bodyPr>
          <a:lstStyle/>
          <a:p>
            <a:pPr>
              <a:defRPr/>
            </a:pPr>
            <a:r>
              <a:rPr lang="en-US" sz="2000" b="1">
                <a:latin typeface="+mj-lt"/>
                <a:cs typeface="Arial" charset="0"/>
              </a:rPr>
              <a:t>t</a:t>
            </a:r>
            <a:r>
              <a:rPr lang="en-US" sz="2000" b="1" baseline="-25000">
                <a:latin typeface="+mj-lt"/>
                <a:cs typeface="Arial" charset="0"/>
              </a:rPr>
              <a:t>1</a:t>
            </a:r>
            <a:endParaRPr lang="en-US" sz="2000">
              <a:latin typeface="+mj-lt"/>
              <a:cs typeface="Arial" charset="0"/>
            </a:endParaRPr>
          </a:p>
        </p:txBody>
      </p:sp>
      <p:sp>
        <p:nvSpPr>
          <p:cNvPr id="24" name="Chave direita 23"/>
          <p:cNvSpPr/>
          <p:nvPr/>
        </p:nvSpPr>
        <p:spPr>
          <a:xfrm rot="5400000">
            <a:off x="2855119" y="4977606"/>
            <a:ext cx="287338" cy="2232025"/>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5" name="Chave direita 24"/>
          <p:cNvSpPr/>
          <p:nvPr/>
        </p:nvSpPr>
        <p:spPr>
          <a:xfrm rot="16200000" flipV="1">
            <a:off x="2278062" y="5265738"/>
            <a:ext cx="288925" cy="107950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FF"/>
              </a:solidFill>
            </a:endParaRPr>
          </a:p>
        </p:txBody>
      </p:sp>
      <p:sp>
        <p:nvSpPr>
          <p:cNvPr id="26" name="Retângulo 25"/>
          <p:cNvSpPr/>
          <p:nvPr/>
        </p:nvSpPr>
        <p:spPr>
          <a:xfrm>
            <a:off x="2092325" y="5300663"/>
            <a:ext cx="727075" cy="400050"/>
          </a:xfrm>
          <a:prstGeom prst="rect">
            <a:avLst/>
          </a:prstGeom>
        </p:spPr>
        <p:txBody>
          <a:bodyPr wrap="none">
            <a:spAutoFit/>
          </a:bodyPr>
          <a:lstStyle/>
          <a:p>
            <a:pPr>
              <a:defRPr/>
            </a:pPr>
            <a:r>
              <a:rPr lang="en-US" sz="2000" b="1">
                <a:solidFill>
                  <a:srgbClr val="0000FF"/>
                </a:solidFill>
                <a:latin typeface="+mj-lt"/>
                <a:cs typeface="Arial" charset="0"/>
              </a:rPr>
              <a:t>h/2</a:t>
            </a:r>
            <a:endParaRPr lang="en-US" sz="2000">
              <a:solidFill>
                <a:srgbClr val="0000FF"/>
              </a:solidFill>
              <a:latin typeface="+mj-lt"/>
              <a:cs typeface="Arial" charset="0"/>
            </a:endParaRPr>
          </a:p>
        </p:txBody>
      </p:sp>
      <p:cxnSp>
        <p:nvCxnSpPr>
          <p:cNvPr id="27" name="Conector reto 26"/>
          <p:cNvCxnSpPr/>
          <p:nvPr/>
        </p:nvCxnSpPr>
        <p:spPr>
          <a:xfrm rot="16200000" flipH="1">
            <a:off x="1594644" y="4580731"/>
            <a:ext cx="2746375" cy="11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CaixaDeTexto 31"/>
          <p:cNvSpPr txBox="1"/>
          <p:nvPr/>
        </p:nvSpPr>
        <p:spPr>
          <a:xfrm>
            <a:off x="3421063" y="3460750"/>
            <a:ext cx="477837" cy="400050"/>
          </a:xfrm>
          <a:prstGeom prst="rect">
            <a:avLst/>
          </a:prstGeom>
          <a:noFill/>
        </p:spPr>
        <p:txBody>
          <a:bodyPr wrap="none">
            <a:spAutoFit/>
          </a:bodyPr>
          <a:lstStyle/>
          <a:p>
            <a:pPr>
              <a:defRPr/>
            </a:pPr>
            <a:r>
              <a:rPr lang="en-US" sz="2000" b="1">
                <a:solidFill>
                  <a:srgbClr val="0000FF"/>
                </a:solidFill>
                <a:latin typeface="+mj-lt"/>
                <a:cs typeface="Arial" charset="0"/>
              </a:rPr>
              <a:t>k</a:t>
            </a:r>
            <a:r>
              <a:rPr lang="en-US" sz="2000" b="1" baseline="-25000">
                <a:solidFill>
                  <a:srgbClr val="0000FF"/>
                </a:solidFill>
                <a:latin typeface="+mj-lt"/>
                <a:cs typeface="Arial" charset="0"/>
              </a:rPr>
              <a:t>2</a:t>
            </a:r>
            <a:endParaRPr lang="en-US" sz="2000" b="1">
              <a:solidFill>
                <a:srgbClr val="0000FF"/>
              </a:solidFill>
              <a:latin typeface="+mj-lt"/>
              <a:cs typeface="Arial" charset="0"/>
            </a:endParaRPr>
          </a:p>
        </p:txBody>
      </p:sp>
      <p:cxnSp>
        <p:nvCxnSpPr>
          <p:cNvPr id="35" name="Conector de seta reta 34"/>
          <p:cNvCxnSpPr/>
          <p:nvPr/>
        </p:nvCxnSpPr>
        <p:spPr>
          <a:xfrm flipV="1">
            <a:off x="2962275" y="2708275"/>
            <a:ext cx="1774825" cy="21209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2" name="Conector de seta reta 41"/>
          <p:cNvCxnSpPr/>
          <p:nvPr/>
        </p:nvCxnSpPr>
        <p:spPr>
          <a:xfrm flipV="1">
            <a:off x="2962275" y="1557338"/>
            <a:ext cx="1485900" cy="26241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Elipse 53"/>
          <p:cNvSpPr/>
          <p:nvPr/>
        </p:nvSpPr>
        <p:spPr>
          <a:xfrm>
            <a:off x="2962275" y="4757738"/>
            <a:ext cx="73025"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CaixaDeTexto 54"/>
          <p:cNvSpPr txBox="1"/>
          <p:nvPr/>
        </p:nvSpPr>
        <p:spPr>
          <a:xfrm>
            <a:off x="3708400" y="2708275"/>
            <a:ext cx="477838" cy="400050"/>
          </a:xfrm>
          <a:prstGeom prst="rect">
            <a:avLst/>
          </a:prstGeom>
          <a:noFill/>
        </p:spPr>
        <p:txBody>
          <a:bodyPr wrap="none">
            <a:spAutoFit/>
          </a:bodyPr>
          <a:lstStyle/>
          <a:p>
            <a:pPr>
              <a:defRPr/>
            </a:pPr>
            <a:r>
              <a:rPr lang="en-US" sz="2000" b="1">
                <a:solidFill>
                  <a:srgbClr val="FF0000"/>
                </a:solidFill>
                <a:latin typeface="+mj-lt"/>
                <a:cs typeface="Arial" charset="0"/>
              </a:rPr>
              <a:t>k</a:t>
            </a:r>
            <a:r>
              <a:rPr lang="en-US" sz="2000" b="1" baseline="-25000">
                <a:solidFill>
                  <a:srgbClr val="FF0000"/>
                </a:solidFill>
                <a:latin typeface="+mj-lt"/>
                <a:cs typeface="Arial" charset="0"/>
              </a:rPr>
              <a:t>3</a:t>
            </a:r>
            <a:endParaRPr lang="en-US" sz="2000" b="1">
              <a:solidFill>
                <a:srgbClr val="FF0000"/>
              </a:solidFill>
              <a:latin typeface="+mj-lt"/>
              <a:cs typeface="Arial" charset="0"/>
            </a:endParaRPr>
          </a:p>
        </p:txBody>
      </p:sp>
      <p:cxnSp>
        <p:nvCxnSpPr>
          <p:cNvPr id="56" name="Conector de seta reta 55"/>
          <p:cNvCxnSpPr>
            <a:stCxn id="10" idx="7"/>
          </p:cNvCxnSpPr>
          <p:nvPr/>
        </p:nvCxnSpPr>
        <p:spPr>
          <a:xfrm rot="5400000" flipH="1" flipV="1">
            <a:off x="1763712" y="4289426"/>
            <a:ext cx="1306513" cy="1090612"/>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5" name="CaixaDeTexto 64"/>
          <p:cNvSpPr txBox="1"/>
          <p:nvPr/>
        </p:nvSpPr>
        <p:spPr>
          <a:xfrm>
            <a:off x="4114800" y="981075"/>
            <a:ext cx="477838" cy="400050"/>
          </a:xfrm>
          <a:prstGeom prst="rect">
            <a:avLst/>
          </a:prstGeom>
          <a:noFill/>
        </p:spPr>
        <p:txBody>
          <a:bodyPr wrap="none">
            <a:spAutoFit/>
          </a:bodyPr>
          <a:lstStyle/>
          <a:p>
            <a:pPr>
              <a:defRPr/>
            </a:pPr>
            <a:r>
              <a:rPr lang="en-US" sz="2000" b="1">
                <a:solidFill>
                  <a:srgbClr val="00B050"/>
                </a:solidFill>
                <a:latin typeface="+mj-lt"/>
                <a:cs typeface="Arial" charset="0"/>
              </a:rPr>
              <a:t>k</a:t>
            </a:r>
            <a:r>
              <a:rPr lang="en-US" sz="2000" b="1" baseline="-25000">
                <a:solidFill>
                  <a:srgbClr val="00B050"/>
                </a:solidFill>
                <a:latin typeface="+mj-lt"/>
                <a:cs typeface="Arial" charset="0"/>
              </a:rPr>
              <a:t>4</a:t>
            </a:r>
            <a:endParaRPr lang="en-US" sz="2000" b="1">
              <a:solidFill>
                <a:srgbClr val="00B050"/>
              </a:solidFill>
              <a:latin typeface="+mj-lt"/>
              <a:cs typeface="Arial" charset="0"/>
            </a:endParaRPr>
          </a:p>
        </p:txBody>
      </p:sp>
      <p:sp>
        <p:nvSpPr>
          <p:cNvPr id="66" name="CaixaDeTexto 65"/>
          <p:cNvSpPr txBox="1"/>
          <p:nvPr/>
        </p:nvSpPr>
        <p:spPr>
          <a:xfrm>
            <a:off x="2530475" y="4397375"/>
            <a:ext cx="477838" cy="400050"/>
          </a:xfrm>
          <a:prstGeom prst="rect">
            <a:avLst/>
          </a:prstGeom>
          <a:noFill/>
        </p:spPr>
        <p:txBody>
          <a:bodyPr wrap="none">
            <a:spAutoFit/>
          </a:bodyPr>
          <a:lstStyle/>
          <a:p>
            <a:pPr>
              <a:defRPr/>
            </a:pPr>
            <a:r>
              <a:rPr lang="en-US" sz="2000" b="1">
                <a:solidFill>
                  <a:srgbClr val="0000FF"/>
                </a:solidFill>
                <a:latin typeface="+mj-lt"/>
                <a:cs typeface="Arial" charset="0"/>
              </a:rPr>
              <a:t>k</a:t>
            </a:r>
            <a:r>
              <a:rPr lang="en-US" sz="2000" b="1" baseline="-25000">
                <a:solidFill>
                  <a:srgbClr val="0000FF"/>
                </a:solidFill>
                <a:latin typeface="+mj-lt"/>
                <a:cs typeface="Arial" charset="0"/>
              </a:rPr>
              <a:t>2</a:t>
            </a:r>
            <a:endParaRPr lang="en-US" sz="2000" b="1">
              <a:solidFill>
                <a:srgbClr val="0000FF"/>
              </a:solidFill>
              <a:latin typeface="+mj-lt"/>
              <a:cs typeface="Arial" charset="0"/>
            </a:endParaRPr>
          </a:p>
        </p:txBody>
      </p:sp>
      <p:cxnSp>
        <p:nvCxnSpPr>
          <p:cNvPr id="67" name="Conector de seta reta 66"/>
          <p:cNvCxnSpPr/>
          <p:nvPr/>
        </p:nvCxnSpPr>
        <p:spPr>
          <a:xfrm rot="5400000" flipH="1" flipV="1">
            <a:off x="946944" y="2277269"/>
            <a:ext cx="4103687" cy="22320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 name="CaixaDeTexto 69"/>
          <p:cNvSpPr txBox="1"/>
          <p:nvPr/>
        </p:nvSpPr>
        <p:spPr>
          <a:xfrm>
            <a:off x="3178175" y="1989138"/>
            <a:ext cx="479425" cy="400050"/>
          </a:xfrm>
          <a:prstGeom prst="rect">
            <a:avLst/>
          </a:prstGeom>
          <a:noFill/>
        </p:spPr>
        <p:txBody>
          <a:bodyPr wrap="none">
            <a:spAutoFit/>
          </a:bodyPr>
          <a:lstStyle/>
          <a:p>
            <a:pPr>
              <a:defRPr/>
            </a:pPr>
            <a:r>
              <a:rPr lang="en-US" sz="2000" b="1">
                <a:solidFill>
                  <a:srgbClr val="FF0000"/>
                </a:solidFill>
                <a:latin typeface="+mj-lt"/>
                <a:cs typeface="Arial" charset="0"/>
              </a:rPr>
              <a:t>k</a:t>
            </a:r>
            <a:r>
              <a:rPr lang="en-US" sz="2000" b="1" baseline="-25000">
                <a:solidFill>
                  <a:srgbClr val="FF0000"/>
                </a:solidFill>
                <a:latin typeface="+mj-lt"/>
                <a:cs typeface="Arial" charset="0"/>
              </a:rPr>
              <a:t>3</a:t>
            </a:r>
            <a:endParaRPr lang="en-US" sz="2000" b="1">
              <a:solidFill>
                <a:srgbClr val="FF0000"/>
              </a:solidFill>
              <a:latin typeface="+mj-lt"/>
              <a:cs typeface="Arial" charset="0"/>
            </a:endParaRPr>
          </a:p>
        </p:txBody>
      </p:sp>
      <p:cxnSp>
        <p:nvCxnSpPr>
          <p:cNvPr id="71" name="Conector de seta reta 70"/>
          <p:cNvCxnSpPr/>
          <p:nvPr/>
        </p:nvCxnSpPr>
        <p:spPr>
          <a:xfrm rot="5400000" flipH="1" flipV="1">
            <a:off x="3930651" y="1020762"/>
            <a:ext cx="512762" cy="144463"/>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5" name="CaixaDeTexto 74"/>
          <p:cNvSpPr txBox="1"/>
          <p:nvPr/>
        </p:nvSpPr>
        <p:spPr>
          <a:xfrm>
            <a:off x="1836738" y="3860800"/>
            <a:ext cx="477837" cy="400050"/>
          </a:xfrm>
          <a:prstGeom prst="rect">
            <a:avLst/>
          </a:prstGeom>
          <a:noFill/>
        </p:spPr>
        <p:txBody>
          <a:bodyPr>
            <a:spAutoFit/>
          </a:bodyPr>
          <a:lstStyle/>
          <a:p>
            <a:pPr>
              <a:defRPr/>
            </a:pPr>
            <a:r>
              <a:rPr lang="en-US" sz="2000" b="1">
                <a:solidFill>
                  <a:srgbClr val="00B050"/>
                </a:solidFill>
                <a:latin typeface="+mj-lt"/>
                <a:cs typeface="Arial" charset="0"/>
              </a:rPr>
              <a:t>k</a:t>
            </a:r>
            <a:r>
              <a:rPr lang="en-US" sz="2000" b="1" baseline="-25000">
                <a:solidFill>
                  <a:srgbClr val="00B050"/>
                </a:solidFill>
                <a:latin typeface="+mj-lt"/>
                <a:cs typeface="Arial" charset="0"/>
              </a:rPr>
              <a:t>4</a:t>
            </a:r>
            <a:endParaRPr lang="en-US" sz="2000" b="1">
              <a:solidFill>
                <a:srgbClr val="00B050"/>
              </a:solidFill>
              <a:latin typeface="+mj-lt"/>
              <a:cs typeface="Arial" charset="0"/>
            </a:endParaRPr>
          </a:p>
        </p:txBody>
      </p:sp>
      <p:cxnSp>
        <p:nvCxnSpPr>
          <p:cNvPr id="76" name="Conector de seta reta 75"/>
          <p:cNvCxnSpPr/>
          <p:nvPr/>
        </p:nvCxnSpPr>
        <p:spPr>
          <a:xfrm rot="5400000" flipH="1" flipV="1">
            <a:off x="881062" y="3676651"/>
            <a:ext cx="2816225" cy="86360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8" name="CaixaDeTexto 77"/>
          <p:cNvSpPr txBox="1"/>
          <p:nvPr/>
        </p:nvSpPr>
        <p:spPr>
          <a:xfrm>
            <a:off x="4881563" y="908050"/>
            <a:ext cx="1770062" cy="400050"/>
          </a:xfrm>
          <a:prstGeom prst="rect">
            <a:avLst/>
          </a:prstGeom>
          <a:noFill/>
        </p:spPr>
        <p:txBody>
          <a:bodyPr wrap="none">
            <a:spAutoFit/>
          </a:bodyPr>
          <a:lstStyle/>
          <a:p>
            <a:pPr>
              <a:defRPr/>
            </a:pPr>
            <a:r>
              <a:rPr lang="en-US" sz="2000" b="1">
                <a:latin typeface="+mj-lt"/>
                <a:cs typeface="Arial" charset="0"/>
              </a:rPr>
              <a:t>k</a:t>
            </a:r>
            <a:r>
              <a:rPr lang="en-US" sz="2000" b="1" baseline="-25000">
                <a:latin typeface="+mj-lt"/>
                <a:cs typeface="Arial" charset="0"/>
              </a:rPr>
              <a:t>1</a:t>
            </a:r>
            <a:r>
              <a:rPr lang="en-US" sz="2000" b="1">
                <a:latin typeface="+mj-lt"/>
                <a:cs typeface="Arial" charset="0"/>
              </a:rPr>
              <a:t>=f(t</a:t>
            </a:r>
            <a:r>
              <a:rPr lang="en-US" sz="2000" b="1" baseline="-25000">
                <a:latin typeface="+mj-lt"/>
                <a:cs typeface="Arial" charset="0"/>
              </a:rPr>
              <a:t>0</a:t>
            </a:r>
            <a:r>
              <a:rPr lang="en-US" sz="2000" b="1">
                <a:latin typeface="+mj-lt"/>
                <a:cs typeface="Arial" charset="0"/>
              </a:rPr>
              <a:t>,y</a:t>
            </a:r>
            <a:r>
              <a:rPr lang="en-US" sz="2000" b="1" baseline="-25000">
                <a:latin typeface="+mj-lt"/>
                <a:cs typeface="Arial" charset="0"/>
              </a:rPr>
              <a:t>0</a:t>
            </a:r>
            <a:r>
              <a:rPr lang="en-US" sz="2000" b="1">
                <a:latin typeface="+mj-lt"/>
                <a:cs typeface="Arial" charset="0"/>
              </a:rPr>
              <a:t>)</a:t>
            </a:r>
          </a:p>
        </p:txBody>
      </p:sp>
      <p:sp>
        <p:nvSpPr>
          <p:cNvPr id="79" name="CaixaDeTexto 78"/>
          <p:cNvSpPr txBox="1"/>
          <p:nvPr/>
        </p:nvSpPr>
        <p:spPr>
          <a:xfrm>
            <a:off x="4881563" y="1412875"/>
            <a:ext cx="3684587" cy="400050"/>
          </a:xfrm>
          <a:prstGeom prst="rect">
            <a:avLst/>
          </a:prstGeom>
          <a:noFill/>
        </p:spPr>
        <p:txBody>
          <a:bodyPr wrap="none">
            <a:spAutoFit/>
          </a:bodyPr>
          <a:lstStyle/>
          <a:p>
            <a:pPr>
              <a:defRPr/>
            </a:pPr>
            <a:r>
              <a:rPr lang="en-US" sz="2000" b="1">
                <a:solidFill>
                  <a:srgbClr val="0000FF"/>
                </a:solidFill>
                <a:latin typeface="+mj-lt"/>
                <a:cs typeface="Arial" charset="0"/>
              </a:rPr>
              <a:t>k</a:t>
            </a:r>
            <a:r>
              <a:rPr lang="en-US" sz="2000" b="1" baseline="-25000">
                <a:solidFill>
                  <a:srgbClr val="0000FF"/>
                </a:solidFill>
                <a:latin typeface="+mj-lt"/>
                <a:cs typeface="Arial" charset="0"/>
              </a:rPr>
              <a:t>2</a:t>
            </a:r>
            <a:r>
              <a:rPr lang="en-US" sz="2000" b="1">
                <a:solidFill>
                  <a:srgbClr val="0000FF"/>
                </a:solidFill>
                <a:latin typeface="+mj-lt"/>
                <a:cs typeface="Arial" charset="0"/>
              </a:rPr>
              <a:t>=f(t</a:t>
            </a:r>
            <a:r>
              <a:rPr lang="en-US" sz="2000" b="1" baseline="-25000">
                <a:solidFill>
                  <a:srgbClr val="0000FF"/>
                </a:solidFill>
                <a:latin typeface="+mj-lt"/>
                <a:cs typeface="Arial" charset="0"/>
              </a:rPr>
              <a:t>0</a:t>
            </a:r>
            <a:r>
              <a:rPr lang="en-US" sz="2000" b="1">
                <a:solidFill>
                  <a:srgbClr val="0000FF"/>
                </a:solidFill>
                <a:latin typeface="+mj-lt"/>
                <a:cs typeface="Arial" charset="0"/>
              </a:rPr>
              <a:t>+h/2,y</a:t>
            </a:r>
            <a:r>
              <a:rPr lang="en-US" sz="2000" b="1" baseline="-25000">
                <a:solidFill>
                  <a:srgbClr val="0000FF"/>
                </a:solidFill>
                <a:latin typeface="+mj-lt"/>
                <a:cs typeface="Arial" charset="0"/>
              </a:rPr>
              <a:t>0</a:t>
            </a:r>
            <a:r>
              <a:rPr lang="en-US" sz="2000" b="1">
                <a:solidFill>
                  <a:srgbClr val="0000FF"/>
                </a:solidFill>
                <a:latin typeface="+mj-lt"/>
                <a:cs typeface="Arial" charset="0"/>
              </a:rPr>
              <a:t>+</a:t>
            </a:r>
            <a:r>
              <a:rPr lang="en-US" sz="2000" b="1">
                <a:latin typeface="+mj-lt"/>
                <a:cs typeface="Arial" charset="0"/>
              </a:rPr>
              <a:t>k</a:t>
            </a:r>
            <a:r>
              <a:rPr lang="en-US" sz="2000" b="1" baseline="-25000">
                <a:latin typeface="+mj-lt"/>
                <a:cs typeface="Arial" charset="0"/>
              </a:rPr>
              <a:t>1</a:t>
            </a:r>
            <a:r>
              <a:rPr lang="en-US" sz="2000" b="1">
                <a:solidFill>
                  <a:srgbClr val="0000FF"/>
                </a:solidFill>
                <a:latin typeface="+mj-lt"/>
                <a:cs typeface="Arial" charset="0"/>
              </a:rPr>
              <a:t>.h/2)</a:t>
            </a:r>
          </a:p>
        </p:txBody>
      </p:sp>
      <p:sp>
        <p:nvSpPr>
          <p:cNvPr id="80" name="CaixaDeTexto 79"/>
          <p:cNvSpPr txBox="1"/>
          <p:nvPr/>
        </p:nvSpPr>
        <p:spPr>
          <a:xfrm>
            <a:off x="4881563" y="1949450"/>
            <a:ext cx="3746500" cy="400050"/>
          </a:xfrm>
          <a:prstGeom prst="rect">
            <a:avLst/>
          </a:prstGeom>
          <a:noFill/>
        </p:spPr>
        <p:txBody>
          <a:bodyPr wrap="none">
            <a:spAutoFit/>
          </a:bodyPr>
          <a:lstStyle/>
          <a:p>
            <a:pPr>
              <a:defRPr/>
            </a:pPr>
            <a:r>
              <a:rPr lang="en-US" sz="2000" b="1">
                <a:solidFill>
                  <a:srgbClr val="FF0000"/>
                </a:solidFill>
                <a:latin typeface="+mj-lt"/>
                <a:cs typeface="Arial" charset="0"/>
              </a:rPr>
              <a:t>k</a:t>
            </a:r>
            <a:r>
              <a:rPr lang="en-US" sz="2000" b="1" baseline="-25000">
                <a:solidFill>
                  <a:srgbClr val="FF0000"/>
                </a:solidFill>
                <a:latin typeface="+mj-lt"/>
                <a:cs typeface="Arial" charset="0"/>
              </a:rPr>
              <a:t>3</a:t>
            </a:r>
            <a:r>
              <a:rPr lang="en-US" sz="2000" b="1">
                <a:solidFill>
                  <a:srgbClr val="FF0000"/>
                </a:solidFill>
                <a:latin typeface="+mj-lt"/>
                <a:cs typeface="Arial" charset="0"/>
              </a:rPr>
              <a:t>=f(t</a:t>
            </a:r>
            <a:r>
              <a:rPr lang="en-US" sz="2000" b="1" baseline="-25000">
                <a:solidFill>
                  <a:srgbClr val="FF0000"/>
                </a:solidFill>
                <a:latin typeface="+mj-lt"/>
                <a:cs typeface="Arial" charset="0"/>
              </a:rPr>
              <a:t>0</a:t>
            </a:r>
            <a:r>
              <a:rPr lang="en-US" sz="2000" b="1">
                <a:solidFill>
                  <a:srgbClr val="FF0000"/>
                </a:solidFill>
                <a:latin typeface="+mj-lt"/>
                <a:cs typeface="Arial" charset="0"/>
              </a:rPr>
              <a:t>+h/2,y</a:t>
            </a:r>
            <a:r>
              <a:rPr lang="en-US" sz="2000" b="1" baseline="-25000">
                <a:solidFill>
                  <a:srgbClr val="FF0000"/>
                </a:solidFill>
                <a:latin typeface="+mj-lt"/>
                <a:cs typeface="Arial" charset="0"/>
              </a:rPr>
              <a:t>0</a:t>
            </a:r>
            <a:r>
              <a:rPr lang="en-US" sz="2000" b="1">
                <a:solidFill>
                  <a:srgbClr val="FF0000"/>
                </a:solidFill>
                <a:latin typeface="+mj-lt"/>
                <a:cs typeface="Arial" charset="0"/>
              </a:rPr>
              <a:t>+</a:t>
            </a:r>
            <a:r>
              <a:rPr lang="en-US" sz="2000" b="1">
                <a:solidFill>
                  <a:srgbClr val="0000FF"/>
                </a:solidFill>
                <a:latin typeface="+mj-lt"/>
                <a:cs typeface="Arial" charset="0"/>
              </a:rPr>
              <a:t>k</a:t>
            </a:r>
            <a:r>
              <a:rPr lang="en-US" sz="2000" b="1" baseline="-25000">
                <a:solidFill>
                  <a:srgbClr val="0000FF"/>
                </a:solidFill>
                <a:latin typeface="+mj-lt"/>
                <a:cs typeface="Arial" charset="0"/>
              </a:rPr>
              <a:t>2</a:t>
            </a:r>
            <a:r>
              <a:rPr lang="en-US" sz="2000" b="1">
                <a:solidFill>
                  <a:srgbClr val="FF0000"/>
                </a:solidFill>
                <a:latin typeface="+mj-lt"/>
                <a:cs typeface="Arial" charset="0"/>
              </a:rPr>
              <a:t>.h/2)</a:t>
            </a:r>
          </a:p>
        </p:txBody>
      </p:sp>
      <p:sp>
        <p:nvSpPr>
          <p:cNvPr id="81" name="CaixaDeTexto 80"/>
          <p:cNvSpPr txBox="1"/>
          <p:nvPr/>
        </p:nvSpPr>
        <p:spPr>
          <a:xfrm>
            <a:off x="4881563" y="2452688"/>
            <a:ext cx="2906712" cy="400050"/>
          </a:xfrm>
          <a:prstGeom prst="rect">
            <a:avLst/>
          </a:prstGeom>
          <a:noFill/>
        </p:spPr>
        <p:txBody>
          <a:bodyPr wrap="none">
            <a:spAutoFit/>
          </a:bodyPr>
          <a:lstStyle/>
          <a:p>
            <a:pPr>
              <a:defRPr/>
            </a:pPr>
            <a:r>
              <a:rPr lang="en-US" sz="2000" b="1">
                <a:solidFill>
                  <a:srgbClr val="00B050"/>
                </a:solidFill>
                <a:latin typeface="+mj-lt"/>
                <a:cs typeface="Arial" charset="0"/>
              </a:rPr>
              <a:t>k</a:t>
            </a:r>
            <a:r>
              <a:rPr lang="en-US" sz="2000" b="1" baseline="-25000">
                <a:solidFill>
                  <a:srgbClr val="00B050"/>
                </a:solidFill>
                <a:latin typeface="+mj-lt"/>
                <a:cs typeface="Arial" charset="0"/>
              </a:rPr>
              <a:t>4</a:t>
            </a:r>
            <a:r>
              <a:rPr lang="en-US" sz="2000" b="1">
                <a:solidFill>
                  <a:srgbClr val="00B050"/>
                </a:solidFill>
                <a:latin typeface="+mj-lt"/>
                <a:cs typeface="Arial" charset="0"/>
              </a:rPr>
              <a:t>=f(t</a:t>
            </a:r>
            <a:r>
              <a:rPr lang="en-US" sz="2000" b="1" baseline="-25000">
                <a:solidFill>
                  <a:srgbClr val="00B050"/>
                </a:solidFill>
                <a:latin typeface="+mj-lt"/>
                <a:cs typeface="Arial" charset="0"/>
              </a:rPr>
              <a:t>0</a:t>
            </a:r>
            <a:r>
              <a:rPr lang="en-US" sz="2000" b="1">
                <a:solidFill>
                  <a:srgbClr val="00B050"/>
                </a:solidFill>
                <a:latin typeface="+mj-lt"/>
                <a:cs typeface="Arial" charset="0"/>
              </a:rPr>
              <a:t>+h,y</a:t>
            </a:r>
            <a:r>
              <a:rPr lang="en-US" sz="2000" b="1" baseline="-25000">
                <a:solidFill>
                  <a:srgbClr val="00B050"/>
                </a:solidFill>
                <a:latin typeface="+mj-lt"/>
                <a:cs typeface="Arial" charset="0"/>
              </a:rPr>
              <a:t>0</a:t>
            </a:r>
            <a:r>
              <a:rPr lang="en-US" sz="2000" b="1">
                <a:solidFill>
                  <a:srgbClr val="00B050"/>
                </a:solidFill>
                <a:latin typeface="+mj-lt"/>
                <a:cs typeface="Arial" charset="0"/>
              </a:rPr>
              <a:t>+</a:t>
            </a:r>
            <a:r>
              <a:rPr lang="en-US" sz="2000" b="1">
                <a:solidFill>
                  <a:srgbClr val="FF0000"/>
                </a:solidFill>
                <a:latin typeface="+mj-lt"/>
                <a:cs typeface="Arial" charset="0"/>
              </a:rPr>
              <a:t>k</a:t>
            </a:r>
            <a:r>
              <a:rPr lang="en-US" sz="2000" b="1" baseline="-25000">
                <a:solidFill>
                  <a:srgbClr val="FF0000"/>
                </a:solidFill>
                <a:latin typeface="+mj-lt"/>
                <a:cs typeface="Arial" charset="0"/>
              </a:rPr>
              <a:t>3</a:t>
            </a:r>
            <a:r>
              <a:rPr lang="en-US" sz="2000" b="1">
                <a:solidFill>
                  <a:srgbClr val="00B050"/>
                </a:solidFill>
                <a:latin typeface="+mj-lt"/>
                <a:cs typeface="Arial" charset="0"/>
              </a:rPr>
              <a:t>.h)</a:t>
            </a:r>
          </a:p>
        </p:txBody>
      </p:sp>
      <p:sp>
        <p:nvSpPr>
          <p:cNvPr id="82" name="CaixaDeTexto 81"/>
          <p:cNvSpPr txBox="1"/>
          <p:nvPr/>
        </p:nvSpPr>
        <p:spPr>
          <a:xfrm>
            <a:off x="4913313" y="2997200"/>
            <a:ext cx="3424237" cy="400050"/>
          </a:xfrm>
          <a:prstGeom prst="rect">
            <a:avLst/>
          </a:prstGeom>
          <a:noFill/>
        </p:spPr>
        <p:txBody>
          <a:bodyPr wrap="none">
            <a:spAutoFit/>
          </a:bodyPr>
          <a:lstStyle/>
          <a:p>
            <a:pPr>
              <a:defRPr/>
            </a:pPr>
            <a:r>
              <a:rPr lang="en-US" sz="2000" b="1">
                <a:latin typeface="+mj-lt"/>
                <a:cs typeface="Arial" charset="0"/>
              </a:rPr>
              <a:t>k=(k</a:t>
            </a:r>
            <a:r>
              <a:rPr lang="en-US" sz="2000" b="1" baseline="-25000">
                <a:latin typeface="+mj-lt"/>
                <a:cs typeface="Arial" charset="0"/>
              </a:rPr>
              <a:t>1</a:t>
            </a:r>
            <a:r>
              <a:rPr lang="en-US" sz="2000" b="1">
                <a:latin typeface="+mj-lt"/>
                <a:cs typeface="Arial" charset="0"/>
              </a:rPr>
              <a:t>+2</a:t>
            </a:r>
            <a:r>
              <a:rPr lang="en-US" sz="2000" b="1">
                <a:solidFill>
                  <a:srgbClr val="0000FF"/>
                </a:solidFill>
                <a:latin typeface="+mj-lt"/>
                <a:cs typeface="Arial" charset="0"/>
              </a:rPr>
              <a:t>k</a:t>
            </a:r>
            <a:r>
              <a:rPr lang="en-US" sz="2000" b="1" baseline="-25000">
                <a:solidFill>
                  <a:srgbClr val="0000FF"/>
                </a:solidFill>
                <a:latin typeface="+mj-lt"/>
                <a:cs typeface="Arial" charset="0"/>
              </a:rPr>
              <a:t>2</a:t>
            </a:r>
            <a:r>
              <a:rPr lang="en-US" sz="2000" b="1">
                <a:latin typeface="+mj-lt"/>
                <a:cs typeface="Arial" charset="0"/>
              </a:rPr>
              <a:t>+2</a:t>
            </a:r>
            <a:r>
              <a:rPr lang="en-US" sz="2000" b="1">
                <a:solidFill>
                  <a:srgbClr val="FF0000"/>
                </a:solidFill>
                <a:latin typeface="+mj-lt"/>
                <a:cs typeface="Arial" charset="0"/>
              </a:rPr>
              <a:t>k</a:t>
            </a:r>
            <a:r>
              <a:rPr lang="en-US" sz="2000" b="1" baseline="-25000">
                <a:solidFill>
                  <a:srgbClr val="FF0000"/>
                </a:solidFill>
                <a:latin typeface="+mj-lt"/>
                <a:cs typeface="Arial" charset="0"/>
              </a:rPr>
              <a:t>3</a:t>
            </a:r>
            <a:r>
              <a:rPr lang="en-US" sz="2000" b="1">
                <a:latin typeface="+mj-lt"/>
                <a:cs typeface="Arial" charset="0"/>
              </a:rPr>
              <a:t>+</a:t>
            </a:r>
            <a:r>
              <a:rPr lang="en-US" sz="2000" b="1">
                <a:solidFill>
                  <a:srgbClr val="00B050"/>
                </a:solidFill>
                <a:latin typeface="+mj-lt"/>
                <a:cs typeface="Arial" charset="0"/>
              </a:rPr>
              <a:t>k</a:t>
            </a:r>
            <a:r>
              <a:rPr lang="en-US" sz="2000" b="1" baseline="-25000">
                <a:solidFill>
                  <a:srgbClr val="00B050"/>
                </a:solidFill>
                <a:latin typeface="+mj-lt"/>
                <a:cs typeface="Arial" charset="0"/>
              </a:rPr>
              <a:t>4</a:t>
            </a:r>
            <a:r>
              <a:rPr lang="en-US" sz="2000" b="1">
                <a:latin typeface="+mj-lt"/>
                <a:cs typeface="Arial" charset="0"/>
              </a:rPr>
              <a:t>)/6</a:t>
            </a:r>
          </a:p>
        </p:txBody>
      </p:sp>
      <p:sp>
        <p:nvSpPr>
          <p:cNvPr id="83" name="CaixaDeTexto 82"/>
          <p:cNvSpPr txBox="1"/>
          <p:nvPr/>
        </p:nvSpPr>
        <p:spPr>
          <a:xfrm>
            <a:off x="4913313" y="3460750"/>
            <a:ext cx="2446337" cy="400050"/>
          </a:xfrm>
          <a:prstGeom prst="rect">
            <a:avLst/>
          </a:prstGeom>
          <a:noFill/>
        </p:spPr>
        <p:txBody>
          <a:bodyPr wrap="none">
            <a:spAutoFit/>
          </a:bodyPr>
          <a:lstStyle/>
          <a:p>
            <a:pPr>
              <a:defRPr/>
            </a:pPr>
            <a:r>
              <a:rPr lang="en-US" sz="2000" b="1">
                <a:latin typeface="+mj-lt"/>
                <a:cs typeface="Arial" charset="0"/>
              </a:rPr>
              <a:t>y(t</a:t>
            </a:r>
            <a:r>
              <a:rPr lang="en-US" sz="2000" b="1" baseline="-25000">
                <a:latin typeface="+mj-lt"/>
                <a:cs typeface="Arial" charset="0"/>
              </a:rPr>
              <a:t>1</a:t>
            </a:r>
            <a:r>
              <a:rPr lang="en-US" sz="2000" b="1">
                <a:latin typeface="+mj-lt"/>
                <a:cs typeface="Arial" charset="0"/>
              </a:rPr>
              <a:t>)=y(t</a:t>
            </a:r>
            <a:r>
              <a:rPr lang="en-US" sz="2000" b="1" baseline="-25000">
                <a:latin typeface="+mj-lt"/>
                <a:cs typeface="Arial" charset="0"/>
              </a:rPr>
              <a:t>0</a:t>
            </a:r>
            <a:r>
              <a:rPr lang="en-US" sz="2000" b="1">
                <a:latin typeface="+mj-lt"/>
                <a:cs typeface="Arial" charset="0"/>
              </a:rPr>
              <a:t>)+</a:t>
            </a:r>
            <a:r>
              <a:rPr lang="en-US" sz="2000" b="1" err="1">
                <a:latin typeface="+mj-lt"/>
                <a:cs typeface="Arial" charset="0"/>
              </a:rPr>
              <a:t>k.h</a:t>
            </a:r>
            <a:endParaRPr lang="en-US" sz="2000" b="1">
              <a:latin typeface="+mj-lt"/>
              <a:cs typeface="Arial" charset="0"/>
            </a:endParaRPr>
          </a:p>
        </p:txBody>
      </p:sp>
      <p:sp>
        <p:nvSpPr>
          <p:cNvPr id="38" name="Elipse 37"/>
          <p:cNvSpPr/>
          <p:nvPr/>
        </p:nvSpPr>
        <p:spPr>
          <a:xfrm>
            <a:off x="2936875" y="4149725"/>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Elipse 43"/>
          <p:cNvSpPr/>
          <p:nvPr/>
        </p:nvSpPr>
        <p:spPr>
          <a:xfrm>
            <a:off x="4089400" y="1268413"/>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5" name="Conector de seta reta 44"/>
          <p:cNvCxnSpPr/>
          <p:nvPr/>
        </p:nvCxnSpPr>
        <p:spPr>
          <a:xfrm flipV="1">
            <a:off x="1871663" y="908050"/>
            <a:ext cx="2865437" cy="4579938"/>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7" name="CaixaDeTexto 46"/>
          <p:cNvSpPr txBox="1"/>
          <p:nvPr/>
        </p:nvSpPr>
        <p:spPr>
          <a:xfrm>
            <a:off x="3152775" y="3068638"/>
            <a:ext cx="355600" cy="400050"/>
          </a:xfrm>
          <a:prstGeom prst="rect">
            <a:avLst/>
          </a:prstGeom>
          <a:noFill/>
        </p:spPr>
        <p:txBody>
          <a:bodyPr wrap="none">
            <a:spAutoFit/>
          </a:bodyPr>
          <a:lstStyle/>
          <a:p>
            <a:pPr>
              <a:defRPr/>
            </a:pPr>
            <a:r>
              <a:rPr lang="en-US" sz="2000" b="1">
                <a:latin typeface="+mj-lt"/>
                <a:cs typeface="Arial" charset="0"/>
              </a:rPr>
              <a:t>k</a:t>
            </a:r>
          </a:p>
        </p:txBody>
      </p:sp>
      <p:sp>
        <p:nvSpPr>
          <p:cNvPr id="49" name="Elipse 48"/>
          <p:cNvSpPr/>
          <p:nvPr/>
        </p:nvSpPr>
        <p:spPr>
          <a:xfrm>
            <a:off x="4089400" y="1844675"/>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CaixaDeTexto 49"/>
          <p:cNvSpPr txBox="1"/>
          <p:nvPr/>
        </p:nvSpPr>
        <p:spPr>
          <a:xfrm>
            <a:off x="4156075" y="1628775"/>
            <a:ext cx="868363" cy="400050"/>
          </a:xfrm>
          <a:prstGeom prst="rect">
            <a:avLst/>
          </a:prstGeom>
          <a:noFill/>
        </p:spPr>
        <p:txBody>
          <a:bodyPr wrap="none">
            <a:spAutoFit/>
          </a:bodyPr>
          <a:lstStyle/>
          <a:p>
            <a:pPr>
              <a:defRPr/>
            </a:pPr>
            <a:r>
              <a:rPr lang="en-US" sz="2000" b="1">
                <a:latin typeface="+mj-lt"/>
                <a:cs typeface="Arial" charset="0"/>
              </a:rPr>
              <a:t>y(t</a:t>
            </a:r>
            <a:r>
              <a:rPr lang="en-US" sz="2000" b="1" baseline="-25000">
                <a:latin typeface="+mj-lt"/>
                <a:cs typeface="Arial" charset="0"/>
              </a:rPr>
              <a:t>1</a:t>
            </a:r>
            <a:r>
              <a:rPr lang="en-US" sz="2000" b="1">
                <a:latin typeface="+mj-lt"/>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4" presetClass="exit" presetSubtype="16" fill="hold" nodeType="clickEffect">
                                  <p:stCondLst>
                                    <p:cond delay="0"/>
                                  </p:stCondLst>
                                  <p:childTnLst>
                                    <p:animEffect transition="out" filter="box(in)">
                                      <p:cBhvr>
                                        <p:cTn id="82" dur="500"/>
                                        <p:tgtEl>
                                          <p:spTgt spid="35"/>
                                        </p:tgtEl>
                                      </p:cBhvr>
                                    </p:animEffect>
                                    <p:set>
                                      <p:cBhvr>
                                        <p:cTn id="83" dur="1" fill="hold">
                                          <p:stCondLst>
                                            <p:cond delay="499"/>
                                          </p:stCondLst>
                                        </p:cTn>
                                        <p:tgtEl>
                                          <p:spTgt spid="35"/>
                                        </p:tgtEl>
                                        <p:attrNameLst>
                                          <p:attrName>style.visibility</p:attrName>
                                        </p:attrNameLst>
                                      </p:cBhvr>
                                      <p:to>
                                        <p:strVal val="hidden"/>
                                      </p:to>
                                    </p:set>
                                  </p:childTnLst>
                                </p:cTn>
                              </p:par>
                              <p:par>
                                <p:cTn id="84" presetID="4" presetClass="exit" presetSubtype="16" fill="hold" grpId="1" nodeType="withEffect">
                                  <p:stCondLst>
                                    <p:cond delay="0"/>
                                  </p:stCondLst>
                                  <p:childTnLst>
                                    <p:animEffect transition="out" filter="box(in)">
                                      <p:cBhvr>
                                        <p:cTn id="85" dur="500"/>
                                        <p:tgtEl>
                                          <p:spTgt spid="32"/>
                                        </p:tgtEl>
                                      </p:cBhvr>
                                    </p:animEffect>
                                    <p:set>
                                      <p:cBhvr>
                                        <p:cTn id="86" dur="1" fill="hold">
                                          <p:stCondLst>
                                            <p:cond delay="499"/>
                                          </p:stCondLst>
                                        </p:cTn>
                                        <p:tgtEl>
                                          <p:spTgt spid="32"/>
                                        </p:tgtEl>
                                        <p:attrNameLst>
                                          <p:attrName>style.visibility</p:attrName>
                                        </p:attrNameLst>
                                      </p:cBhvr>
                                      <p:to>
                                        <p:strVal val="hidden"/>
                                      </p:to>
                                    </p:set>
                                  </p:childTnLst>
                                </p:cTn>
                              </p:par>
                              <p:par>
                                <p:cTn id="87" presetID="4" presetClass="exit" presetSubtype="16" fill="hold" grpId="1" nodeType="withEffect">
                                  <p:stCondLst>
                                    <p:cond delay="0"/>
                                  </p:stCondLst>
                                  <p:childTnLst>
                                    <p:animEffect transition="out" filter="box(in)">
                                      <p:cBhvr>
                                        <p:cTn id="88" dur="500"/>
                                        <p:tgtEl>
                                          <p:spTgt spid="54"/>
                                        </p:tgtEl>
                                      </p:cBhvr>
                                    </p:animEffect>
                                    <p:set>
                                      <p:cBhvr>
                                        <p:cTn id="89" dur="1" fill="hold">
                                          <p:stCondLst>
                                            <p:cond delay="499"/>
                                          </p:stCondLst>
                                        </p:cTn>
                                        <p:tgtEl>
                                          <p:spTgt spid="54"/>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8"/>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42"/>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81"/>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0"/>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0"/>
                                          </p:stCondLst>
                                        </p:cTn>
                                        <p:tgtEl>
                                          <p:spTgt spid="18"/>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0"/>
                                          </p:stCondLst>
                                        </p:cTn>
                                        <p:tgtEl>
                                          <p:spTgt spid="67"/>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70"/>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4" presetClass="exit" presetSubtype="16" fill="hold" nodeType="clickEffect">
                                  <p:stCondLst>
                                    <p:cond delay="0"/>
                                  </p:stCondLst>
                                  <p:childTnLst>
                                    <p:animEffect transition="out" filter="box(in)">
                                      <p:cBhvr>
                                        <p:cTn id="129" dur="500"/>
                                        <p:tgtEl>
                                          <p:spTgt spid="42"/>
                                        </p:tgtEl>
                                      </p:cBhvr>
                                    </p:animEffect>
                                    <p:set>
                                      <p:cBhvr>
                                        <p:cTn id="130" dur="1" fill="hold">
                                          <p:stCondLst>
                                            <p:cond delay="499"/>
                                          </p:stCondLst>
                                        </p:cTn>
                                        <p:tgtEl>
                                          <p:spTgt spid="42"/>
                                        </p:tgtEl>
                                        <p:attrNameLst>
                                          <p:attrName>style.visibility</p:attrName>
                                        </p:attrNameLst>
                                      </p:cBhvr>
                                      <p:to>
                                        <p:strVal val="hidden"/>
                                      </p:to>
                                    </p:set>
                                  </p:childTnLst>
                                </p:cTn>
                              </p:par>
                              <p:par>
                                <p:cTn id="131" presetID="4" presetClass="exit" presetSubtype="16" fill="hold" grpId="1" nodeType="withEffect">
                                  <p:stCondLst>
                                    <p:cond delay="0"/>
                                  </p:stCondLst>
                                  <p:childTnLst>
                                    <p:animEffect transition="out" filter="box(in)">
                                      <p:cBhvr>
                                        <p:cTn id="132" dur="500"/>
                                        <p:tgtEl>
                                          <p:spTgt spid="55"/>
                                        </p:tgtEl>
                                      </p:cBhvr>
                                    </p:animEffect>
                                    <p:set>
                                      <p:cBhvr>
                                        <p:cTn id="133" dur="1" fill="hold">
                                          <p:stCondLst>
                                            <p:cond delay="499"/>
                                          </p:stCondLst>
                                        </p:cTn>
                                        <p:tgtEl>
                                          <p:spTgt spid="55"/>
                                        </p:tgtEl>
                                        <p:attrNameLst>
                                          <p:attrName>style.visibility</p:attrName>
                                        </p:attrNameLst>
                                      </p:cBhvr>
                                      <p:to>
                                        <p:strVal val="hidden"/>
                                      </p:to>
                                    </p:set>
                                  </p:childTnLst>
                                </p:cTn>
                              </p:par>
                              <p:par>
                                <p:cTn id="134" presetID="4" presetClass="exit" presetSubtype="16" fill="hold" grpId="1" nodeType="withEffect">
                                  <p:stCondLst>
                                    <p:cond delay="0"/>
                                  </p:stCondLst>
                                  <p:childTnLst>
                                    <p:animEffect transition="out" filter="box(in)">
                                      <p:cBhvr>
                                        <p:cTn id="135" dur="500"/>
                                        <p:tgtEl>
                                          <p:spTgt spid="38"/>
                                        </p:tgtEl>
                                      </p:cBhvr>
                                    </p:animEffect>
                                    <p:set>
                                      <p:cBhvr>
                                        <p:cTn id="136" dur="1" fill="hold">
                                          <p:stCondLst>
                                            <p:cond delay="499"/>
                                          </p:stCondLst>
                                        </p:cTn>
                                        <p:tgtEl>
                                          <p:spTgt spid="38"/>
                                        </p:tgtEl>
                                        <p:attrNameLst>
                                          <p:attrName>style.visibility</p:attrName>
                                        </p:attrNameLst>
                                      </p:cBhvr>
                                      <p:to>
                                        <p:strVal val="hidden"/>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71"/>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65"/>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5"/>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ntr" presetSubtype="0" fill="hold" nodeType="clickEffect">
                                  <p:stCondLst>
                                    <p:cond delay="0"/>
                                  </p:stCondLst>
                                  <p:childTnLst>
                                    <p:set>
                                      <p:cBhvr>
                                        <p:cTn id="156" dur="1" fill="hold">
                                          <p:stCondLst>
                                            <p:cond delay="0"/>
                                          </p:stCondLst>
                                        </p:cTn>
                                        <p:tgtEl>
                                          <p:spTgt spid="76"/>
                                        </p:tgtEl>
                                        <p:attrNameLst>
                                          <p:attrName>style.visibility</p:attrName>
                                        </p:attrNameLst>
                                      </p:cBhvr>
                                      <p:to>
                                        <p:strVal val="visible"/>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4" presetClass="exit" presetSubtype="16" fill="hold" grpId="1" nodeType="clickEffect">
                                  <p:stCondLst>
                                    <p:cond delay="0"/>
                                  </p:stCondLst>
                                  <p:childTnLst>
                                    <p:animEffect transition="out" filter="box(in)">
                                      <p:cBhvr>
                                        <p:cTn id="160" dur="500"/>
                                        <p:tgtEl>
                                          <p:spTgt spid="65"/>
                                        </p:tgtEl>
                                      </p:cBhvr>
                                    </p:animEffect>
                                    <p:set>
                                      <p:cBhvr>
                                        <p:cTn id="161" dur="1" fill="hold">
                                          <p:stCondLst>
                                            <p:cond delay="499"/>
                                          </p:stCondLst>
                                        </p:cTn>
                                        <p:tgtEl>
                                          <p:spTgt spid="65"/>
                                        </p:tgtEl>
                                        <p:attrNameLst>
                                          <p:attrName>style.visibility</p:attrName>
                                        </p:attrNameLst>
                                      </p:cBhvr>
                                      <p:to>
                                        <p:strVal val="hidden"/>
                                      </p:to>
                                    </p:set>
                                  </p:childTnLst>
                                </p:cTn>
                              </p:par>
                              <p:par>
                                <p:cTn id="162" presetID="4" presetClass="exit" presetSubtype="16" fill="hold" nodeType="withEffect">
                                  <p:stCondLst>
                                    <p:cond delay="0"/>
                                  </p:stCondLst>
                                  <p:childTnLst>
                                    <p:animEffect transition="out" filter="box(in)">
                                      <p:cBhvr>
                                        <p:cTn id="163" dur="500"/>
                                        <p:tgtEl>
                                          <p:spTgt spid="71"/>
                                        </p:tgtEl>
                                      </p:cBhvr>
                                    </p:animEffect>
                                    <p:set>
                                      <p:cBhvr>
                                        <p:cTn id="164" dur="1" fill="hold">
                                          <p:stCondLst>
                                            <p:cond delay="499"/>
                                          </p:stCondLst>
                                        </p:cTn>
                                        <p:tgtEl>
                                          <p:spTgt spid="71"/>
                                        </p:tgtEl>
                                        <p:attrNameLst>
                                          <p:attrName>style.visibility</p:attrName>
                                        </p:attrNameLst>
                                      </p:cBhvr>
                                      <p:to>
                                        <p:strVal val="hidden"/>
                                      </p:to>
                                    </p:set>
                                  </p:childTnLst>
                                </p:cTn>
                              </p:par>
                              <p:par>
                                <p:cTn id="165" presetID="4" presetClass="exit" presetSubtype="16" fill="hold" grpId="1" nodeType="withEffect">
                                  <p:stCondLst>
                                    <p:cond delay="0"/>
                                  </p:stCondLst>
                                  <p:childTnLst>
                                    <p:animEffect transition="out" filter="box(in)">
                                      <p:cBhvr>
                                        <p:cTn id="166" dur="500"/>
                                        <p:tgtEl>
                                          <p:spTgt spid="44"/>
                                        </p:tgtEl>
                                      </p:cBhvr>
                                    </p:animEffect>
                                    <p:set>
                                      <p:cBhvr>
                                        <p:cTn id="167" dur="1" fill="hold">
                                          <p:stCondLst>
                                            <p:cond delay="499"/>
                                          </p:stCondLst>
                                        </p:cTn>
                                        <p:tgtEl>
                                          <p:spTgt spid="44"/>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82"/>
                                        </p:tgtEl>
                                        <p:attrNameLst>
                                          <p:attrName>style.visibility</p:attrName>
                                        </p:attrNameLst>
                                      </p:cBhvr>
                                      <p:to>
                                        <p:strVal val="visible"/>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 presetClass="entr" presetSubtype="0" fill="hold" nodeType="clickEffect">
                                  <p:stCondLst>
                                    <p:cond delay="0"/>
                                  </p:stCondLst>
                                  <p:childTnLst>
                                    <p:set>
                                      <p:cBhvr>
                                        <p:cTn id="175" dur="1" fill="hold">
                                          <p:stCondLst>
                                            <p:cond delay="0"/>
                                          </p:stCondLst>
                                        </p:cTn>
                                        <p:tgtEl>
                                          <p:spTgt spid="45"/>
                                        </p:tgtEl>
                                        <p:attrNameLst>
                                          <p:attrName>style.visibility</p:attrName>
                                        </p:attrNameLst>
                                      </p:cBhvr>
                                      <p:to>
                                        <p:strVal val="visible"/>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47"/>
                                        </p:tgtEl>
                                        <p:attrNameLst>
                                          <p:attrName>style.visibility</p:attrName>
                                        </p:attrNameLst>
                                      </p:cBhvr>
                                      <p:to>
                                        <p:strVal val="visibl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xit" presetSubtype="16" fill="hold" nodeType="clickEffect">
                                  <p:stCondLst>
                                    <p:cond delay="0"/>
                                  </p:stCondLst>
                                  <p:childTnLst>
                                    <p:animEffect transition="out" filter="box(in)">
                                      <p:cBhvr>
                                        <p:cTn id="183" dur="500"/>
                                        <p:tgtEl>
                                          <p:spTgt spid="15"/>
                                        </p:tgtEl>
                                      </p:cBhvr>
                                    </p:animEffect>
                                    <p:set>
                                      <p:cBhvr>
                                        <p:cTn id="184" dur="1" fill="hold">
                                          <p:stCondLst>
                                            <p:cond delay="499"/>
                                          </p:stCondLst>
                                        </p:cTn>
                                        <p:tgtEl>
                                          <p:spTgt spid="15"/>
                                        </p:tgtEl>
                                        <p:attrNameLst>
                                          <p:attrName>style.visibility</p:attrName>
                                        </p:attrNameLst>
                                      </p:cBhvr>
                                      <p:to>
                                        <p:strVal val="hidden"/>
                                      </p:to>
                                    </p:set>
                                  </p:childTnLst>
                                </p:cTn>
                              </p:par>
                              <p:par>
                                <p:cTn id="185" presetID="4" presetClass="exit" presetSubtype="16" fill="hold" grpId="1" nodeType="withEffect">
                                  <p:stCondLst>
                                    <p:cond delay="0"/>
                                  </p:stCondLst>
                                  <p:childTnLst>
                                    <p:animEffect transition="out" filter="box(in)">
                                      <p:cBhvr>
                                        <p:cTn id="186" dur="500"/>
                                        <p:tgtEl>
                                          <p:spTgt spid="13"/>
                                        </p:tgtEl>
                                      </p:cBhvr>
                                    </p:animEffect>
                                    <p:set>
                                      <p:cBhvr>
                                        <p:cTn id="187" dur="1" fill="hold">
                                          <p:stCondLst>
                                            <p:cond delay="499"/>
                                          </p:stCondLst>
                                        </p:cTn>
                                        <p:tgtEl>
                                          <p:spTgt spid="13"/>
                                        </p:tgtEl>
                                        <p:attrNameLst>
                                          <p:attrName>style.visibility</p:attrName>
                                        </p:attrNameLst>
                                      </p:cBhvr>
                                      <p:to>
                                        <p:strVal val="hidden"/>
                                      </p:to>
                                    </p:set>
                                  </p:childTnLst>
                                </p:cTn>
                              </p:par>
                              <p:par>
                                <p:cTn id="188" presetID="4" presetClass="exit" presetSubtype="16" fill="hold" grpId="1" nodeType="withEffect">
                                  <p:stCondLst>
                                    <p:cond delay="0"/>
                                  </p:stCondLst>
                                  <p:childTnLst>
                                    <p:animEffect transition="out" filter="box(in)">
                                      <p:cBhvr>
                                        <p:cTn id="189" dur="500"/>
                                        <p:tgtEl>
                                          <p:spTgt spid="66"/>
                                        </p:tgtEl>
                                      </p:cBhvr>
                                    </p:animEffect>
                                    <p:set>
                                      <p:cBhvr>
                                        <p:cTn id="190" dur="1" fill="hold">
                                          <p:stCondLst>
                                            <p:cond delay="499"/>
                                          </p:stCondLst>
                                        </p:cTn>
                                        <p:tgtEl>
                                          <p:spTgt spid="66"/>
                                        </p:tgtEl>
                                        <p:attrNameLst>
                                          <p:attrName>style.visibility</p:attrName>
                                        </p:attrNameLst>
                                      </p:cBhvr>
                                      <p:to>
                                        <p:strVal val="hidden"/>
                                      </p:to>
                                    </p:set>
                                  </p:childTnLst>
                                </p:cTn>
                              </p:par>
                              <p:par>
                                <p:cTn id="191" presetID="4" presetClass="exit" presetSubtype="16" fill="hold" nodeType="withEffect">
                                  <p:stCondLst>
                                    <p:cond delay="0"/>
                                  </p:stCondLst>
                                  <p:childTnLst>
                                    <p:animEffect transition="out" filter="box(in)">
                                      <p:cBhvr>
                                        <p:cTn id="192" dur="500"/>
                                        <p:tgtEl>
                                          <p:spTgt spid="56"/>
                                        </p:tgtEl>
                                      </p:cBhvr>
                                    </p:animEffect>
                                    <p:set>
                                      <p:cBhvr>
                                        <p:cTn id="193" dur="1" fill="hold">
                                          <p:stCondLst>
                                            <p:cond delay="499"/>
                                          </p:stCondLst>
                                        </p:cTn>
                                        <p:tgtEl>
                                          <p:spTgt spid="56"/>
                                        </p:tgtEl>
                                        <p:attrNameLst>
                                          <p:attrName>style.visibility</p:attrName>
                                        </p:attrNameLst>
                                      </p:cBhvr>
                                      <p:to>
                                        <p:strVal val="hidden"/>
                                      </p:to>
                                    </p:set>
                                  </p:childTnLst>
                                </p:cTn>
                              </p:par>
                              <p:par>
                                <p:cTn id="194" presetID="4" presetClass="exit" presetSubtype="16" fill="hold" nodeType="withEffect">
                                  <p:stCondLst>
                                    <p:cond delay="0"/>
                                  </p:stCondLst>
                                  <p:childTnLst>
                                    <p:animEffect transition="out" filter="box(in)">
                                      <p:cBhvr>
                                        <p:cTn id="195" dur="500"/>
                                        <p:tgtEl>
                                          <p:spTgt spid="67"/>
                                        </p:tgtEl>
                                      </p:cBhvr>
                                    </p:animEffect>
                                    <p:set>
                                      <p:cBhvr>
                                        <p:cTn id="196" dur="1" fill="hold">
                                          <p:stCondLst>
                                            <p:cond delay="499"/>
                                          </p:stCondLst>
                                        </p:cTn>
                                        <p:tgtEl>
                                          <p:spTgt spid="67"/>
                                        </p:tgtEl>
                                        <p:attrNameLst>
                                          <p:attrName>style.visibility</p:attrName>
                                        </p:attrNameLst>
                                      </p:cBhvr>
                                      <p:to>
                                        <p:strVal val="hidden"/>
                                      </p:to>
                                    </p:set>
                                  </p:childTnLst>
                                </p:cTn>
                              </p:par>
                              <p:par>
                                <p:cTn id="197" presetID="4" presetClass="exit" presetSubtype="16" fill="hold" grpId="1" nodeType="withEffect">
                                  <p:stCondLst>
                                    <p:cond delay="0"/>
                                  </p:stCondLst>
                                  <p:childTnLst>
                                    <p:animEffect transition="out" filter="box(in)">
                                      <p:cBhvr>
                                        <p:cTn id="198" dur="500"/>
                                        <p:tgtEl>
                                          <p:spTgt spid="70"/>
                                        </p:tgtEl>
                                      </p:cBhvr>
                                    </p:animEffect>
                                    <p:set>
                                      <p:cBhvr>
                                        <p:cTn id="199" dur="1" fill="hold">
                                          <p:stCondLst>
                                            <p:cond delay="499"/>
                                          </p:stCondLst>
                                        </p:cTn>
                                        <p:tgtEl>
                                          <p:spTgt spid="70"/>
                                        </p:tgtEl>
                                        <p:attrNameLst>
                                          <p:attrName>style.visibility</p:attrName>
                                        </p:attrNameLst>
                                      </p:cBhvr>
                                      <p:to>
                                        <p:strVal val="hidden"/>
                                      </p:to>
                                    </p:set>
                                  </p:childTnLst>
                                </p:cTn>
                              </p:par>
                              <p:par>
                                <p:cTn id="200" presetID="4" presetClass="exit" presetSubtype="16" fill="hold" nodeType="withEffect">
                                  <p:stCondLst>
                                    <p:cond delay="0"/>
                                  </p:stCondLst>
                                  <p:childTnLst>
                                    <p:animEffect transition="out" filter="box(in)">
                                      <p:cBhvr>
                                        <p:cTn id="201" dur="500"/>
                                        <p:tgtEl>
                                          <p:spTgt spid="76"/>
                                        </p:tgtEl>
                                      </p:cBhvr>
                                    </p:animEffect>
                                    <p:set>
                                      <p:cBhvr>
                                        <p:cTn id="202" dur="1" fill="hold">
                                          <p:stCondLst>
                                            <p:cond delay="499"/>
                                          </p:stCondLst>
                                        </p:cTn>
                                        <p:tgtEl>
                                          <p:spTgt spid="76"/>
                                        </p:tgtEl>
                                        <p:attrNameLst>
                                          <p:attrName>style.visibility</p:attrName>
                                        </p:attrNameLst>
                                      </p:cBhvr>
                                      <p:to>
                                        <p:strVal val="hidden"/>
                                      </p:to>
                                    </p:set>
                                  </p:childTnLst>
                                </p:cTn>
                              </p:par>
                              <p:par>
                                <p:cTn id="203" presetID="4" presetClass="exit" presetSubtype="16" fill="hold" grpId="1" nodeType="withEffect">
                                  <p:stCondLst>
                                    <p:cond delay="0"/>
                                  </p:stCondLst>
                                  <p:childTnLst>
                                    <p:animEffect transition="out" filter="box(in)">
                                      <p:cBhvr>
                                        <p:cTn id="204" dur="500"/>
                                        <p:tgtEl>
                                          <p:spTgt spid="75"/>
                                        </p:tgtEl>
                                      </p:cBhvr>
                                    </p:animEffect>
                                    <p:set>
                                      <p:cBhvr>
                                        <p:cTn id="205" dur="1" fill="hold">
                                          <p:stCondLst>
                                            <p:cond delay="499"/>
                                          </p:stCondLst>
                                        </p:cTn>
                                        <p:tgtEl>
                                          <p:spTgt spid="75"/>
                                        </p:tgtEl>
                                        <p:attrNameLst>
                                          <p:attrName>style.visibility</p:attrName>
                                        </p:attrNameLst>
                                      </p:cBhvr>
                                      <p:to>
                                        <p:strVal val="hidden"/>
                                      </p:to>
                                    </p:set>
                                  </p:childTnLst>
                                </p:cTn>
                              </p:par>
                              <p:par>
                                <p:cTn id="206" presetID="4" presetClass="exit" presetSubtype="16" fill="hold" nodeType="withEffect">
                                  <p:stCondLst>
                                    <p:cond delay="0"/>
                                  </p:stCondLst>
                                  <p:childTnLst>
                                    <p:animEffect transition="out" filter="box(in)">
                                      <p:cBhvr>
                                        <p:cTn id="207" dur="500"/>
                                        <p:tgtEl>
                                          <p:spTgt spid="27"/>
                                        </p:tgtEl>
                                      </p:cBhvr>
                                    </p:animEffect>
                                    <p:set>
                                      <p:cBhvr>
                                        <p:cTn id="208" dur="1" fill="hold">
                                          <p:stCondLst>
                                            <p:cond delay="499"/>
                                          </p:stCondLst>
                                        </p:cTn>
                                        <p:tgtEl>
                                          <p:spTgt spid="27"/>
                                        </p:tgtEl>
                                        <p:attrNameLst>
                                          <p:attrName>style.visibility</p:attrName>
                                        </p:attrNameLst>
                                      </p:cBhvr>
                                      <p:to>
                                        <p:strVal val="hidden"/>
                                      </p:to>
                                    </p:set>
                                  </p:childTnLst>
                                </p:cTn>
                              </p:par>
                              <p:par>
                                <p:cTn id="209" presetID="4" presetClass="exit" presetSubtype="16" fill="hold" grpId="1" nodeType="withEffect">
                                  <p:stCondLst>
                                    <p:cond delay="0"/>
                                  </p:stCondLst>
                                  <p:childTnLst>
                                    <p:animEffect transition="out" filter="box(in)">
                                      <p:cBhvr>
                                        <p:cTn id="210" dur="500"/>
                                        <p:tgtEl>
                                          <p:spTgt spid="26"/>
                                        </p:tgtEl>
                                      </p:cBhvr>
                                    </p:animEffect>
                                    <p:set>
                                      <p:cBhvr>
                                        <p:cTn id="211" dur="1" fill="hold">
                                          <p:stCondLst>
                                            <p:cond delay="499"/>
                                          </p:stCondLst>
                                        </p:cTn>
                                        <p:tgtEl>
                                          <p:spTgt spid="26"/>
                                        </p:tgtEl>
                                        <p:attrNameLst>
                                          <p:attrName>style.visibility</p:attrName>
                                        </p:attrNameLst>
                                      </p:cBhvr>
                                      <p:to>
                                        <p:strVal val="hidden"/>
                                      </p:to>
                                    </p:set>
                                  </p:childTnLst>
                                </p:cTn>
                              </p:par>
                              <p:par>
                                <p:cTn id="212" presetID="4" presetClass="exit" presetSubtype="16" fill="hold" grpId="1" nodeType="withEffect">
                                  <p:stCondLst>
                                    <p:cond delay="0"/>
                                  </p:stCondLst>
                                  <p:childTnLst>
                                    <p:animEffect transition="out" filter="box(in)">
                                      <p:cBhvr>
                                        <p:cTn id="213" dur="500"/>
                                        <p:tgtEl>
                                          <p:spTgt spid="25"/>
                                        </p:tgtEl>
                                      </p:cBhvr>
                                    </p:animEffect>
                                    <p:set>
                                      <p:cBhvr>
                                        <p:cTn id="214" dur="1" fill="hold">
                                          <p:stCondLst>
                                            <p:cond delay="499"/>
                                          </p:stCondLst>
                                        </p:cTn>
                                        <p:tgtEl>
                                          <p:spTgt spid="25"/>
                                        </p:tgtEl>
                                        <p:attrNameLst>
                                          <p:attrName>style.visibility</p:attrName>
                                        </p:attrNameLst>
                                      </p:cBhvr>
                                      <p:to>
                                        <p:strVal val="hidden"/>
                                      </p:to>
                                    </p:se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83"/>
                                        </p:tgtEl>
                                        <p:attrNameLst>
                                          <p:attrName>style.visibility</p:attrName>
                                        </p:attrNameLst>
                                      </p:cBhvr>
                                      <p:to>
                                        <p:strVal val="visible"/>
                                      </p:to>
                                    </p:set>
                                  </p:childTnLst>
                                </p:cTn>
                              </p:par>
                            </p:childTnLst>
                          </p:cTn>
                        </p:par>
                      </p:childTnLst>
                    </p:cTn>
                  </p:par>
                  <p:par>
                    <p:cTn id="219" fill="hold" nodeType="clickPar">
                      <p:stCondLst>
                        <p:cond delay="indefinite"/>
                      </p:stCondLst>
                      <p:childTnLst>
                        <p:par>
                          <p:cTn id="220" fill="hold" nodeType="withGroup">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22"/>
                                        </p:tgtEl>
                                        <p:attrNameLst>
                                          <p:attrName>style.visibility</p:attrName>
                                        </p:attrNameLst>
                                      </p:cBhvr>
                                      <p:to>
                                        <p:strVal val="visible"/>
                                      </p:to>
                                    </p:se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49"/>
                                        </p:tgtEl>
                                        <p:attrNameLst>
                                          <p:attrName>style.visibility</p:attrName>
                                        </p:attrNameLst>
                                      </p:cBhvr>
                                      <p:to>
                                        <p:strVal val="visible"/>
                                      </p:to>
                                    </p:se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3" grpId="1"/>
      <p:bldP spid="20" grpId="0"/>
      <p:bldP spid="21" grpId="0"/>
      <p:bldP spid="22" grpId="0"/>
      <p:bldP spid="24" grpId="0" animBg="1"/>
      <p:bldP spid="25" grpId="0" animBg="1"/>
      <p:bldP spid="25" grpId="1" animBg="1"/>
      <p:bldP spid="26" grpId="0"/>
      <p:bldP spid="26" grpId="1"/>
      <p:bldP spid="32" grpId="0"/>
      <p:bldP spid="32" grpId="1"/>
      <p:bldP spid="54" grpId="0" animBg="1"/>
      <p:bldP spid="54" grpId="1" animBg="1"/>
      <p:bldP spid="55" grpId="0"/>
      <p:bldP spid="55" grpId="1"/>
      <p:bldP spid="65" grpId="0"/>
      <p:bldP spid="65" grpId="1"/>
      <p:bldP spid="66" grpId="0"/>
      <p:bldP spid="66" grpId="1"/>
      <p:bldP spid="70" grpId="0"/>
      <p:bldP spid="70" grpId="1"/>
      <p:bldP spid="75" grpId="0"/>
      <p:bldP spid="75" grpId="1"/>
      <p:bldP spid="78" grpId="0"/>
      <p:bldP spid="79" grpId="0"/>
      <p:bldP spid="80" grpId="0"/>
      <p:bldP spid="81" grpId="0"/>
      <p:bldP spid="82" grpId="0"/>
      <p:bldP spid="83" grpId="0"/>
      <p:bldP spid="38" grpId="0" animBg="1"/>
      <p:bldP spid="38" grpId="1" animBg="1"/>
      <p:bldP spid="44" grpId="0" animBg="1"/>
      <p:bldP spid="44" grpId="1" animBg="1"/>
      <p:bldP spid="47" grpId="0"/>
      <p:bldP spid="49" grpId="0" animBg="1"/>
      <p:bldP spid="50"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ítulo 1"/>
          <p:cNvSpPr>
            <a:spLocks noGrp="1"/>
          </p:cNvSpPr>
          <p:nvPr>
            <p:ph type="title"/>
          </p:nvPr>
        </p:nvSpPr>
        <p:spPr/>
        <p:txBody>
          <a:bodyPr/>
          <a:lstStyle/>
          <a:p>
            <a:r>
              <a:rPr lang="pt-BR" smtClean="0"/>
              <a:t>Resolver a equação diferencial e elaborar o gráfico da solução para :</a:t>
            </a:r>
          </a:p>
        </p:txBody>
      </p:sp>
      <p:sp>
        <p:nvSpPr>
          <p:cNvPr id="110595" name="Espaço Reservado para Conteúdo 2"/>
          <p:cNvSpPr>
            <a:spLocks noGrp="1"/>
          </p:cNvSpPr>
          <p:nvPr>
            <p:ph idx="1"/>
          </p:nvPr>
        </p:nvSpPr>
        <p:spPr/>
        <p:txBody>
          <a:bodyPr/>
          <a:lstStyle/>
          <a:p>
            <a:r>
              <a:rPr lang="pt-BR" smtClean="0"/>
              <a:t> y´=0,1.y com y[0]=1</a:t>
            </a:r>
          </a:p>
          <a:p>
            <a:pPr lvl="1"/>
            <a:r>
              <a:rPr lang="pt-BR" smtClean="0"/>
              <a:t>para t = [0 , 10] com h=0,1</a:t>
            </a:r>
          </a:p>
          <a:p>
            <a:pPr lvl="1"/>
            <a:r>
              <a:rPr lang="pt-BR" smtClean="0"/>
              <a:t>para t = [0 , 100] com h =1</a:t>
            </a:r>
          </a:p>
          <a:p>
            <a:r>
              <a:rPr lang="pt-BR" smtClean="0"/>
              <a:t>Pela solução exata, y=e</a:t>
            </a:r>
            <a:r>
              <a:rPr lang="pt-BR" baseline="30000" smtClean="0"/>
              <a:t>0,1t</a:t>
            </a:r>
          </a:p>
          <a:p>
            <a:r>
              <a:rPr lang="pt-BR" smtClean="0"/>
              <a:t>Pelo método de Euler</a:t>
            </a:r>
          </a:p>
          <a:p>
            <a:r>
              <a:rPr lang="pt-BR" smtClean="0"/>
              <a:t>Pelo método de Runge-Kutta de 4ª ordem</a:t>
            </a:r>
          </a:p>
          <a:p>
            <a:r>
              <a:rPr lang="pt-BR" smtClean="0"/>
              <a:t>Resolução : vide planilha em anexo </a:t>
            </a:r>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5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059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ítulo 1"/>
          <p:cNvSpPr>
            <a:spLocks noGrp="1"/>
          </p:cNvSpPr>
          <p:nvPr>
            <p:ph type="title"/>
          </p:nvPr>
        </p:nvSpPr>
        <p:spPr/>
        <p:txBody>
          <a:bodyPr/>
          <a:lstStyle/>
          <a:p>
            <a:r>
              <a:rPr lang="en-US" smtClean="0"/>
              <a:t>Resolução por Euler – h=0,1 - Planilha</a:t>
            </a:r>
          </a:p>
        </p:txBody>
      </p:sp>
      <p:graphicFrame>
        <p:nvGraphicFramePr>
          <p:cNvPr id="39938" name="Object 2"/>
          <p:cNvGraphicFramePr>
            <a:graphicFrameLocks noChangeAspect="1"/>
          </p:cNvGraphicFramePr>
          <p:nvPr/>
        </p:nvGraphicFramePr>
        <p:xfrm>
          <a:off x="704850" y="908050"/>
          <a:ext cx="6408738" cy="5676900"/>
        </p:xfrm>
        <a:graphic>
          <a:graphicData uri="http://schemas.openxmlformats.org/presentationml/2006/ole">
            <mc:AlternateContent xmlns:mc="http://schemas.openxmlformats.org/markup-compatibility/2006">
              <mc:Choice xmlns:v="urn:schemas-microsoft-com:vml" Requires="v">
                <p:oleObj spid="_x0000_s194827" name="Planilha" r:id="rId3" imgW="3667041" imgH="3247957" progId="Excel.Sheet.12">
                  <p:embed/>
                </p:oleObj>
              </mc:Choice>
              <mc:Fallback>
                <p:oleObj name="Planilha" r:id="rId3" imgW="3667041"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908050"/>
                        <a:ext cx="6408738"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ítulo 1"/>
          <p:cNvSpPr>
            <a:spLocks noGrp="1"/>
          </p:cNvSpPr>
          <p:nvPr>
            <p:ph type="title"/>
          </p:nvPr>
        </p:nvSpPr>
        <p:spPr/>
        <p:txBody>
          <a:bodyPr/>
          <a:lstStyle/>
          <a:p>
            <a:r>
              <a:rPr lang="en-US" smtClean="0"/>
              <a:t>Resolução por Euler - Gráfico</a:t>
            </a:r>
          </a:p>
        </p:txBody>
      </p:sp>
      <p:pic>
        <p:nvPicPr>
          <p:cNvPr id="1126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1052513"/>
            <a:ext cx="967581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ítulo 1"/>
          <p:cNvSpPr>
            <a:spLocks noGrp="1"/>
          </p:cNvSpPr>
          <p:nvPr>
            <p:ph type="title"/>
          </p:nvPr>
        </p:nvSpPr>
        <p:spPr/>
        <p:txBody>
          <a:bodyPr/>
          <a:lstStyle/>
          <a:p>
            <a:r>
              <a:rPr lang="en-US" smtClean="0"/>
              <a:t>Resolução por Euler – h=1</a:t>
            </a:r>
          </a:p>
        </p:txBody>
      </p:sp>
      <p:graphicFrame>
        <p:nvGraphicFramePr>
          <p:cNvPr id="40962" name="Object 2"/>
          <p:cNvGraphicFramePr>
            <a:graphicFrameLocks noChangeAspect="1"/>
          </p:cNvGraphicFramePr>
          <p:nvPr/>
        </p:nvGraphicFramePr>
        <p:xfrm>
          <a:off x="1568450" y="908050"/>
          <a:ext cx="6553200" cy="5700713"/>
        </p:xfrm>
        <a:graphic>
          <a:graphicData uri="http://schemas.openxmlformats.org/presentationml/2006/ole">
            <mc:AlternateContent xmlns:mc="http://schemas.openxmlformats.org/markup-compatibility/2006">
              <mc:Choice xmlns:v="urn:schemas-microsoft-com:vml" Requires="v">
                <p:oleObj spid="_x0000_s195851" name="Planilha" r:id="rId3" imgW="3733935" imgH="3247957" progId="Excel.Sheet.12">
                  <p:embed/>
                </p:oleObj>
              </mc:Choice>
              <mc:Fallback>
                <p:oleObj name="Planilha" r:id="rId3" imgW="3733935"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50" y="908050"/>
                        <a:ext cx="6553200" cy="570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ítulo 1"/>
          <p:cNvSpPr>
            <a:spLocks noGrp="1"/>
          </p:cNvSpPr>
          <p:nvPr>
            <p:ph type="title"/>
          </p:nvPr>
        </p:nvSpPr>
        <p:spPr/>
        <p:txBody>
          <a:bodyPr/>
          <a:lstStyle/>
          <a:p>
            <a:r>
              <a:rPr lang="en-US" smtClean="0"/>
              <a:t>Resolução por Euler – h=1 - Gráfico</a:t>
            </a:r>
          </a:p>
        </p:txBody>
      </p:sp>
      <p:pic>
        <p:nvPicPr>
          <p:cNvPr id="1136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908050"/>
            <a:ext cx="9675813" cy="553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ítulo 1"/>
          <p:cNvSpPr>
            <a:spLocks noGrp="1"/>
          </p:cNvSpPr>
          <p:nvPr>
            <p:ph type="title"/>
          </p:nvPr>
        </p:nvSpPr>
        <p:spPr/>
        <p:txBody>
          <a:bodyPr/>
          <a:lstStyle/>
          <a:p>
            <a:r>
              <a:rPr lang="en-US" smtClean="0"/>
              <a:t>Resolução por Runge-Kutta 4a ordem, h=1, t=[0;100] ; Implement.por VBA</a:t>
            </a:r>
          </a:p>
        </p:txBody>
      </p:sp>
      <p:sp>
        <p:nvSpPr>
          <p:cNvPr id="41988" name="Espaço Reservado para Conteúdo 3"/>
          <p:cNvSpPr>
            <a:spLocks noGrp="1"/>
          </p:cNvSpPr>
          <p:nvPr>
            <p:ph sz="half" idx="1"/>
          </p:nvPr>
        </p:nvSpPr>
        <p:spPr/>
        <p:txBody>
          <a:bodyPr/>
          <a:lstStyle/>
          <a:p>
            <a:r>
              <a:rPr lang="en-US" sz="1600" smtClean="0"/>
              <a:t>Function yl_(y As Double) As Double</a:t>
            </a:r>
          </a:p>
          <a:p>
            <a:r>
              <a:rPr lang="en-US" sz="1600" smtClean="0"/>
              <a:t>   yl_ = 0.1 * y</a:t>
            </a:r>
          </a:p>
          <a:p>
            <a:r>
              <a:rPr lang="en-US" sz="1600" smtClean="0"/>
              <a:t>End Function</a:t>
            </a:r>
          </a:p>
          <a:p>
            <a:endParaRPr lang="en-US" sz="1600" smtClean="0"/>
          </a:p>
          <a:p>
            <a:r>
              <a:rPr lang="en-US" sz="1600" smtClean="0"/>
              <a:t>Function rk4_(y0 As Double, h As Double)</a:t>
            </a:r>
          </a:p>
          <a:p>
            <a:r>
              <a:rPr lang="en-US" sz="1600" smtClean="0"/>
              <a:t>Dim k1, k2, k3, k4 As Double</a:t>
            </a:r>
          </a:p>
          <a:p>
            <a:r>
              <a:rPr lang="en-US" sz="1600" smtClean="0"/>
              <a:t>k1 = yl_(y0)</a:t>
            </a:r>
          </a:p>
          <a:p>
            <a:r>
              <a:rPr lang="en-US" sz="1600" smtClean="0"/>
              <a:t>k2 = yl_(y0 + h / 2 * k1)</a:t>
            </a:r>
          </a:p>
          <a:p>
            <a:r>
              <a:rPr lang="en-US" sz="1600" smtClean="0"/>
              <a:t>k3 = yl_(y0 + h / 2 * k2)</a:t>
            </a:r>
          </a:p>
          <a:p>
            <a:r>
              <a:rPr lang="en-US" sz="1600" smtClean="0"/>
              <a:t>k4 = yl_(y0 + h * k3)</a:t>
            </a:r>
          </a:p>
          <a:p>
            <a:r>
              <a:rPr lang="en-US" sz="1600" smtClean="0"/>
              <a:t>rk4_ = y0 + h / 6 * (k1 + 2 * k2 + 2 * k3 + k4)</a:t>
            </a:r>
          </a:p>
          <a:p>
            <a:r>
              <a:rPr lang="en-US" sz="1600" smtClean="0"/>
              <a:t>End Function</a:t>
            </a:r>
          </a:p>
          <a:p>
            <a:endParaRPr lang="en-US" sz="1600" smtClean="0"/>
          </a:p>
        </p:txBody>
      </p:sp>
      <p:graphicFrame>
        <p:nvGraphicFramePr>
          <p:cNvPr id="41986" name="Object 1"/>
          <p:cNvGraphicFramePr>
            <a:graphicFrameLocks noChangeAspect="1"/>
          </p:cNvGraphicFramePr>
          <p:nvPr/>
        </p:nvGraphicFramePr>
        <p:xfrm>
          <a:off x="4857750" y="1196975"/>
          <a:ext cx="4848225" cy="5040313"/>
        </p:xfrm>
        <a:graphic>
          <a:graphicData uri="http://schemas.openxmlformats.org/presentationml/2006/ole">
            <mc:AlternateContent xmlns:mc="http://schemas.openxmlformats.org/markup-compatibility/2006">
              <mc:Choice xmlns:v="urn:schemas-microsoft-com:vml" Requires="v">
                <p:oleObj spid="_x0000_s196875" name="Planilha" r:id="rId3" imgW="3124335" imgH="3247957" progId="Excel.Sheet.12">
                  <p:embed/>
                </p:oleObj>
              </mc:Choice>
              <mc:Fallback>
                <p:oleObj name="Planilha" r:id="rId3" imgW="3124335"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196975"/>
                        <a:ext cx="4848225"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ítulo 4"/>
          <p:cNvSpPr>
            <a:spLocks noGrp="1"/>
          </p:cNvSpPr>
          <p:nvPr>
            <p:ph type="title"/>
          </p:nvPr>
        </p:nvSpPr>
        <p:spPr/>
        <p:txBody>
          <a:bodyPr/>
          <a:lstStyle/>
          <a:p>
            <a:r>
              <a:rPr lang="en-US" smtClean="0"/>
              <a:t>Exata x RK4 - Comparação</a:t>
            </a:r>
          </a:p>
        </p:txBody>
      </p:sp>
      <p:pic>
        <p:nvPicPr>
          <p:cNvPr id="1146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981075"/>
            <a:ext cx="9675813" cy="546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ítulo 1"/>
          <p:cNvSpPr>
            <a:spLocks noGrp="1"/>
          </p:cNvSpPr>
          <p:nvPr>
            <p:ph type="title"/>
          </p:nvPr>
        </p:nvSpPr>
        <p:spPr>
          <a:xfrm>
            <a:off x="273050" y="87313"/>
            <a:ext cx="9361488" cy="533400"/>
          </a:xfrm>
        </p:spPr>
        <p:txBody>
          <a:bodyPr/>
          <a:lstStyle/>
          <a:p>
            <a:r>
              <a:rPr lang="pt-BR" smtClean="0"/>
              <a:t>SEDOLs - Solução Exata</a:t>
            </a:r>
          </a:p>
        </p:txBody>
      </p:sp>
      <p:sp>
        <p:nvSpPr>
          <p:cNvPr id="115715" name="Espaço Reservado para Conteúdo 2"/>
          <p:cNvSpPr>
            <a:spLocks noGrp="1"/>
          </p:cNvSpPr>
          <p:nvPr>
            <p:ph idx="1"/>
          </p:nvPr>
        </p:nvSpPr>
        <p:spPr>
          <a:xfrm>
            <a:off x="76200" y="765175"/>
            <a:ext cx="9340850" cy="5381625"/>
          </a:xfrm>
        </p:spPr>
        <p:txBody>
          <a:bodyPr/>
          <a:lstStyle/>
          <a:p>
            <a:r>
              <a:rPr lang="pt-BR" smtClean="0"/>
              <a:t>Suponha o problema de valor inicial :</a:t>
            </a:r>
          </a:p>
          <a:p>
            <a:pPr lvl="1"/>
            <a:r>
              <a:rPr lang="pt-BR" smtClean="0"/>
              <a:t> x´= -x -2y </a:t>
            </a:r>
            <a:r>
              <a:rPr lang="pt-BR" b="1" smtClean="0"/>
              <a:t>;</a:t>
            </a:r>
            <a:r>
              <a:rPr lang="pt-BR" smtClean="0"/>
              <a:t>  y´= 2x +y </a:t>
            </a:r>
          </a:p>
          <a:p>
            <a:pPr lvl="1"/>
            <a:r>
              <a:rPr lang="pt-BR" smtClean="0"/>
              <a:t> x(0)=1 </a:t>
            </a:r>
            <a:r>
              <a:rPr lang="pt-BR" b="1" smtClean="0"/>
              <a:t>;</a:t>
            </a:r>
            <a:r>
              <a:rPr lang="pt-BR" smtClean="0"/>
              <a:t> y(0)=2</a:t>
            </a:r>
          </a:p>
          <a:p>
            <a:pPr lvl="1"/>
            <a:r>
              <a:rPr lang="pt-BR" smtClean="0"/>
              <a:t>Para obter a solução algébrica exata, pelo Matlab:</a:t>
            </a:r>
          </a:p>
          <a:p>
            <a:pPr lvl="2"/>
            <a:r>
              <a:rPr lang="es-ES" smtClean="0"/>
              <a:t>z = dsolve('Dx=-x-2*y','Dy=2*x+y','x(0)=1','y(0)=2')</a:t>
            </a:r>
          </a:p>
          <a:p>
            <a:pPr lvl="2">
              <a:buFontTx/>
              <a:buNone/>
            </a:pPr>
            <a:r>
              <a:rPr lang="pl-PL" smtClean="0"/>
              <a:t>z = </a:t>
            </a:r>
          </a:p>
          <a:p>
            <a:pPr lvl="2">
              <a:buFontTx/>
              <a:buNone/>
            </a:pPr>
            <a:r>
              <a:rPr lang="pl-PL" smtClean="0"/>
              <a:t>    x: [1x1 sym]</a:t>
            </a:r>
          </a:p>
          <a:p>
            <a:pPr lvl="2">
              <a:buFontTx/>
              <a:buNone/>
            </a:pPr>
            <a:r>
              <a:rPr lang="pl-PL" smtClean="0"/>
              <a:t>    y: [1x1 sym]</a:t>
            </a:r>
            <a:endParaRPr lang="en-US" smtClean="0"/>
          </a:p>
          <a:p>
            <a:pPr lvl="2"/>
            <a:r>
              <a:rPr lang="fr-FR" smtClean="0"/>
              <a:t>z.x</a:t>
            </a:r>
          </a:p>
          <a:p>
            <a:pPr lvl="2">
              <a:buFontTx/>
              <a:buNone/>
            </a:pPr>
            <a:r>
              <a:rPr lang="fr-FR" smtClean="0"/>
              <a:t>cos(3^(1/2)*t) - (5*3^(1/2)*sin(3^(1/2)*t))/3</a:t>
            </a:r>
          </a:p>
          <a:p>
            <a:pPr lvl="2"/>
            <a:r>
              <a:rPr lang="fr-FR" smtClean="0"/>
              <a:t>z.y</a:t>
            </a:r>
          </a:p>
          <a:p>
            <a:pPr lvl="2">
              <a:buFontTx/>
              <a:buNone/>
            </a:pPr>
            <a:r>
              <a:rPr lang="fr-FR" smtClean="0"/>
              <a:t>2*cos(3^(1/2)*t) + (4*3^(1/2)*sin(3^(1/2)*t))/3</a:t>
            </a:r>
            <a:endParaRPr lang="pt-BR" smtClean="0"/>
          </a:p>
          <a:p>
            <a:pPr lvl="2"/>
            <a:endParaRPr lang="pt-BR"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ítulo 1"/>
          <p:cNvSpPr>
            <a:spLocks noGrp="1"/>
          </p:cNvSpPr>
          <p:nvPr>
            <p:ph type="title"/>
          </p:nvPr>
        </p:nvSpPr>
        <p:spPr/>
        <p:txBody>
          <a:bodyPr/>
          <a:lstStyle/>
          <a:p>
            <a:r>
              <a:rPr lang="en-US" smtClean="0"/>
              <a:t>Cálculos</a:t>
            </a:r>
            <a:endParaRPr lang="pt-BR" smtClean="0"/>
          </a:p>
        </p:txBody>
      </p:sp>
      <p:sp>
        <p:nvSpPr>
          <p:cNvPr id="3" name="Espaço Reservado para Conteúdo 2"/>
          <p:cNvSpPr>
            <a:spLocks noGrp="1"/>
          </p:cNvSpPr>
          <p:nvPr>
            <p:ph idx="1"/>
          </p:nvPr>
        </p:nvSpPr>
        <p:spPr/>
        <p:txBody>
          <a:bodyPr/>
          <a:lstStyle/>
          <a:p>
            <a:r>
              <a:rPr lang="en-US" smtClean="0"/>
              <a:t>Para utilizar este método é necessário obter a expressão da derivada f’(v) a qual é :</a:t>
            </a:r>
          </a:p>
          <a:p>
            <a:endParaRPr lang="en-US" smtClean="0"/>
          </a:p>
          <a:p>
            <a:endParaRPr lang="en-US" smtClean="0"/>
          </a:p>
          <a:p>
            <a:endParaRPr lang="en-US" smtClean="0"/>
          </a:p>
          <a:p>
            <a:r>
              <a:rPr lang="en-US" smtClean="0"/>
              <a:t>Vamos agora calcular tabelas nas quais serão calculadas várias combinações de temperatura e pressão, para a lei dos gases ideais e para a equação de van der Waals para o CO2 e para o O2</a:t>
            </a:r>
            <a:endParaRPr lang="pt-BR" smtClean="0"/>
          </a:p>
        </p:txBody>
      </p:sp>
      <p:graphicFrame>
        <p:nvGraphicFramePr>
          <p:cNvPr id="183298" name="Object 2"/>
          <p:cNvGraphicFramePr>
            <a:graphicFrameLocks noChangeAspect="1"/>
          </p:cNvGraphicFramePr>
          <p:nvPr/>
        </p:nvGraphicFramePr>
        <p:xfrm>
          <a:off x="2881313" y="2503488"/>
          <a:ext cx="3679825" cy="1108075"/>
        </p:xfrm>
        <a:graphic>
          <a:graphicData uri="http://schemas.openxmlformats.org/presentationml/2006/ole">
            <mc:AlternateContent xmlns:mc="http://schemas.openxmlformats.org/markup-compatibility/2006">
              <mc:Choice xmlns:v="urn:schemas-microsoft-com:vml" Requires="v">
                <p:oleObj spid="_x0000_s15632" name="Equação" r:id="rId3" imgW="1307880" imgH="393480" progId="Equation.3">
                  <p:embed/>
                </p:oleObj>
              </mc:Choice>
              <mc:Fallback>
                <p:oleObj name="Equação" r:id="rId3" imgW="130788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2503488"/>
                        <a:ext cx="3679825"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83298"/>
                                        </p:tgtEl>
                                        <p:attrNameLst>
                                          <p:attrName>style.visibility</p:attrName>
                                        </p:attrNameLst>
                                      </p:cBhvr>
                                      <p:to>
                                        <p:strVal val="visible"/>
                                      </p:to>
                                    </p:set>
                                    <p:anim calcmode="lin" valueType="num">
                                      <p:cBhvr>
                                        <p:cTn id="14" dur="500" fill="hold"/>
                                        <p:tgtEl>
                                          <p:spTgt spid="183298"/>
                                        </p:tgtEl>
                                        <p:attrNameLst>
                                          <p:attrName>ppt_w</p:attrName>
                                        </p:attrNameLst>
                                      </p:cBhvr>
                                      <p:tavLst>
                                        <p:tav tm="0">
                                          <p:val>
                                            <p:fltVal val="0"/>
                                          </p:val>
                                        </p:tav>
                                        <p:tav tm="100000">
                                          <p:val>
                                            <p:strVal val="#ppt_w"/>
                                          </p:val>
                                        </p:tav>
                                      </p:tavLst>
                                    </p:anim>
                                    <p:anim calcmode="lin" valueType="num">
                                      <p:cBhvr>
                                        <p:cTn id="15" dur="500" fill="hold"/>
                                        <p:tgtEl>
                                          <p:spTgt spid="183298"/>
                                        </p:tgtEl>
                                        <p:attrNameLst>
                                          <p:attrName>ppt_h</p:attrName>
                                        </p:attrNameLst>
                                      </p:cBhvr>
                                      <p:tavLst>
                                        <p:tav tm="0">
                                          <p:val>
                                            <p:fltVal val="0"/>
                                          </p:val>
                                        </p:tav>
                                        <p:tav tm="100000">
                                          <p:val>
                                            <p:strVal val="#ppt_h"/>
                                          </p:val>
                                        </p:tav>
                                      </p:tavLst>
                                    </p:anim>
                                    <p:animEffect transition="in" filter="fade">
                                      <p:cBhvr>
                                        <p:cTn id="16" dur="500"/>
                                        <p:tgtEl>
                                          <p:spTgt spid="18329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ítulo 1"/>
          <p:cNvSpPr>
            <a:spLocks noGrp="1"/>
          </p:cNvSpPr>
          <p:nvPr>
            <p:ph type="title"/>
          </p:nvPr>
        </p:nvSpPr>
        <p:spPr/>
        <p:txBody>
          <a:bodyPr/>
          <a:lstStyle/>
          <a:p>
            <a:r>
              <a:rPr lang="pt-BR" smtClean="0"/>
              <a:t>SEDOLs – Método de Euler</a:t>
            </a:r>
          </a:p>
        </p:txBody>
      </p:sp>
      <p:sp>
        <p:nvSpPr>
          <p:cNvPr id="116739" name="Espaço Reservado para Conteúdo 2"/>
          <p:cNvSpPr>
            <a:spLocks noGrp="1"/>
          </p:cNvSpPr>
          <p:nvPr>
            <p:ph idx="1"/>
          </p:nvPr>
        </p:nvSpPr>
        <p:spPr/>
        <p:txBody>
          <a:bodyPr/>
          <a:lstStyle/>
          <a:p>
            <a:r>
              <a:rPr lang="pt-BR" smtClean="0"/>
              <a:t>Suponha o problema de valor inicial :</a:t>
            </a:r>
          </a:p>
          <a:p>
            <a:pPr lvl="1"/>
            <a:r>
              <a:rPr lang="pt-BR" smtClean="0"/>
              <a:t> x´= -x -2y ; y´= 2x +y</a:t>
            </a:r>
          </a:p>
          <a:p>
            <a:pPr lvl="1"/>
            <a:r>
              <a:rPr lang="pt-BR" smtClean="0"/>
              <a:t> x(0)=1 ; y(0)=2</a:t>
            </a:r>
          </a:p>
          <a:p>
            <a:pPr lvl="1"/>
            <a:r>
              <a:rPr lang="pt-BR" smtClean="0"/>
              <a:t>A solução de Euler para o intervalo t = [0 , 10] , dividindo o mesmo em subintervalos com h = 0,1 será dada por :</a:t>
            </a:r>
          </a:p>
          <a:p>
            <a:pPr lvl="1"/>
            <a:r>
              <a:rPr lang="pt-BR" smtClean="0"/>
              <a:t> y[t+h] = y[t] + y´[t].h</a:t>
            </a:r>
          </a:p>
          <a:p>
            <a:pPr lvl="1"/>
            <a:r>
              <a:rPr lang="pt-BR" smtClean="0"/>
              <a:t> x[t+h] = x[t] + x´[t].h</a:t>
            </a:r>
          </a:p>
          <a:p>
            <a:pPr lvl="1"/>
            <a:endParaRPr lang="pt-BR" smtClean="0"/>
          </a:p>
        </p:txBody>
      </p:sp>
    </p:spTree>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ítulo 1"/>
          <p:cNvSpPr>
            <a:spLocks noGrp="1"/>
          </p:cNvSpPr>
          <p:nvPr>
            <p:ph type="title"/>
          </p:nvPr>
        </p:nvSpPr>
        <p:spPr/>
        <p:txBody>
          <a:bodyPr/>
          <a:lstStyle/>
          <a:p>
            <a:r>
              <a:rPr lang="en-US" smtClean="0"/>
              <a:t>SEDOLs – Euler - Planilha</a:t>
            </a:r>
          </a:p>
        </p:txBody>
      </p:sp>
      <p:graphicFrame>
        <p:nvGraphicFramePr>
          <p:cNvPr id="43010" name="Object 2"/>
          <p:cNvGraphicFramePr>
            <a:graphicFrameLocks noChangeAspect="1"/>
          </p:cNvGraphicFramePr>
          <p:nvPr/>
        </p:nvGraphicFramePr>
        <p:xfrm>
          <a:off x="215900" y="981075"/>
          <a:ext cx="9345613" cy="5522913"/>
        </p:xfrm>
        <a:graphic>
          <a:graphicData uri="http://schemas.openxmlformats.org/presentationml/2006/ole">
            <mc:AlternateContent xmlns:mc="http://schemas.openxmlformats.org/markup-compatibility/2006">
              <mc:Choice xmlns:v="urn:schemas-microsoft-com:vml" Requires="v">
                <p:oleObj spid="_x0000_s197899" name="Planilha" r:id="rId3" imgW="5495841" imgH="3247957" progId="Excel.Sheet.12">
                  <p:embed/>
                </p:oleObj>
              </mc:Choice>
              <mc:Fallback>
                <p:oleObj name="Planilha" r:id="rId3" imgW="5495841"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981075"/>
                        <a:ext cx="9345613" cy="552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ítulo 1"/>
          <p:cNvSpPr>
            <a:spLocks noGrp="1"/>
          </p:cNvSpPr>
          <p:nvPr>
            <p:ph type="title"/>
          </p:nvPr>
        </p:nvSpPr>
        <p:spPr/>
        <p:txBody>
          <a:bodyPr/>
          <a:lstStyle/>
          <a:p>
            <a:r>
              <a:rPr lang="en-US" smtClean="0"/>
              <a:t>SEDOLs – Euler x Exata - Gráfico</a:t>
            </a:r>
          </a:p>
        </p:txBody>
      </p:sp>
      <p:pic>
        <p:nvPicPr>
          <p:cNvPr id="1177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004888"/>
            <a:ext cx="873125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ítulo 1"/>
          <p:cNvSpPr>
            <a:spLocks noGrp="1"/>
          </p:cNvSpPr>
          <p:nvPr>
            <p:ph type="title"/>
          </p:nvPr>
        </p:nvSpPr>
        <p:spPr/>
        <p:txBody>
          <a:bodyPr>
            <a:normAutofit fontScale="90000"/>
          </a:bodyPr>
          <a:lstStyle/>
          <a:p>
            <a:pPr>
              <a:defRPr/>
            </a:pPr>
            <a:r>
              <a:rPr lang="en-US" err="1" smtClean="0"/>
              <a:t>Solução</a:t>
            </a:r>
            <a:r>
              <a:rPr lang="en-US" smtClean="0"/>
              <a:t> </a:t>
            </a:r>
            <a:r>
              <a:rPr lang="en-US" err="1" smtClean="0"/>
              <a:t>Numérica</a:t>
            </a:r>
            <a:r>
              <a:rPr lang="en-US" smtClean="0"/>
              <a:t> : </a:t>
            </a:r>
            <a:r>
              <a:rPr lang="en-US" err="1" smtClean="0"/>
              <a:t>Método</a:t>
            </a:r>
            <a:r>
              <a:rPr lang="en-US" smtClean="0"/>
              <a:t> de </a:t>
            </a:r>
            <a:r>
              <a:rPr lang="en-US" err="1" smtClean="0"/>
              <a:t>Runge-Kutta</a:t>
            </a:r>
            <a:r>
              <a:rPr lang="en-US" smtClean="0"/>
              <a:t> de 4a </a:t>
            </a:r>
            <a:r>
              <a:rPr lang="en-US" err="1" smtClean="0"/>
              <a:t>Ordem</a:t>
            </a:r>
            <a:endParaRPr lang="pt-BR" smtClean="0"/>
          </a:p>
        </p:txBody>
      </p:sp>
      <p:graphicFrame>
        <p:nvGraphicFramePr>
          <p:cNvPr id="3" name="Object 2"/>
          <p:cNvGraphicFramePr>
            <a:graphicFrameLocks noChangeAspect="1"/>
          </p:cNvGraphicFramePr>
          <p:nvPr/>
        </p:nvGraphicFramePr>
        <p:xfrm>
          <a:off x="3155950" y="1136650"/>
          <a:ext cx="3409950" cy="852488"/>
        </p:xfrm>
        <a:graphic>
          <a:graphicData uri="http://schemas.openxmlformats.org/presentationml/2006/ole">
            <mc:AlternateContent xmlns:mc="http://schemas.openxmlformats.org/markup-compatibility/2006">
              <mc:Choice xmlns:v="urn:schemas-microsoft-com:vml" Requires="v">
                <p:oleObj spid="_x0000_s261688" name="Equation" r:id="rId3" imgW="1727200" imgH="431800" progId="Equation.3">
                  <p:embed/>
                </p:oleObj>
              </mc:Choice>
              <mc:Fallback>
                <p:oleObj name="Equation" r:id="rId3" imgW="17272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950" y="1136650"/>
                        <a:ext cx="3409950" cy="85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79" name="Object 3"/>
          <p:cNvGraphicFramePr>
            <a:graphicFrameLocks noChangeAspect="1"/>
          </p:cNvGraphicFramePr>
          <p:nvPr/>
        </p:nvGraphicFramePr>
        <p:xfrm>
          <a:off x="3122613" y="2058988"/>
          <a:ext cx="3486150" cy="903287"/>
        </p:xfrm>
        <a:graphic>
          <a:graphicData uri="http://schemas.openxmlformats.org/presentationml/2006/ole">
            <mc:AlternateContent xmlns:mc="http://schemas.openxmlformats.org/markup-compatibility/2006">
              <mc:Choice xmlns:v="urn:schemas-microsoft-com:vml" Requires="v">
                <p:oleObj spid="_x0000_s261689" name="Equation" r:id="rId5" imgW="1765300" imgH="457200" progId="Equation.3">
                  <p:embed/>
                </p:oleObj>
              </mc:Choice>
              <mc:Fallback>
                <p:oleObj name="Equation" r:id="rId5" imgW="17653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2058988"/>
                        <a:ext cx="3486150"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0" name="Object 4"/>
          <p:cNvGraphicFramePr>
            <a:graphicFrameLocks noChangeAspect="1"/>
          </p:cNvGraphicFramePr>
          <p:nvPr/>
        </p:nvGraphicFramePr>
        <p:xfrm>
          <a:off x="1352550" y="3030538"/>
          <a:ext cx="7070725" cy="903287"/>
        </p:xfrm>
        <a:graphic>
          <a:graphicData uri="http://schemas.openxmlformats.org/presentationml/2006/ole">
            <mc:AlternateContent xmlns:mc="http://schemas.openxmlformats.org/markup-compatibility/2006">
              <mc:Choice xmlns:v="urn:schemas-microsoft-com:vml" Requires="v">
                <p:oleObj spid="_x0000_s261690" name="Equation" r:id="rId7" imgW="3581400" imgH="457200" progId="Equation.3">
                  <p:embed/>
                </p:oleObj>
              </mc:Choice>
              <mc:Fallback>
                <p:oleObj name="Equation" r:id="rId7" imgW="35814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2550" y="3030538"/>
                        <a:ext cx="7070725"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1" name="Object 5"/>
          <p:cNvGraphicFramePr>
            <a:graphicFrameLocks noChangeAspect="1"/>
          </p:cNvGraphicFramePr>
          <p:nvPr/>
        </p:nvGraphicFramePr>
        <p:xfrm>
          <a:off x="1352550" y="4003675"/>
          <a:ext cx="7172325" cy="903288"/>
        </p:xfrm>
        <a:graphic>
          <a:graphicData uri="http://schemas.openxmlformats.org/presentationml/2006/ole">
            <mc:AlternateContent xmlns:mc="http://schemas.openxmlformats.org/markup-compatibility/2006">
              <mc:Choice xmlns:v="urn:schemas-microsoft-com:vml" Requires="v">
                <p:oleObj spid="_x0000_s261691" name="Equation" r:id="rId9" imgW="3632200" imgH="457200" progId="Equation.3">
                  <p:embed/>
                </p:oleObj>
              </mc:Choice>
              <mc:Fallback>
                <p:oleObj name="Equation" r:id="rId9" imgW="36322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2550" y="4003675"/>
                        <a:ext cx="7172325"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2" name="Object 6"/>
          <p:cNvGraphicFramePr>
            <a:graphicFrameLocks noChangeAspect="1"/>
          </p:cNvGraphicFramePr>
          <p:nvPr/>
        </p:nvGraphicFramePr>
        <p:xfrm>
          <a:off x="1423988" y="4976813"/>
          <a:ext cx="7019925" cy="903287"/>
        </p:xfrm>
        <a:graphic>
          <a:graphicData uri="http://schemas.openxmlformats.org/presentationml/2006/ole">
            <mc:AlternateContent xmlns:mc="http://schemas.openxmlformats.org/markup-compatibility/2006">
              <mc:Choice xmlns:v="urn:schemas-microsoft-com:vml" Requires="v">
                <p:oleObj spid="_x0000_s261692" name="Equation" r:id="rId11" imgW="3556000" imgH="457200" progId="Equation.3">
                  <p:embed/>
                </p:oleObj>
              </mc:Choice>
              <mc:Fallback>
                <p:oleObj name="Equation" r:id="rId11" imgW="355600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3988" y="4976813"/>
                        <a:ext cx="7019925"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3" name="Object 7"/>
          <p:cNvGraphicFramePr>
            <a:graphicFrameLocks noChangeAspect="1"/>
          </p:cNvGraphicFramePr>
          <p:nvPr/>
        </p:nvGraphicFramePr>
        <p:xfrm>
          <a:off x="273050" y="5949950"/>
          <a:ext cx="9177338" cy="450850"/>
        </p:xfrm>
        <a:graphic>
          <a:graphicData uri="http://schemas.openxmlformats.org/presentationml/2006/ole">
            <mc:AlternateContent xmlns:mc="http://schemas.openxmlformats.org/markup-compatibility/2006">
              <mc:Choice xmlns:v="urn:schemas-microsoft-com:vml" Requires="v">
                <p:oleObj spid="_x0000_s261693" name="Equation" r:id="rId13" imgW="4648200" imgH="228600" progId="Equation.3">
                  <p:embed/>
                </p:oleObj>
              </mc:Choice>
              <mc:Fallback>
                <p:oleObj name="Equation" r:id="rId13" imgW="46482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050" y="5949950"/>
                        <a:ext cx="917733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3779"/>
                                        </p:tgtEl>
                                        <p:attrNameLst>
                                          <p:attrName>style.visibility</p:attrName>
                                        </p:attrNameLst>
                                      </p:cBhvr>
                                      <p:to>
                                        <p:strVal val="visible"/>
                                      </p:to>
                                    </p:set>
                                    <p:animEffect transition="in" filter="box(in)">
                                      <p:cBhvr>
                                        <p:cTn id="12" dur="500"/>
                                        <p:tgtEl>
                                          <p:spTgt spid="2037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03780"/>
                                        </p:tgtEl>
                                        <p:attrNameLst>
                                          <p:attrName>style.visibility</p:attrName>
                                        </p:attrNameLst>
                                      </p:cBhvr>
                                      <p:to>
                                        <p:strVal val="visible"/>
                                      </p:to>
                                    </p:set>
                                    <p:animEffect transition="in" filter="box(in)">
                                      <p:cBhvr>
                                        <p:cTn id="17" dur="500"/>
                                        <p:tgtEl>
                                          <p:spTgt spid="2037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03781"/>
                                        </p:tgtEl>
                                        <p:attrNameLst>
                                          <p:attrName>style.visibility</p:attrName>
                                        </p:attrNameLst>
                                      </p:cBhvr>
                                      <p:to>
                                        <p:strVal val="visible"/>
                                      </p:to>
                                    </p:set>
                                    <p:animEffect transition="in" filter="box(in)">
                                      <p:cBhvr>
                                        <p:cTn id="22" dur="500"/>
                                        <p:tgtEl>
                                          <p:spTgt spid="2037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03782"/>
                                        </p:tgtEl>
                                        <p:attrNameLst>
                                          <p:attrName>style.visibility</p:attrName>
                                        </p:attrNameLst>
                                      </p:cBhvr>
                                      <p:to>
                                        <p:strVal val="visible"/>
                                      </p:to>
                                    </p:set>
                                    <p:animEffect transition="in" filter="box(in)">
                                      <p:cBhvr>
                                        <p:cTn id="27" dur="500"/>
                                        <p:tgtEl>
                                          <p:spTgt spid="2037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03783"/>
                                        </p:tgtEl>
                                        <p:attrNameLst>
                                          <p:attrName>style.visibility</p:attrName>
                                        </p:attrNameLst>
                                      </p:cBhvr>
                                      <p:to>
                                        <p:strVal val="visible"/>
                                      </p:to>
                                    </p:set>
                                    <p:animEffect transition="in" filter="box(in)">
                                      <p:cBhvr>
                                        <p:cTn id="32" dur="500"/>
                                        <p:tgtEl>
                                          <p:spTgt spid="203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ítulo 1"/>
          <p:cNvSpPr>
            <a:spLocks noGrp="1"/>
          </p:cNvSpPr>
          <p:nvPr>
            <p:ph type="title"/>
          </p:nvPr>
        </p:nvSpPr>
        <p:spPr/>
        <p:txBody>
          <a:bodyPr/>
          <a:lstStyle/>
          <a:p>
            <a:r>
              <a:rPr lang="en-US" smtClean="0"/>
              <a:t>RK4 - Planilha</a:t>
            </a:r>
          </a:p>
        </p:txBody>
      </p:sp>
      <p:graphicFrame>
        <p:nvGraphicFramePr>
          <p:cNvPr id="45058" name="Object 2"/>
          <p:cNvGraphicFramePr>
            <a:graphicFrameLocks noChangeAspect="1"/>
          </p:cNvGraphicFramePr>
          <p:nvPr/>
        </p:nvGraphicFramePr>
        <p:xfrm>
          <a:off x="273050" y="1268413"/>
          <a:ext cx="9329738" cy="4537075"/>
        </p:xfrm>
        <a:graphic>
          <a:graphicData uri="http://schemas.openxmlformats.org/presentationml/2006/ole">
            <mc:AlternateContent xmlns:mc="http://schemas.openxmlformats.org/markup-compatibility/2006">
              <mc:Choice xmlns:v="urn:schemas-microsoft-com:vml" Requires="v">
                <p:oleObj spid="_x0000_s199947" name="Worksheet" r:id="rId3" imgW="6715041" imgH="3057457" progId="Excel.Sheet.8">
                  <p:embed/>
                </p:oleObj>
              </mc:Choice>
              <mc:Fallback>
                <p:oleObj name="Worksheet" r:id="rId3" imgW="6715041" imgH="30574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268413"/>
                        <a:ext cx="9329738" cy="4537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ítulo 1"/>
          <p:cNvSpPr>
            <a:spLocks noGrp="1"/>
          </p:cNvSpPr>
          <p:nvPr>
            <p:ph type="title"/>
          </p:nvPr>
        </p:nvSpPr>
        <p:spPr/>
        <p:txBody>
          <a:bodyPr/>
          <a:lstStyle/>
          <a:p>
            <a:r>
              <a:rPr lang="en-US" smtClean="0"/>
              <a:t>SEDOLs – RK4 x Exata - Gráfico</a:t>
            </a:r>
          </a:p>
        </p:txBody>
      </p:sp>
      <p:pic>
        <p:nvPicPr>
          <p:cNvPr id="1187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1004888"/>
            <a:ext cx="8729663"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908720"/>
            <a:ext cx="9649071" cy="5381625"/>
          </a:xfrm>
        </p:spPr>
        <p:txBody>
          <a:bodyPr/>
          <a:lstStyle/>
          <a:p>
            <a:r>
              <a:rPr lang="pt-BR" dirty="0" smtClean="0"/>
              <a:t>Visualização parcial. </a:t>
            </a:r>
            <a:r>
              <a:rPr lang="pt-BR" dirty="0"/>
              <a:t>Planilha de nome: </a:t>
            </a:r>
            <a:r>
              <a:rPr lang="pt-BR" dirty="0"/>
              <a:t> </a:t>
            </a:r>
            <a:r>
              <a:rPr lang="pt-BR" dirty="0" smtClean="0"/>
              <a:t>   </a:t>
            </a:r>
            <a:r>
              <a:rPr lang="pt-BR" b="1" dirty="0" smtClean="0"/>
              <a:t>24.EDOs </a:t>
            </a:r>
            <a:r>
              <a:rPr lang="pt-BR" b="1" dirty="0"/>
              <a:t>- 01 - Crescimento Populacional.xlsx</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1369480259"/>
              </p:ext>
            </p:extLst>
          </p:nvPr>
        </p:nvGraphicFramePr>
        <p:xfrm>
          <a:off x="2576736" y="2132856"/>
          <a:ext cx="4886325" cy="3838575"/>
        </p:xfrm>
        <a:graphic>
          <a:graphicData uri="http://schemas.openxmlformats.org/presentationml/2006/ole">
            <mc:AlternateContent xmlns:mc="http://schemas.openxmlformats.org/markup-compatibility/2006">
              <mc:Choice xmlns:v="urn:schemas-microsoft-com:vml" Requires="v">
                <p:oleObj spid="_x0000_s337936" name="Planilha" r:id="rId3" imgW="4886381" imgH="3838562" progId="Excel.Sheet.12">
                  <p:embed/>
                </p:oleObj>
              </mc:Choice>
              <mc:Fallback>
                <p:oleObj name="Planilha" r:id="rId3" imgW="4886381" imgH="3838562" progId="Excel.Sheet.12">
                  <p:embed/>
                  <p:pic>
                    <p:nvPicPr>
                      <p:cNvPr id="0" name=""/>
                      <p:cNvPicPr/>
                      <p:nvPr/>
                    </p:nvPicPr>
                    <p:blipFill>
                      <a:blip r:embed="rId4"/>
                      <a:stretch>
                        <a:fillRect/>
                      </a:stretch>
                    </p:blipFill>
                    <p:spPr>
                      <a:xfrm>
                        <a:off x="2576736" y="2132856"/>
                        <a:ext cx="4886325" cy="3838575"/>
                      </a:xfrm>
                      <a:prstGeom prst="rect">
                        <a:avLst/>
                      </a:prstGeom>
                    </p:spPr>
                  </p:pic>
                </p:oleObj>
              </mc:Fallback>
            </mc:AlternateContent>
          </a:graphicData>
        </a:graphic>
      </p:graphicFrame>
    </p:spTree>
    <p:extLst>
      <p:ext uri="{BB962C8B-B14F-4D97-AF65-F5344CB8AC3E}">
        <p14:creationId xmlns:p14="http://schemas.microsoft.com/office/powerpoint/2010/main" val="309538711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ítulo 3"/>
          <p:cNvSpPr>
            <a:spLocks noGrp="1"/>
          </p:cNvSpPr>
          <p:nvPr>
            <p:ph type="ctrTitle" sz="quarter"/>
          </p:nvPr>
        </p:nvSpPr>
        <p:spPr/>
        <p:txBody>
          <a:bodyPr/>
          <a:lstStyle/>
          <a:p>
            <a:r>
              <a:rPr lang="en-US" smtClean="0"/>
              <a:t>Equações Diferenciais</a:t>
            </a:r>
            <a:endParaRPr lang="pt-BR" smtClean="0"/>
          </a:p>
        </p:txBody>
      </p:sp>
      <p:sp>
        <p:nvSpPr>
          <p:cNvPr id="119811" name="Subtítulo 4"/>
          <p:cNvSpPr>
            <a:spLocks noGrp="1"/>
          </p:cNvSpPr>
          <p:nvPr>
            <p:ph type="subTitle" sz="quarter" idx="1"/>
          </p:nvPr>
        </p:nvSpPr>
        <p:spPr/>
        <p:txBody>
          <a:bodyPr/>
          <a:lstStyle/>
          <a:p>
            <a:r>
              <a:rPr lang="en-US" smtClean="0"/>
              <a:t>Via Excel : M</a:t>
            </a:r>
            <a:r>
              <a:rPr lang="pt-BR" smtClean="0"/>
              <a:t>étodo de Euler : Resposta Transiente de Um Reator</a:t>
            </a:r>
            <a:endParaRPr lang="en-US" smtClean="0"/>
          </a:p>
        </p:txBody>
      </p:sp>
    </p:spTree>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ítulo 1"/>
          <p:cNvSpPr>
            <a:spLocks noGrp="1"/>
          </p:cNvSpPr>
          <p:nvPr>
            <p:ph type="title"/>
          </p:nvPr>
        </p:nvSpPr>
        <p:spPr/>
        <p:txBody>
          <a:bodyPr/>
          <a:lstStyle/>
          <a:p>
            <a:r>
              <a:rPr lang="en-US" smtClean="0"/>
              <a:t>Chapra-Canale</a:t>
            </a:r>
            <a:endParaRPr lang="pt-BR" smtClean="0"/>
          </a:p>
        </p:txBody>
      </p:sp>
      <p:sp>
        <p:nvSpPr>
          <p:cNvPr id="120835"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smtClean="0"/>
              <a:t>24.EDOs </a:t>
            </a:r>
            <a:r>
              <a:rPr lang="pt-BR" b="1" dirty="0"/>
              <a:t>- 12 - Concentração Química - Euler, ODE_RK4, Dif.Finitas.xlsm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692254545"/>
              </p:ext>
            </p:extLst>
          </p:nvPr>
        </p:nvGraphicFramePr>
        <p:xfrm>
          <a:off x="2144688" y="2366092"/>
          <a:ext cx="5916140" cy="4284591"/>
        </p:xfrm>
        <a:graphic>
          <a:graphicData uri="http://schemas.openxmlformats.org/presentationml/2006/ole">
            <mc:AlternateContent xmlns:mc="http://schemas.openxmlformats.org/markup-compatibility/2006">
              <mc:Choice xmlns:v="urn:schemas-microsoft-com:vml" Requires="v">
                <p:oleObj spid="_x0000_s338960" name="Planilha Habilitada para Macro" r:id="rId3" imgW="7943962" imgH="5753167" progId="Excel.SheetMacroEnabled.12">
                  <p:embed/>
                </p:oleObj>
              </mc:Choice>
              <mc:Fallback>
                <p:oleObj name="Planilha Habilitada para Macro" r:id="rId3" imgW="7943962" imgH="5753167" progId="Excel.SheetMacroEnabled.12">
                  <p:embed/>
                  <p:pic>
                    <p:nvPicPr>
                      <p:cNvPr id="0" name=""/>
                      <p:cNvPicPr/>
                      <p:nvPr/>
                    </p:nvPicPr>
                    <p:blipFill>
                      <a:blip r:embed="rId4"/>
                      <a:stretch>
                        <a:fillRect/>
                      </a:stretch>
                    </p:blipFill>
                    <p:spPr>
                      <a:xfrm>
                        <a:off x="2144688" y="2366092"/>
                        <a:ext cx="5916140" cy="4284591"/>
                      </a:xfrm>
                      <a:prstGeom prst="rect">
                        <a:avLst/>
                      </a:prstGeom>
                    </p:spPr>
                  </p:pic>
                </p:oleObj>
              </mc:Fallback>
            </mc:AlternateContent>
          </a:graphicData>
        </a:graphic>
      </p:graphicFrame>
    </p:spTree>
    <p:extLst>
      <p:ext uri="{BB962C8B-B14F-4D97-AF65-F5344CB8AC3E}">
        <p14:creationId xmlns:p14="http://schemas.microsoft.com/office/powerpoint/2010/main" val="366745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ítulo 1"/>
          <p:cNvSpPr>
            <a:spLocks noGrp="1"/>
          </p:cNvSpPr>
          <p:nvPr>
            <p:ph type="title"/>
          </p:nvPr>
        </p:nvSpPr>
        <p:spPr/>
        <p:txBody>
          <a:bodyPr/>
          <a:lstStyle/>
          <a:p>
            <a:r>
              <a:rPr lang="en-US" smtClean="0"/>
              <a:t>Exercício : Tabela para a Lei dos Gases Ideais</a:t>
            </a:r>
            <a:endParaRPr lang="pt-BR" smtClean="0"/>
          </a:p>
        </p:txBody>
      </p:sp>
      <p:graphicFrame>
        <p:nvGraphicFramePr>
          <p:cNvPr id="16386" name="Object 2"/>
          <p:cNvGraphicFramePr>
            <a:graphicFrameLocks noChangeAspect="1"/>
          </p:cNvGraphicFramePr>
          <p:nvPr/>
        </p:nvGraphicFramePr>
        <p:xfrm>
          <a:off x="1881188" y="1357313"/>
          <a:ext cx="5715000" cy="4646612"/>
        </p:xfrm>
        <a:graphic>
          <a:graphicData uri="http://schemas.openxmlformats.org/presentationml/2006/ole">
            <mc:AlternateContent xmlns:mc="http://schemas.openxmlformats.org/markup-compatibility/2006">
              <mc:Choice xmlns:v="urn:schemas-microsoft-com:vml" Requires="v">
                <p:oleObj spid="_x0000_s16655" name="Worksheet" r:id="rId3" imgW="3057449" imgH="2485949" progId="Excel.Sheet.8">
                  <p:embed/>
                </p:oleObj>
              </mc:Choice>
              <mc:Fallback>
                <p:oleObj name="Worksheet" r:id="rId3" imgW="3057449" imgH="2485949"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1357313"/>
                        <a:ext cx="5715000" cy="464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smtClean="0"/>
              <a:t>24.EDOs </a:t>
            </a:r>
            <a:r>
              <a:rPr lang="pt-BR" b="1" dirty="0"/>
              <a:t>- 12 - Concentração Química - Euler, ODE_RK4, Dif.Finitas.xlsm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2604469694"/>
              </p:ext>
            </p:extLst>
          </p:nvPr>
        </p:nvGraphicFramePr>
        <p:xfrm>
          <a:off x="1568624" y="2348880"/>
          <a:ext cx="6768628" cy="4207977"/>
        </p:xfrm>
        <a:graphic>
          <a:graphicData uri="http://schemas.openxmlformats.org/presentationml/2006/ole">
            <mc:AlternateContent xmlns:mc="http://schemas.openxmlformats.org/markup-compatibility/2006">
              <mc:Choice xmlns:v="urn:schemas-microsoft-com:vml" Requires="v">
                <p:oleObj spid="_x0000_s343055" name="Planilha Habilitada para Macro" r:id="rId3" imgW="9646920" imgH="5997095" progId="Excel.SheetMacroEnabled.12">
                  <p:embed/>
                </p:oleObj>
              </mc:Choice>
              <mc:Fallback>
                <p:oleObj name="Planilha Habilitada para Macro" r:id="rId3" imgW="9646920" imgH="5997095" progId="Excel.SheetMacroEnabled.12">
                  <p:embed/>
                  <p:pic>
                    <p:nvPicPr>
                      <p:cNvPr id="0" name=""/>
                      <p:cNvPicPr/>
                      <p:nvPr/>
                    </p:nvPicPr>
                    <p:blipFill>
                      <a:blip r:embed="rId4"/>
                      <a:stretch>
                        <a:fillRect/>
                      </a:stretch>
                    </p:blipFill>
                    <p:spPr>
                      <a:xfrm>
                        <a:off x="1568624" y="2348880"/>
                        <a:ext cx="6768628" cy="4207977"/>
                      </a:xfrm>
                      <a:prstGeom prst="rect">
                        <a:avLst/>
                      </a:prstGeom>
                    </p:spPr>
                  </p:pic>
                </p:oleObj>
              </mc:Fallback>
            </mc:AlternateContent>
          </a:graphicData>
        </a:graphic>
      </p:graphicFrame>
    </p:spTree>
    <p:extLst>
      <p:ext uri="{BB962C8B-B14F-4D97-AF65-F5344CB8AC3E}">
        <p14:creationId xmlns:p14="http://schemas.microsoft.com/office/powerpoint/2010/main" val="333435295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ítulo 3"/>
          <p:cNvSpPr>
            <a:spLocks noGrp="1"/>
          </p:cNvSpPr>
          <p:nvPr>
            <p:ph type="ctrTitle" sz="quarter"/>
          </p:nvPr>
        </p:nvSpPr>
        <p:spPr/>
        <p:txBody>
          <a:bodyPr/>
          <a:lstStyle/>
          <a:p>
            <a:r>
              <a:rPr lang="en-US" smtClean="0"/>
              <a:t>Métodos Numéricos</a:t>
            </a:r>
            <a:endParaRPr lang="pt-BR" smtClean="0"/>
          </a:p>
        </p:txBody>
      </p:sp>
      <p:sp>
        <p:nvSpPr>
          <p:cNvPr id="121859" name="Subtítulo 4"/>
          <p:cNvSpPr>
            <a:spLocks noGrp="1"/>
          </p:cNvSpPr>
          <p:nvPr>
            <p:ph type="subTitle" sz="quarter" idx="1"/>
          </p:nvPr>
        </p:nvSpPr>
        <p:spPr/>
        <p:txBody>
          <a:bodyPr/>
          <a:lstStyle/>
          <a:p>
            <a:r>
              <a:rPr lang="en-US" smtClean="0"/>
              <a:t>24a Aula</a:t>
            </a:r>
            <a:endParaRPr lang="pt-BR" smtClean="0"/>
          </a:p>
        </p:txBody>
      </p:sp>
    </p:spTree>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ítulo 3"/>
          <p:cNvSpPr>
            <a:spLocks noGrp="1"/>
          </p:cNvSpPr>
          <p:nvPr>
            <p:ph type="ctrTitle" sz="quarter"/>
          </p:nvPr>
        </p:nvSpPr>
        <p:spPr/>
        <p:txBody>
          <a:bodyPr/>
          <a:lstStyle/>
          <a:p>
            <a:r>
              <a:rPr lang="en-US" smtClean="0"/>
              <a:t>Equações Diferenciais</a:t>
            </a:r>
            <a:endParaRPr lang="pt-BR" smtClean="0"/>
          </a:p>
        </p:txBody>
      </p:sp>
      <p:sp>
        <p:nvSpPr>
          <p:cNvPr id="122883" name="Subtítulo 4"/>
          <p:cNvSpPr>
            <a:spLocks noGrp="1"/>
          </p:cNvSpPr>
          <p:nvPr>
            <p:ph type="subTitle" sz="quarter" idx="1"/>
          </p:nvPr>
        </p:nvSpPr>
        <p:spPr/>
        <p:txBody>
          <a:bodyPr/>
          <a:lstStyle/>
          <a:p>
            <a:r>
              <a:rPr lang="en-US" smtClean="0"/>
              <a:t>Via Excel : M</a:t>
            </a:r>
            <a:r>
              <a:rPr lang="pt-BR" smtClean="0"/>
              <a:t>étodo de Runge-Kuta : Modelos Predador-Presa</a:t>
            </a:r>
            <a:endParaRPr lang="en-US" smtClean="0"/>
          </a:p>
        </p:txBody>
      </p:sp>
    </p:spTree>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ítulo 1"/>
          <p:cNvSpPr>
            <a:spLocks noGrp="1"/>
          </p:cNvSpPr>
          <p:nvPr>
            <p:ph type="title"/>
          </p:nvPr>
        </p:nvSpPr>
        <p:spPr/>
        <p:txBody>
          <a:bodyPr/>
          <a:lstStyle/>
          <a:p>
            <a:r>
              <a:rPr lang="en-US" smtClean="0"/>
              <a:t>Chapra-Canale</a:t>
            </a:r>
            <a:endParaRPr lang="pt-BR" smtClean="0"/>
          </a:p>
        </p:txBody>
      </p:sp>
      <p:sp>
        <p:nvSpPr>
          <p:cNvPr id="123907"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908720"/>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smtClean="0"/>
              <a:t>24.EDOs </a:t>
            </a:r>
            <a:r>
              <a:rPr lang="pt-BR" b="1" dirty="0"/>
              <a:t>- 36 - Predador Presa.xlsm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292452300"/>
              </p:ext>
            </p:extLst>
          </p:nvPr>
        </p:nvGraphicFramePr>
        <p:xfrm>
          <a:off x="1784648" y="2060848"/>
          <a:ext cx="5976664" cy="4504333"/>
        </p:xfrm>
        <a:graphic>
          <a:graphicData uri="http://schemas.openxmlformats.org/presentationml/2006/ole">
            <mc:AlternateContent xmlns:mc="http://schemas.openxmlformats.org/markup-compatibility/2006">
              <mc:Choice xmlns:v="urn:schemas-microsoft-com:vml" Requires="v">
                <p:oleObj spid="_x0000_s339984" name="Planilha Habilitada para Macro" r:id="rId3" imgW="4562299" imgH="3438592" progId="Excel.SheetMacroEnabled.12">
                  <p:embed/>
                </p:oleObj>
              </mc:Choice>
              <mc:Fallback>
                <p:oleObj name="Planilha Habilitada para Macro" r:id="rId3" imgW="4562299" imgH="3438592" progId="Excel.SheetMacroEnabled.12">
                  <p:embed/>
                  <p:pic>
                    <p:nvPicPr>
                      <p:cNvPr id="0" name=""/>
                      <p:cNvPicPr/>
                      <p:nvPr/>
                    </p:nvPicPr>
                    <p:blipFill>
                      <a:blip r:embed="rId4"/>
                      <a:stretch>
                        <a:fillRect/>
                      </a:stretch>
                    </p:blipFill>
                    <p:spPr>
                      <a:xfrm>
                        <a:off x="1784648" y="2060848"/>
                        <a:ext cx="5976664" cy="4504333"/>
                      </a:xfrm>
                      <a:prstGeom prst="rect">
                        <a:avLst/>
                      </a:prstGeom>
                    </p:spPr>
                  </p:pic>
                </p:oleObj>
              </mc:Fallback>
            </mc:AlternateContent>
          </a:graphicData>
        </a:graphic>
      </p:graphicFrame>
    </p:spTree>
    <p:extLst>
      <p:ext uri="{BB962C8B-B14F-4D97-AF65-F5344CB8AC3E}">
        <p14:creationId xmlns:p14="http://schemas.microsoft.com/office/powerpoint/2010/main" val="11281848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908720"/>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smtClean="0"/>
              <a:t>24.EDOs </a:t>
            </a:r>
            <a:r>
              <a:rPr lang="pt-BR" b="1" dirty="0"/>
              <a:t>- 36 - Predador Presa.xlsm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1376772185"/>
              </p:ext>
            </p:extLst>
          </p:nvPr>
        </p:nvGraphicFramePr>
        <p:xfrm>
          <a:off x="1784648" y="2149118"/>
          <a:ext cx="6786038" cy="4224510"/>
        </p:xfrm>
        <a:graphic>
          <a:graphicData uri="http://schemas.openxmlformats.org/presentationml/2006/ole">
            <mc:AlternateContent xmlns:mc="http://schemas.openxmlformats.org/markup-compatibility/2006">
              <mc:Choice xmlns:v="urn:schemas-microsoft-com:vml" Requires="v">
                <p:oleObj spid="_x0000_s341008"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784648" y="2149118"/>
                        <a:ext cx="6786038" cy="4224510"/>
                      </a:xfrm>
                      <a:prstGeom prst="rect">
                        <a:avLst/>
                      </a:prstGeom>
                    </p:spPr>
                  </p:pic>
                </p:oleObj>
              </mc:Fallback>
            </mc:AlternateContent>
          </a:graphicData>
        </a:graphic>
      </p:graphicFrame>
    </p:spTree>
    <p:extLst>
      <p:ext uri="{BB962C8B-B14F-4D97-AF65-F5344CB8AC3E}">
        <p14:creationId xmlns:p14="http://schemas.microsoft.com/office/powerpoint/2010/main" val="31392727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908720"/>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smtClean="0"/>
              <a:t>24.EDOs </a:t>
            </a:r>
            <a:r>
              <a:rPr lang="pt-BR" b="1" dirty="0"/>
              <a:t>- 36 - Predador Presa.xlsm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208711947"/>
              </p:ext>
            </p:extLst>
          </p:nvPr>
        </p:nvGraphicFramePr>
        <p:xfrm>
          <a:off x="1355042" y="2060848"/>
          <a:ext cx="7195914" cy="4479670"/>
        </p:xfrm>
        <a:graphic>
          <a:graphicData uri="http://schemas.openxmlformats.org/presentationml/2006/ole">
            <mc:AlternateContent xmlns:mc="http://schemas.openxmlformats.org/markup-compatibility/2006">
              <mc:Choice xmlns:v="urn:schemas-microsoft-com:vml" Requires="v">
                <p:oleObj spid="_x0000_s342032"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355042" y="2060848"/>
                        <a:ext cx="7195914" cy="4479670"/>
                      </a:xfrm>
                      <a:prstGeom prst="rect">
                        <a:avLst/>
                      </a:prstGeom>
                    </p:spPr>
                  </p:pic>
                </p:oleObj>
              </mc:Fallback>
            </mc:AlternateContent>
          </a:graphicData>
        </a:graphic>
      </p:graphicFrame>
    </p:spTree>
    <p:extLst>
      <p:ext uri="{BB962C8B-B14F-4D97-AF65-F5344CB8AC3E}">
        <p14:creationId xmlns:p14="http://schemas.microsoft.com/office/powerpoint/2010/main" val="135662286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ítulo 3"/>
          <p:cNvSpPr>
            <a:spLocks noGrp="1"/>
          </p:cNvSpPr>
          <p:nvPr>
            <p:ph type="ctrTitle" sz="quarter"/>
          </p:nvPr>
        </p:nvSpPr>
        <p:spPr/>
        <p:txBody>
          <a:bodyPr/>
          <a:lstStyle/>
          <a:p>
            <a:r>
              <a:rPr lang="en-US" smtClean="0"/>
              <a:t>Métodos Numéricos</a:t>
            </a:r>
            <a:endParaRPr lang="pt-BR" smtClean="0"/>
          </a:p>
        </p:txBody>
      </p:sp>
      <p:sp>
        <p:nvSpPr>
          <p:cNvPr id="124931" name="Subtítulo 4"/>
          <p:cNvSpPr>
            <a:spLocks noGrp="1"/>
          </p:cNvSpPr>
          <p:nvPr>
            <p:ph type="subTitle" sz="quarter" idx="1"/>
          </p:nvPr>
        </p:nvSpPr>
        <p:spPr/>
        <p:txBody>
          <a:bodyPr/>
          <a:lstStyle/>
          <a:p>
            <a:r>
              <a:rPr lang="en-US" smtClean="0"/>
              <a:t>25a Aula</a:t>
            </a:r>
            <a:endParaRPr lang="pt-BR" smtClean="0"/>
          </a:p>
        </p:txBody>
      </p:sp>
    </p:spTree>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ítulo 3"/>
          <p:cNvSpPr>
            <a:spLocks noGrp="1"/>
          </p:cNvSpPr>
          <p:nvPr>
            <p:ph type="ctrTitle" sz="quarter"/>
          </p:nvPr>
        </p:nvSpPr>
        <p:spPr/>
        <p:txBody>
          <a:bodyPr/>
          <a:lstStyle/>
          <a:p>
            <a:r>
              <a:rPr lang="en-US" smtClean="0"/>
              <a:t>Equações Diferenciais</a:t>
            </a:r>
            <a:endParaRPr lang="pt-BR" smtClean="0"/>
          </a:p>
        </p:txBody>
      </p:sp>
      <p:sp>
        <p:nvSpPr>
          <p:cNvPr id="125955" name="Subtítulo 4"/>
          <p:cNvSpPr>
            <a:spLocks noGrp="1"/>
          </p:cNvSpPr>
          <p:nvPr>
            <p:ph type="subTitle" sz="quarter" idx="1"/>
          </p:nvPr>
        </p:nvSpPr>
        <p:spPr/>
        <p:txBody>
          <a:bodyPr/>
          <a:lstStyle/>
          <a:p>
            <a:r>
              <a:rPr lang="en-US" smtClean="0"/>
              <a:t>Via Matlab : </a:t>
            </a:r>
            <a:r>
              <a:rPr lang="pt-BR" smtClean="0"/>
              <a:t>Análise de Autovalores e Autovetores : Cálculo de </a:t>
            </a:r>
            <a:r>
              <a:rPr lang="en-US" smtClean="0"/>
              <a:t>transientes em um circuito elétricos</a:t>
            </a:r>
          </a:p>
        </p:txBody>
      </p:sp>
    </p:spTree>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ítulo 1"/>
          <p:cNvSpPr>
            <a:spLocks noGrp="1"/>
          </p:cNvSpPr>
          <p:nvPr>
            <p:ph type="title"/>
          </p:nvPr>
        </p:nvSpPr>
        <p:spPr/>
        <p:txBody>
          <a:bodyPr/>
          <a:lstStyle/>
          <a:p>
            <a:r>
              <a:rPr lang="en-US" smtClean="0"/>
              <a:t>Chapra-Canale</a:t>
            </a:r>
            <a:endParaRPr lang="pt-BR" smtClean="0"/>
          </a:p>
        </p:txBody>
      </p:sp>
      <p:sp>
        <p:nvSpPr>
          <p:cNvPr id="126979"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ítulo 1"/>
          <p:cNvSpPr>
            <a:spLocks noGrp="1"/>
          </p:cNvSpPr>
          <p:nvPr>
            <p:ph type="title"/>
          </p:nvPr>
        </p:nvSpPr>
        <p:spPr/>
        <p:txBody>
          <a:bodyPr/>
          <a:lstStyle/>
          <a:p>
            <a:r>
              <a:rPr lang="en-US" smtClean="0"/>
              <a:t>Exercício : Equação de van der Waals para o CO2</a:t>
            </a:r>
            <a:endParaRPr lang="pt-BR" smtClean="0"/>
          </a:p>
        </p:txBody>
      </p:sp>
      <p:graphicFrame>
        <p:nvGraphicFramePr>
          <p:cNvPr id="17410" name="Object 2"/>
          <p:cNvGraphicFramePr>
            <a:graphicFrameLocks noChangeAspect="1"/>
          </p:cNvGraphicFramePr>
          <p:nvPr/>
        </p:nvGraphicFramePr>
        <p:xfrm>
          <a:off x="2024063" y="1208088"/>
          <a:ext cx="6275387" cy="5149850"/>
        </p:xfrm>
        <a:graphic>
          <a:graphicData uri="http://schemas.openxmlformats.org/presentationml/2006/ole">
            <mc:AlternateContent xmlns:mc="http://schemas.openxmlformats.org/markup-compatibility/2006">
              <mc:Choice xmlns:v="urn:schemas-microsoft-com:vml" Requires="v">
                <p:oleObj spid="_x0000_s17679" name="Worksheet" r:id="rId3" imgW="4886249" imgH="4009949" progId="Excel.Sheet.8">
                  <p:embed/>
                </p:oleObj>
              </mc:Choice>
              <mc:Fallback>
                <p:oleObj name="Worksheet" r:id="rId3" imgW="4886249" imgH="4009949"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1208088"/>
                        <a:ext cx="6275387" cy="514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sz="1800" b="1" dirty="0"/>
              <a:t>06.autovetores, circularização, </a:t>
            </a:r>
            <a:r>
              <a:rPr lang="pt-BR" sz="1800" b="1" dirty="0" err="1"/>
              <a:t>var.correlacionadas</a:t>
            </a:r>
            <a:r>
              <a:rPr lang="pt-BR" sz="1800" b="1" dirty="0"/>
              <a:t>, cholesky.xlsm</a:t>
            </a:r>
            <a:endParaRPr lang="pt-BR" sz="1800" b="1" dirty="0"/>
          </a:p>
        </p:txBody>
      </p:sp>
      <p:graphicFrame>
        <p:nvGraphicFramePr>
          <p:cNvPr id="6" name="Objeto 5"/>
          <p:cNvGraphicFramePr>
            <a:graphicFrameLocks noChangeAspect="1"/>
          </p:cNvGraphicFramePr>
          <p:nvPr>
            <p:extLst>
              <p:ext uri="{D42A27DB-BD31-4B8C-83A1-F6EECF244321}">
                <p14:modId xmlns:p14="http://schemas.microsoft.com/office/powerpoint/2010/main" val="724513010"/>
              </p:ext>
            </p:extLst>
          </p:nvPr>
        </p:nvGraphicFramePr>
        <p:xfrm>
          <a:off x="344488" y="1695723"/>
          <a:ext cx="9053572" cy="5162277"/>
        </p:xfrm>
        <a:graphic>
          <a:graphicData uri="http://schemas.openxmlformats.org/presentationml/2006/ole">
            <mc:AlternateContent xmlns:mc="http://schemas.openxmlformats.org/markup-compatibility/2006">
              <mc:Choice xmlns:v="urn:schemas-microsoft-com:vml" Requires="v">
                <p:oleObj spid="_x0000_s351247" name="Planilha Habilitada para Macro" r:id="rId3" imgW="10372781" imgH="5915025" progId="Excel.SheetMacroEnabled.12">
                  <p:embed/>
                </p:oleObj>
              </mc:Choice>
              <mc:Fallback>
                <p:oleObj name="Planilha Habilitada para Macro" r:id="rId3" imgW="10372781" imgH="5915025" progId="Excel.SheetMacroEnabled.12">
                  <p:embed/>
                  <p:pic>
                    <p:nvPicPr>
                      <p:cNvPr id="0" name=""/>
                      <p:cNvPicPr/>
                      <p:nvPr/>
                    </p:nvPicPr>
                    <p:blipFill>
                      <a:blip r:embed="rId4"/>
                      <a:stretch>
                        <a:fillRect/>
                      </a:stretch>
                    </p:blipFill>
                    <p:spPr>
                      <a:xfrm>
                        <a:off x="344488" y="1695723"/>
                        <a:ext cx="9053572" cy="516227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2644443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- 17 - Circuito Elétrico Oscilante - Euler, ODE_RK4, Dif.Finitas.xlsm</a:t>
            </a:r>
            <a:endParaRPr lang="pt-BR" b="1" dirty="0"/>
          </a:p>
        </p:txBody>
      </p:sp>
      <p:graphicFrame>
        <p:nvGraphicFramePr>
          <p:cNvPr id="4" name="Objeto 3"/>
          <p:cNvGraphicFramePr>
            <a:graphicFrameLocks noChangeAspect="1"/>
          </p:cNvGraphicFramePr>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97319" name="Planilha Habilitada para Macro" r:id="rId3" imgW="4962551" imgH="2695482" progId="Excel.SheetMacroEnabled.12">
                  <p:embed/>
                </p:oleObj>
              </mc:Choice>
              <mc:Fallback>
                <p:oleObj name="Planilha Habilitada para Macro" r:id="rId3" imgW="4962551" imgH="2695482" progId="Excel.SheetMacroEnabled.12">
                  <p:embed/>
                  <p:pic>
                    <p:nvPicPr>
                      <p:cNvPr id="4" name="Objeto 3"/>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197612774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- 17 - Circuito Elétrico Oscilante - Euler, ODE_RK4, Dif.Finitas.xlsm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3029394827"/>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2270" name="Planilha Habilitada para Macro" r:id="rId3" imgW="4276661" imgH="2514560" progId="Excel.SheetMacroEnabled.12">
                  <p:embed/>
                </p:oleObj>
              </mc:Choice>
              <mc:Fallback>
                <p:oleObj name="Planilha Habilitada para Macro" r:id="rId3" imgW="4276661" imgH="2514560"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6376527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- 17 - Circuito Elétrico Oscilante - Euler, ODE_RK4, Dif.Finitas.xlsm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314949454"/>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3294" name="Planilha Habilitada para Macro" r:id="rId3" imgW="3057581" imgH="2705193" progId="Excel.SheetMacroEnabled.12">
                  <p:embed/>
                </p:oleObj>
              </mc:Choice>
              <mc:Fallback>
                <p:oleObj name="Planilha Habilitada para Macro" r:id="rId3" imgW="3057581" imgH="2705193"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71589504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- 17 - Circuito Elétrico Oscilante - Euler, ODE_RK4, Dif.Finitas.xlsm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7416421"/>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4318"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131507349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- 17 - Circuito Elétrico Oscilante - Euler, ODE_RK4, Dif.Finitas.xlsm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836336269"/>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5342" name="Planilha Habilitada para Macro" r:id="rId3" imgW="3057581" imgH="3086100" progId="Excel.SheetMacroEnabled.12">
                  <p:embed/>
                </p:oleObj>
              </mc:Choice>
              <mc:Fallback>
                <p:oleObj name="Planilha Habilitada para Macro" r:id="rId3" imgW="3057581" imgH="3086100"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315203857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- 17 - Circuito Elétrico Oscilante - Euler, ODE_RK4, Dif.Finitas.xlsm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1787335146"/>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6366"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44961743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- 17 - Circuito Elétrico Oscilante - Euler, ODE_RK4, Dif.Finitas.xlsm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2345832390"/>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7390" name="Planilha Habilitada para Macro" r:id="rId3" imgW="6600926" imgH="3638577" progId="Excel.SheetMacroEnabled.12">
                  <p:embed/>
                </p:oleObj>
              </mc:Choice>
              <mc:Fallback>
                <p:oleObj name="Planilha Habilitada para Macro" r:id="rId3" imgW="6600926" imgH="3638577"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4942695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- 17 - Circuito Elétrico Oscilante - Euler, ODE_RK4, Dif.Finitas.xlsm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1171139797"/>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8414"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35018858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ítulo 3"/>
          <p:cNvSpPr>
            <a:spLocks noGrp="1"/>
          </p:cNvSpPr>
          <p:nvPr>
            <p:ph type="ctrTitle" sz="quarter"/>
          </p:nvPr>
        </p:nvSpPr>
        <p:spPr/>
        <p:txBody>
          <a:bodyPr/>
          <a:lstStyle/>
          <a:p>
            <a:r>
              <a:rPr lang="en-US" smtClean="0"/>
              <a:t>Métodos Numéricos</a:t>
            </a:r>
            <a:endParaRPr lang="pt-BR" smtClean="0"/>
          </a:p>
        </p:txBody>
      </p:sp>
      <p:sp>
        <p:nvSpPr>
          <p:cNvPr id="128003" name="Subtítulo 4"/>
          <p:cNvSpPr>
            <a:spLocks noGrp="1"/>
          </p:cNvSpPr>
          <p:nvPr>
            <p:ph type="subTitle" sz="quarter" idx="1"/>
          </p:nvPr>
        </p:nvSpPr>
        <p:spPr/>
        <p:txBody>
          <a:bodyPr/>
          <a:lstStyle/>
          <a:p>
            <a:r>
              <a:rPr lang="en-US" smtClean="0"/>
              <a:t>26a Aula</a:t>
            </a:r>
            <a:endParaRPr lang="pt-BR"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ítulo 1"/>
          <p:cNvSpPr>
            <a:spLocks noGrp="1"/>
          </p:cNvSpPr>
          <p:nvPr>
            <p:ph type="title"/>
          </p:nvPr>
        </p:nvSpPr>
        <p:spPr/>
        <p:txBody>
          <a:bodyPr/>
          <a:lstStyle/>
          <a:p>
            <a:r>
              <a:rPr lang="en-US" smtClean="0"/>
              <a:t>Exercício : Equação de van der Waals para o O2</a:t>
            </a:r>
            <a:endParaRPr lang="pt-BR" smtClean="0"/>
          </a:p>
        </p:txBody>
      </p:sp>
      <p:graphicFrame>
        <p:nvGraphicFramePr>
          <p:cNvPr id="18434" name="Object 3"/>
          <p:cNvGraphicFramePr>
            <a:graphicFrameLocks noChangeAspect="1"/>
          </p:cNvGraphicFramePr>
          <p:nvPr/>
        </p:nvGraphicFramePr>
        <p:xfrm>
          <a:off x="1809750" y="1071563"/>
          <a:ext cx="6572250" cy="5394325"/>
        </p:xfrm>
        <a:graphic>
          <a:graphicData uri="http://schemas.openxmlformats.org/presentationml/2006/ole">
            <mc:AlternateContent xmlns:mc="http://schemas.openxmlformats.org/markup-compatibility/2006">
              <mc:Choice xmlns:v="urn:schemas-microsoft-com:vml" Requires="v">
                <p:oleObj spid="_x0000_s18703" name="Worksheet" r:id="rId3" imgW="4886241" imgH="4009957" progId="Excel.Sheet.8">
                  <p:embed/>
                </p:oleObj>
              </mc:Choice>
              <mc:Fallback>
                <p:oleObj name="Worksheet" r:id="rId3" imgW="4886241" imgH="40099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071563"/>
                        <a:ext cx="6572250" cy="539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ítulo 3"/>
          <p:cNvSpPr>
            <a:spLocks noGrp="1"/>
          </p:cNvSpPr>
          <p:nvPr>
            <p:ph type="ctrTitle" sz="quarter"/>
          </p:nvPr>
        </p:nvSpPr>
        <p:spPr/>
        <p:txBody>
          <a:bodyPr/>
          <a:lstStyle/>
          <a:p>
            <a:r>
              <a:rPr lang="en-US" smtClean="0"/>
              <a:t>Equações Diferenciais</a:t>
            </a:r>
            <a:endParaRPr lang="pt-BR" smtClean="0"/>
          </a:p>
        </p:txBody>
      </p:sp>
      <p:sp>
        <p:nvSpPr>
          <p:cNvPr id="129027" name="Subtítulo 4"/>
          <p:cNvSpPr>
            <a:spLocks noGrp="1"/>
          </p:cNvSpPr>
          <p:nvPr>
            <p:ph type="subTitle" sz="quarter" idx="1"/>
          </p:nvPr>
        </p:nvSpPr>
        <p:spPr/>
        <p:txBody>
          <a:bodyPr/>
          <a:lstStyle/>
          <a:p>
            <a:r>
              <a:rPr lang="en-US" smtClean="0"/>
              <a:t>Via Matlab : M</a:t>
            </a:r>
            <a:r>
              <a:rPr lang="pt-BR" smtClean="0"/>
              <a:t>étodo de Euler x Runge-Kuta : </a:t>
            </a:r>
            <a:r>
              <a:rPr lang="en-US" smtClean="0"/>
              <a:t>Análise do pêndulo oscilante</a:t>
            </a:r>
          </a:p>
        </p:txBody>
      </p:sp>
    </p:spTree>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ítulo 1"/>
          <p:cNvSpPr>
            <a:spLocks noGrp="1"/>
          </p:cNvSpPr>
          <p:nvPr>
            <p:ph type="title"/>
          </p:nvPr>
        </p:nvSpPr>
        <p:spPr/>
        <p:txBody>
          <a:bodyPr/>
          <a:lstStyle/>
          <a:p>
            <a:r>
              <a:rPr lang="en-US" smtClean="0"/>
              <a:t>Chapra-Canale</a:t>
            </a:r>
            <a:endParaRPr lang="pt-BR" smtClean="0"/>
          </a:p>
        </p:txBody>
      </p:sp>
      <p:sp>
        <p:nvSpPr>
          <p:cNvPr id="130051"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- 24 - Pêndulo Euler, RK4, ODE_RK4 &amp; Dif.Finitas.xlsm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763346676"/>
              </p:ext>
            </p:extLst>
          </p:nvPr>
        </p:nvGraphicFramePr>
        <p:xfrm>
          <a:off x="2360712" y="2348880"/>
          <a:ext cx="5940436" cy="4176464"/>
        </p:xfrm>
        <a:graphic>
          <a:graphicData uri="http://schemas.openxmlformats.org/presentationml/2006/ole">
            <mc:AlternateContent xmlns:mc="http://schemas.openxmlformats.org/markup-compatibility/2006">
              <mc:Choice xmlns:v="urn:schemas-microsoft-com:vml" Requires="v">
                <p:oleObj spid="_x0000_s344079" name="Planilha Habilitada para Macro" r:id="rId3" imgW="4362532" imgH="3067037" progId="Excel.SheetMacroEnabled.12">
                  <p:embed/>
                </p:oleObj>
              </mc:Choice>
              <mc:Fallback>
                <p:oleObj name="Planilha Habilitada para Macro" r:id="rId3" imgW="4362532" imgH="3067037" progId="Excel.SheetMacroEnabled.12">
                  <p:embed/>
                  <p:pic>
                    <p:nvPicPr>
                      <p:cNvPr id="0" name=""/>
                      <p:cNvPicPr/>
                      <p:nvPr/>
                    </p:nvPicPr>
                    <p:blipFill>
                      <a:blip r:embed="rId4"/>
                      <a:stretch>
                        <a:fillRect/>
                      </a:stretch>
                    </p:blipFill>
                    <p:spPr>
                      <a:xfrm>
                        <a:off x="2360712" y="2348880"/>
                        <a:ext cx="5940436" cy="4176464"/>
                      </a:xfrm>
                      <a:prstGeom prst="rect">
                        <a:avLst/>
                      </a:prstGeom>
                    </p:spPr>
                  </p:pic>
                </p:oleObj>
              </mc:Fallback>
            </mc:AlternateContent>
          </a:graphicData>
        </a:graphic>
      </p:graphicFrame>
    </p:spTree>
    <p:extLst>
      <p:ext uri="{BB962C8B-B14F-4D97-AF65-F5344CB8AC3E}">
        <p14:creationId xmlns:p14="http://schemas.microsoft.com/office/powerpoint/2010/main" val="200401294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- 24 - Pêndulo Euler, RK4, ODE_RK4 &amp; Dif.Finitas.xlsm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2136938067"/>
              </p:ext>
            </p:extLst>
          </p:nvPr>
        </p:nvGraphicFramePr>
        <p:xfrm>
          <a:off x="2360712" y="2348880"/>
          <a:ext cx="5940436" cy="4176464"/>
        </p:xfrm>
        <a:graphic>
          <a:graphicData uri="http://schemas.openxmlformats.org/presentationml/2006/ole">
            <mc:AlternateContent xmlns:mc="http://schemas.openxmlformats.org/markup-compatibility/2006">
              <mc:Choice xmlns:v="urn:schemas-microsoft-com:vml" Requires="v">
                <p:oleObj spid="_x0000_s345103"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2360712" y="2348880"/>
                        <a:ext cx="5940436" cy="4176464"/>
                      </a:xfrm>
                      <a:prstGeom prst="rect">
                        <a:avLst/>
                      </a:prstGeom>
                    </p:spPr>
                  </p:pic>
                </p:oleObj>
              </mc:Fallback>
            </mc:AlternateContent>
          </a:graphicData>
        </a:graphic>
      </p:graphicFrame>
    </p:spTree>
    <p:extLst>
      <p:ext uri="{BB962C8B-B14F-4D97-AF65-F5344CB8AC3E}">
        <p14:creationId xmlns:p14="http://schemas.microsoft.com/office/powerpoint/2010/main" val="35610007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- 24 - Pêndulo Euler, RK4, ODE_RK4 &amp; Dif.Finitas.xlsm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430808101"/>
              </p:ext>
            </p:extLst>
          </p:nvPr>
        </p:nvGraphicFramePr>
        <p:xfrm>
          <a:off x="1280592" y="2348880"/>
          <a:ext cx="7272808" cy="4184055"/>
        </p:xfrm>
        <a:graphic>
          <a:graphicData uri="http://schemas.openxmlformats.org/presentationml/2006/ole">
            <mc:AlternateContent xmlns:mc="http://schemas.openxmlformats.org/markup-compatibility/2006">
              <mc:Choice xmlns:v="urn:schemas-microsoft-com:vml" Requires="v">
                <p:oleObj spid="_x0000_s346127" name="Planilha Habilitada para Macro" r:id="rId3" imgW="6324630" imgH="3638577" progId="Excel.SheetMacroEnabled.12">
                  <p:embed/>
                </p:oleObj>
              </mc:Choice>
              <mc:Fallback>
                <p:oleObj name="Planilha Habilitada para Macro" r:id="rId3" imgW="6324630" imgH="3638577" progId="Excel.SheetMacroEnabled.12">
                  <p:embed/>
                  <p:pic>
                    <p:nvPicPr>
                      <p:cNvPr id="0" name=""/>
                      <p:cNvPicPr/>
                      <p:nvPr/>
                    </p:nvPicPr>
                    <p:blipFill>
                      <a:blip r:embed="rId4"/>
                      <a:stretch>
                        <a:fillRect/>
                      </a:stretch>
                    </p:blipFill>
                    <p:spPr>
                      <a:xfrm>
                        <a:off x="1280592" y="2348880"/>
                        <a:ext cx="7272808" cy="4184055"/>
                      </a:xfrm>
                      <a:prstGeom prst="rect">
                        <a:avLst/>
                      </a:prstGeom>
                    </p:spPr>
                  </p:pic>
                </p:oleObj>
              </mc:Fallback>
            </mc:AlternateContent>
          </a:graphicData>
        </a:graphic>
      </p:graphicFrame>
    </p:spTree>
    <p:extLst>
      <p:ext uri="{BB962C8B-B14F-4D97-AF65-F5344CB8AC3E}">
        <p14:creationId xmlns:p14="http://schemas.microsoft.com/office/powerpoint/2010/main" val="384328278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- 24 - Pêndulo Euler, RK4, ODE_RK4 &amp; Dif.Finitas.xlsm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2990248112"/>
              </p:ext>
            </p:extLst>
          </p:nvPr>
        </p:nvGraphicFramePr>
        <p:xfrm>
          <a:off x="1280592" y="2348880"/>
          <a:ext cx="7272807" cy="4184055"/>
        </p:xfrm>
        <a:graphic>
          <a:graphicData uri="http://schemas.openxmlformats.org/presentationml/2006/ole">
            <mc:AlternateContent xmlns:mc="http://schemas.openxmlformats.org/markup-compatibility/2006">
              <mc:Choice xmlns:v="urn:schemas-microsoft-com:vml" Requires="v">
                <p:oleObj spid="_x0000_s347151"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348880"/>
                        <a:ext cx="7272807" cy="4184055"/>
                      </a:xfrm>
                      <a:prstGeom prst="rect">
                        <a:avLst/>
                      </a:prstGeom>
                    </p:spPr>
                  </p:pic>
                </p:oleObj>
              </mc:Fallback>
            </mc:AlternateContent>
          </a:graphicData>
        </a:graphic>
      </p:graphicFrame>
    </p:spTree>
    <p:extLst>
      <p:ext uri="{BB962C8B-B14F-4D97-AF65-F5344CB8AC3E}">
        <p14:creationId xmlns:p14="http://schemas.microsoft.com/office/powerpoint/2010/main" val="266341213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- 24 - Pêndulo Euler, RK4, ODE_RK4 &amp; Dif.Finitas.xlsm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3304232129"/>
              </p:ext>
            </p:extLst>
          </p:nvPr>
        </p:nvGraphicFramePr>
        <p:xfrm>
          <a:off x="1280592" y="2348880"/>
          <a:ext cx="7272807" cy="4184055"/>
        </p:xfrm>
        <a:graphic>
          <a:graphicData uri="http://schemas.openxmlformats.org/presentationml/2006/ole">
            <mc:AlternateContent xmlns:mc="http://schemas.openxmlformats.org/markup-compatibility/2006">
              <mc:Choice xmlns:v="urn:schemas-microsoft-com:vml" Requires="v">
                <p:oleObj spid="_x0000_s348175" name="Planilha Habilitada para Macro" r:id="rId3" imgW="4276661" imgH="2686130" progId="Excel.SheetMacroEnabled.12">
                  <p:embed/>
                </p:oleObj>
              </mc:Choice>
              <mc:Fallback>
                <p:oleObj name="Planilha Habilitada para Macro" r:id="rId3" imgW="4276661" imgH="2686130" progId="Excel.SheetMacroEnabled.12">
                  <p:embed/>
                  <p:pic>
                    <p:nvPicPr>
                      <p:cNvPr id="0" name=""/>
                      <p:cNvPicPr/>
                      <p:nvPr/>
                    </p:nvPicPr>
                    <p:blipFill>
                      <a:blip r:embed="rId4"/>
                      <a:stretch>
                        <a:fillRect/>
                      </a:stretch>
                    </p:blipFill>
                    <p:spPr>
                      <a:xfrm>
                        <a:off x="1280592" y="2348880"/>
                        <a:ext cx="7272807" cy="4184055"/>
                      </a:xfrm>
                      <a:prstGeom prst="rect">
                        <a:avLst/>
                      </a:prstGeom>
                    </p:spPr>
                  </p:pic>
                </p:oleObj>
              </mc:Fallback>
            </mc:AlternateContent>
          </a:graphicData>
        </a:graphic>
      </p:graphicFrame>
    </p:spTree>
    <p:extLst>
      <p:ext uri="{BB962C8B-B14F-4D97-AF65-F5344CB8AC3E}">
        <p14:creationId xmlns:p14="http://schemas.microsoft.com/office/powerpoint/2010/main" val="172899914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- 24 - Pêndulo Euler, RK4, ODE_RK4 &amp; Dif.Finitas.xlsm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3114618123"/>
              </p:ext>
            </p:extLst>
          </p:nvPr>
        </p:nvGraphicFramePr>
        <p:xfrm>
          <a:off x="2864768" y="2348880"/>
          <a:ext cx="4176464" cy="4189475"/>
        </p:xfrm>
        <a:graphic>
          <a:graphicData uri="http://schemas.openxmlformats.org/presentationml/2006/ole">
            <mc:AlternateContent xmlns:mc="http://schemas.openxmlformats.org/markup-compatibility/2006">
              <mc:Choice xmlns:v="urn:schemas-microsoft-com:vml" Requires="v">
                <p:oleObj spid="_x0000_s349199" name="Planilha Habilitada para Macro" r:id="rId3" imgW="3057581" imgH="3067037" progId="Excel.SheetMacroEnabled.12">
                  <p:embed/>
                </p:oleObj>
              </mc:Choice>
              <mc:Fallback>
                <p:oleObj name="Planilha Habilitada para Macro" r:id="rId3" imgW="3057581" imgH="3067037" progId="Excel.SheetMacroEnabled.12">
                  <p:embed/>
                  <p:pic>
                    <p:nvPicPr>
                      <p:cNvPr id="0" name=""/>
                      <p:cNvPicPr/>
                      <p:nvPr/>
                    </p:nvPicPr>
                    <p:blipFill>
                      <a:blip r:embed="rId4"/>
                      <a:stretch>
                        <a:fillRect/>
                      </a:stretch>
                    </p:blipFill>
                    <p:spPr>
                      <a:xfrm>
                        <a:off x="2864768" y="2348880"/>
                        <a:ext cx="4176464" cy="4189475"/>
                      </a:xfrm>
                      <a:prstGeom prst="rect">
                        <a:avLst/>
                      </a:prstGeom>
                    </p:spPr>
                  </p:pic>
                </p:oleObj>
              </mc:Fallback>
            </mc:AlternateContent>
          </a:graphicData>
        </a:graphic>
      </p:graphicFrame>
    </p:spTree>
    <p:extLst>
      <p:ext uri="{BB962C8B-B14F-4D97-AF65-F5344CB8AC3E}">
        <p14:creationId xmlns:p14="http://schemas.microsoft.com/office/powerpoint/2010/main" val="108709441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- 24 - Pêndulo Euler, RK4, ODE_RK4 &amp; Dif.Finitas.xlsm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821979869"/>
              </p:ext>
            </p:extLst>
          </p:nvPr>
        </p:nvGraphicFramePr>
        <p:xfrm>
          <a:off x="1280592" y="2348880"/>
          <a:ext cx="7272807" cy="4184055"/>
        </p:xfrm>
        <a:graphic>
          <a:graphicData uri="http://schemas.openxmlformats.org/presentationml/2006/ole">
            <mc:AlternateContent xmlns:mc="http://schemas.openxmlformats.org/markup-compatibility/2006">
              <mc:Choice xmlns:v="urn:schemas-microsoft-com:vml" Requires="v">
                <p:oleObj spid="_x0000_s350223"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348880"/>
                        <a:ext cx="7272807" cy="4184055"/>
                      </a:xfrm>
                      <a:prstGeom prst="rect">
                        <a:avLst/>
                      </a:prstGeom>
                    </p:spPr>
                  </p:pic>
                </p:oleObj>
              </mc:Fallback>
            </mc:AlternateContent>
          </a:graphicData>
        </a:graphic>
      </p:graphicFrame>
    </p:spTree>
    <p:extLst>
      <p:ext uri="{BB962C8B-B14F-4D97-AF65-F5344CB8AC3E}">
        <p14:creationId xmlns:p14="http://schemas.microsoft.com/office/powerpoint/2010/main" val="87874977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ítulo 1"/>
          <p:cNvSpPr>
            <a:spLocks noGrp="1"/>
          </p:cNvSpPr>
          <p:nvPr>
            <p:ph type="title"/>
          </p:nvPr>
        </p:nvSpPr>
        <p:spPr/>
        <p:txBody>
          <a:bodyPr/>
          <a:lstStyle/>
          <a:p>
            <a:r>
              <a:rPr lang="en-US" smtClean="0"/>
              <a:t>Exercícios</a:t>
            </a:r>
            <a:endParaRPr lang="pt-BR" smtClean="0"/>
          </a:p>
        </p:txBody>
      </p:sp>
      <p:sp>
        <p:nvSpPr>
          <p:cNvPr id="131075" name="Espaço Reservado para Conteúdo 2"/>
          <p:cNvSpPr>
            <a:spLocks noGrp="1"/>
          </p:cNvSpPr>
          <p:nvPr>
            <p:ph idx="1"/>
          </p:nvPr>
        </p:nvSpPr>
        <p:spPr/>
        <p:txBody>
          <a:bodyPr/>
          <a:lstStyle/>
          <a:p>
            <a:r>
              <a:rPr lang="en-US" smtClean="0"/>
              <a:t>Chapra-Canale, cap.28, exs.1 a 41</a:t>
            </a:r>
          </a:p>
          <a:p>
            <a:r>
              <a:rPr lang="en-US" smtClean="0"/>
              <a:t>Vide arquivo </a:t>
            </a:r>
            <a:r>
              <a:rPr lang="en-US" i="1" smtClean="0"/>
              <a:t>“</a:t>
            </a:r>
            <a:r>
              <a:rPr lang="pt-BR" i="1" smtClean="0"/>
              <a:t>Métodos Numéricos 2010 01 - 24&amp;26 - Chapra - EDOs</a:t>
            </a:r>
            <a:r>
              <a:rPr lang="en-US" i="1" smtClean="0"/>
              <a:t>.pdf”</a:t>
            </a:r>
            <a:r>
              <a:rPr lang="en-US" smtClean="0"/>
              <a:t> em anexo</a:t>
            </a:r>
            <a:endParaRPr lang="pt-BR"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ítulo 3"/>
          <p:cNvSpPr>
            <a:spLocks noGrp="1"/>
          </p:cNvSpPr>
          <p:nvPr>
            <p:ph type="ctrTitle" sz="quarter"/>
          </p:nvPr>
        </p:nvSpPr>
        <p:spPr/>
        <p:txBody>
          <a:bodyPr/>
          <a:lstStyle/>
          <a:p>
            <a:r>
              <a:rPr lang="en-US" smtClean="0"/>
              <a:t>Métodos Numéricos</a:t>
            </a:r>
            <a:endParaRPr lang="pt-BR" smtClean="0"/>
          </a:p>
        </p:txBody>
      </p:sp>
      <p:sp>
        <p:nvSpPr>
          <p:cNvPr id="47107" name="Subtítulo 4"/>
          <p:cNvSpPr>
            <a:spLocks noGrp="1"/>
          </p:cNvSpPr>
          <p:nvPr>
            <p:ph type="subTitle" sz="quarter" idx="1"/>
          </p:nvPr>
        </p:nvSpPr>
        <p:spPr/>
        <p:txBody>
          <a:bodyPr/>
          <a:lstStyle/>
          <a:p>
            <a:r>
              <a:rPr lang="en-US" smtClean="0"/>
              <a:t>4a Aula</a:t>
            </a:r>
            <a:endParaRPr lang="pt-BR" smtClean="0"/>
          </a:p>
        </p:txBody>
      </p:sp>
    </p:spTree>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- 04 - Massa Mola Valores Pico Euler &amp; ODE_RK4.xlsm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408739348"/>
              </p:ext>
            </p:extLst>
          </p:nvPr>
        </p:nvGraphicFramePr>
        <p:xfrm>
          <a:off x="1208584" y="2370037"/>
          <a:ext cx="7920880" cy="4280646"/>
        </p:xfrm>
        <a:graphic>
          <a:graphicData uri="http://schemas.openxmlformats.org/presentationml/2006/ole">
            <mc:AlternateContent xmlns:mc="http://schemas.openxmlformats.org/markup-compatibility/2006">
              <mc:Choice xmlns:v="urn:schemas-microsoft-com:vml" Requires="v">
                <p:oleObj spid="_x0000_s366604" name="Planilha Habilitada para Macro" r:id="rId3" imgW="6715181" imgH="3628865" progId="Excel.SheetMacroEnabled.12">
                  <p:embed/>
                </p:oleObj>
              </mc:Choice>
              <mc:Fallback>
                <p:oleObj name="Planilha Habilitada para Macro" r:id="rId3" imgW="6715181" imgH="3628865" progId="Excel.SheetMacroEnabled.12">
                  <p:embed/>
                  <p:pic>
                    <p:nvPicPr>
                      <p:cNvPr id="0" name=""/>
                      <p:cNvPicPr/>
                      <p:nvPr/>
                    </p:nvPicPr>
                    <p:blipFill>
                      <a:blip r:embed="rId4"/>
                      <a:stretch>
                        <a:fillRect/>
                      </a:stretch>
                    </p:blipFill>
                    <p:spPr>
                      <a:xfrm>
                        <a:off x="1208584" y="2370037"/>
                        <a:ext cx="7920880" cy="4280646"/>
                      </a:xfrm>
                      <a:prstGeom prst="rect">
                        <a:avLst/>
                      </a:prstGeom>
                    </p:spPr>
                  </p:pic>
                </p:oleObj>
              </mc:Fallback>
            </mc:AlternateContent>
          </a:graphicData>
        </a:graphic>
      </p:graphicFrame>
    </p:spTree>
    <p:extLst>
      <p:ext uri="{BB962C8B-B14F-4D97-AF65-F5344CB8AC3E}">
        <p14:creationId xmlns:p14="http://schemas.microsoft.com/office/powerpoint/2010/main" val="229291346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- 04 - Massa Mola Valores Pico Euler &amp; ODE_RK4.xlsm</a:t>
            </a:r>
            <a:endParaRPr lang="pt-BR" b="1" dirty="0"/>
          </a:p>
        </p:txBody>
      </p:sp>
      <p:graphicFrame>
        <p:nvGraphicFramePr>
          <p:cNvPr id="6" name="Objeto 5"/>
          <p:cNvGraphicFramePr>
            <a:graphicFrameLocks noChangeAspect="1"/>
          </p:cNvGraphicFramePr>
          <p:nvPr>
            <p:extLst>
              <p:ext uri="{D42A27DB-BD31-4B8C-83A1-F6EECF244321}">
                <p14:modId xmlns:p14="http://schemas.microsoft.com/office/powerpoint/2010/main" val="442602339"/>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67628" name="Planilha" r:id="rId3" imgW="10982501" imgH="4771945" progId="Excel.Sheet.12">
                  <p:embed/>
                </p:oleObj>
              </mc:Choice>
              <mc:Fallback>
                <p:oleObj name="Planilha" r:id="rId3" imgW="10982501" imgH="4771945" progId="Excel.Sheet.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368274502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- 04 - Massa Mola Valores Pico Euler &amp; ODE_RK4.xlsm</a:t>
            </a:r>
            <a:endParaRPr lang="pt-BR" b="1" dirty="0"/>
          </a:p>
        </p:txBody>
      </p:sp>
      <p:graphicFrame>
        <p:nvGraphicFramePr>
          <p:cNvPr id="4" name="Objeto 3"/>
          <p:cNvGraphicFramePr>
            <a:graphicFrameLocks noChangeAspect="1"/>
          </p:cNvGraphicFramePr>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68652" name="Planilha" r:id="rId3" imgW="12201581" imgH="5152852" progId="Excel.Sheet.12">
                  <p:embed/>
                </p:oleObj>
              </mc:Choice>
              <mc:Fallback>
                <p:oleObj name="Planilha" r:id="rId3" imgW="12201581" imgH="5152852" progId="Excel.Sheet.12">
                  <p:embed/>
                  <p:pic>
                    <p:nvPicPr>
                      <p:cNvPr id="4" name="Objeto 3"/>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115871884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- 04 - Massa Mola Valores Pico Euler &amp; ODE_RK4.xlsm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2974869006"/>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69676" name="Planilha" r:id="rId3" imgW="6867521" imgH="3647928" progId="Excel.Sheet.12">
                  <p:embed/>
                </p:oleObj>
              </mc:Choice>
              <mc:Fallback>
                <p:oleObj name="Planilha" r:id="rId3" imgW="6867521" imgH="3647928" progId="Excel.Sheet.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04383329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- 04 - Massa Mola Valores Pico Euler &amp; ODE_RK4.xlsm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070445841"/>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70700" name="Planilha" r:id="rId3" imgW="9646920" imgH="5997095" progId="Excel.Sheet.12">
                  <p:embed/>
                </p:oleObj>
              </mc:Choice>
              <mc:Fallback>
                <p:oleObj name="Planilha" r:id="rId3" imgW="9646920" imgH="5997095" progId="Excel.Sheet.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60704767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- 06 - Massa Mola com 2 corpos Euler &amp; ODE_RK4.xlsm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1401933051"/>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71724" name="Planilha Habilitada para Macro" r:id="rId3" imgW="5257890" imgH="3076748" progId="Excel.SheetMacroEnabled.12">
                  <p:embed/>
                </p:oleObj>
              </mc:Choice>
              <mc:Fallback>
                <p:oleObj name="Planilha Habilitada para Macro" r:id="rId3" imgW="5257890" imgH="3076748"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77859175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- 06 - Massa Mola com 2 corpos Euler &amp; ODE_RK4.xlsm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3309281249"/>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72748" name="Planilha Habilitada para Macro" r:id="rId3" imgW="9646920" imgH="5997095" progId="Excel.SheetMacroEnabled.12">
                  <p:embed/>
                </p:oleObj>
              </mc:Choice>
              <mc:Fallback>
                <p:oleObj name="Planilha Habilitada para Macro" r:id="rId3" imgW="9646920" imgH="5997095"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297136763"/>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- 06 - Massa Mola com 2 corpos Euler &amp; ODE_RK4.xlsm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2995314835"/>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73772" name="Planilha Habilitada para Macro" r:id="rId3" imgW="4352831" imgH="2695482" progId="Excel.SheetMacroEnabled.12">
                  <p:embed/>
                </p:oleObj>
              </mc:Choice>
              <mc:Fallback>
                <p:oleObj name="Planilha Habilitada para Macro" r:id="rId3" imgW="4352831" imgH="2695482"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48098434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- 06 - Massa Mola com 2 corpos Euler &amp; ODE_RK4.xlsm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3788958597"/>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74796"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400019986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24.SEDOLs - massa mola, botões e valores de pico.xlsm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780080497"/>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0938" name="Planilha Habilitada para Macro" r:id="rId3" imgW="10982501" imgH="5152852" progId="Excel.SheetMacroEnabled.12">
                  <p:embed/>
                </p:oleObj>
              </mc:Choice>
              <mc:Fallback>
                <p:oleObj name="Planilha Habilitada para Macro" r:id="rId3" imgW="10982501" imgH="5152852" progId="Excel.SheetMacroEnabled.12">
                  <p:embed/>
                  <p:pic>
                    <p:nvPicPr>
                      <p:cNvPr id="0" name=""/>
                      <p:cNvPicPr/>
                      <p:nvPr/>
                    </p:nvPicPr>
                    <p:blipFill>
                      <a:blip r:embed="rId4"/>
                      <a:stretch>
                        <a:fillRect/>
                      </a:stretch>
                    </p:blipFill>
                    <p:spPr>
                      <a:xfrm>
                        <a:off x="848544" y="2321497"/>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631461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ítulo 5"/>
          <p:cNvSpPr>
            <a:spLocks noGrp="1"/>
          </p:cNvSpPr>
          <p:nvPr>
            <p:ph type="ctrTitle" sz="quarter"/>
          </p:nvPr>
        </p:nvSpPr>
        <p:spPr/>
        <p:txBody>
          <a:bodyPr/>
          <a:lstStyle/>
          <a:p>
            <a:pPr eaLnBrk="1" hangingPunct="1"/>
            <a:r>
              <a:rPr lang="en-US" smtClean="0"/>
              <a:t>Raízes de Equações</a:t>
            </a:r>
            <a:endParaRPr lang="pt-BR" smtClean="0"/>
          </a:p>
        </p:txBody>
      </p:sp>
      <p:sp>
        <p:nvSpPr>
          <p:cNvPr id="48131" name="Subtítulo 6"/>
          <p:cNvSpPr>
            <a:spLocks noGrp="1"/>
          </p:cNvSpPr>
          <p:nvPr>
            <p:ph type="subTitle" sz="quarter" idx="1"/>
          </p:nvPr>
        </p:nvSpPr>
        <p:spPr/>
        <p:txBody>
          <a:bodyPr/>
          <a:lstStyle/>
          <a:p>
            <a:pPr eaLnBrk="1" hangingPunct="1"/>
            <a:r>
              <a:rPr lang="en-US" smtClean="0"/>
              <a:t>Lei dos Gases Ideais x Equação de van de Waals</a:t>
            </a:r>
          </a:p>
          <a:p>
            <a:pPr eaLnBrk="1" hangingPunct="1"/>
            <a:r>
              <a:rPr lang="en-US" smtClean="0"/>
              <a:t>Método da Secante, Bissecção e Matlab</a:t>
            </a:r>
            <a:endParaRPr lang="pt-BR" smtClean="0"/>
          </a:p>
        </p:txBody>
      </p:sp>
    </p:spTree>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24.SEDOLs - massa mola, botões e valores de pico.xlsm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1427666928"/>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1962" name="Planilha Habilitada para Macro" r:id="rId3" imgW="11277480" imgH="6105658" progId="Excel.SheetMacroEnabled.12">
                  <p:embed/>
                </p:oleObj>
              </mc:Choice>
              <mc:Fallback>
                <p:oleObj name="Planilha Habilitada para Macro" r:id="rId3" imgW="11277480" imgH="6105658" progId="Excel.SheetMacroEnabled.12">
                  <p:embed/>
                  <p:pic>
                    <p:nvPicPr>
                      <p:cNvPr id="0" name=""/>
                      <p:cNvPicPr/>
                      <p:nvPr/>
                    </p:nvPicPr>
                    <p:blipFill>
                      <a:blip r:embed="rId4"/>
                      <a:stretch>
                        <a:fillRect/>
                      </a:stretch>
                    </p:blipFill>
                    <p:spPr>
                      <a:xfrm>
                        <a:off x="848544" y="2321497"/>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330714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- 34 - Sistema com Três Corpos.xlsm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3155738358"/>
              </p:ext>
            </p:extLst>
          </p:nvPr>
        </p:nvGraphicFramePr>
        <p:xfrm>
          <a:off x="848543" y="1916832"/>
          <a:ext cx="8351655" cy="4536504"/>
        </p:xfrm>
        <a:graphic>
          <a:graphicData uri="http://schemas.openxmlformats.org/presentationml/2006/ole">
            <mc:AlternateContent xmlns:mc="http://schemas.openxmlformats.org/markup-compatibility/2006">
              <mc:Choice xmlns:v="urn:schemas-microsoft-com:vml" Requires="v">
                <p:oleObj spid="_x0000_s377867" name="Planilha Habilitada para Macro" r:id="rId3" imgW="9763061" imgH="5534118" progId="Excel.SheetMacroEnabled.12">
                  <p:embed/>
                </p:oleObj>
              </mc:Choice>
              <mc:Fallback>
                <p:oleObj name="Planilha Habilitada para Macro" r:id="rId3" imgW="9763061" imgH="5534118" progId="Excel.SheetMacroEnabled.12">
                  <p:embed/>
                  <p:pic>
                    <p:nvPicPr>
                      <p:cNvPr id="0" name=""/>
                      <p:cNvPicPr/>
                      <p:nvPr/>
                    </p:nvPicPr>
                    <p:blipFill>
                      <a:blip r:embed="rId4"/>
                      <a:stretch>
                        <a:fillRect/>
                      </a:stretch>
                    </p:blipFill>
                    <p:spPr>
                      <a:xfrm>
                        <a:off x="848543" y="1916832"/>
                        <a:ext cx="8351655" cy="4536504"/>
                      </a:xfrm>
                      <a:prstGeom prst="rect">
                        <a:avLst/>
                      </a:prstGeom>
                    </p:spPr>
                  </p:pic>
                </p:oleObj>
              </mc:Fallback>
            </mc:AlternateContent>
          </a:graphicData>
        </a:graphic>
      </p:graphicFrame>
    </p:spTree>
    <p:extLst>
      <p:ext uri="{BB962C8B-B14F-4D97-AF65-F5344CB8AC3E}">
        <p14:creationId xmlns:p14="http://schemas.microsoft.com/office/powerpoint/2010/main" val="56848007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- 34 - Sistema com Três Corpos.xlsm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2982338449"/>
              </p:ext>
            </p:extLst>
          </p:nvPr>
        </p:nvGraphicFramePr>
        <p:xfrm>
          <a:off x="848543" y="1916833"/>
          <a:ext cx="8351656" cy="4536503"/>
        </p:xfrm>
        <a:graphic>
          <a:graphicData uri="http://schemas.openxmlformats.org/presentationml/2006/ole">
            <mc:AlternateContent xmlns:mc="http://schemas.openxmlformats.org/markup-compatibility/2006">
              <mc:Choice xmlns:v="urn:schemas-microsoft-com:vml" Requires="v">
                <p:oleObj spid="_x0000_s378891"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848543" y="1916833"/>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101197616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- 34 - Sistema com Três Corpos.xlsm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572855718"/>
              </p:ext>
            </p:extLst>
          </p:nvPr>
        </p:nvGraphicFramePr>
        <p:xfrm>
          <a:off x="848543" y="1916833"/>
          <a:ext cx="8351656" cy="4536503"/>
        </p:xfrm>
        <a:graphic>
          <a:graphicData uri="http://schemas.openxmlformats.org/presentationml/2006/ole">
            <mc:AlternateContent xmlns:mc="http://schemas.openxmlformats.org/markup-compatibility/2006">
              <mc:Choice xmlns:v="urn:schemas-microsoft-com:vml" Requires="v">
                <p:oleObj spid="_x0000_s379915"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848543" y="1916833"/>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331218979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sz="2400" b="1" dirty="0"/>
              <a:t>24.SEDOLs - sistema com 3 variáveis - análise tempo - frequência - método de </a:t>
            </a:r>
            <a:r>
              <a:rPr lang="pt-BR" sz="2400" b="1" dirty="0" smtClean="0"/>
              <a:t>Euler.xlsm</a:t>
            </a:r>
            <a:endParaRPr lang="pt-BR" sz="24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1036203762"/>
              </p:ext>
            </p:extLst>
          </p:nvPr>
        </p:nvGraphicFramePr>
        <p:xfrm>
          <a:off x="848544" y="2295316"/>
          <a:ext cx="8351656" cy="4536503"/>
        </p:xfrm>
        <a:graphic>
          <a:graphicData uri="http://schemas.openxmlformats.org/presentationml/2006/ole">
            <mc:AlternateContent xmlns:mc="http://schemas.openxmlformats.org/markup-compatibility/2006">
              <mc:Choice xmlns:v="urn:schemas-microsoft-com:vml" Requires="v">
                <p:oleObj spid="_x0000_s392200" name="Planilha Habilitada para Macro" r:id="rId3" imgW="12449134" imgH="5915025" progId="Excel.SheetMacroEnabled.12">
                  <p:embed/>
                </p:oleObj>
              </mc:Choice>
              <mc:Fallback>
                <p:oleObj name="Planilha Habilitada para Macro" r:id="rId3" imgW="12449134" imgH="5915025" progId="Excel.SheetMacroEnabled.12">
                  <p:embed/>
                  <p:pic>
                    <p:nvPicPr>
                      <p:cNvPr id="0" name=""/>
                      <p:cNvPicPr/>
                      <p:nvPr/>
                    </p:nvPicPr>
                    <p:blipFill>
                      <a:blip r:embed="rId4"/>
                      <a:stretch>
                        <a:fillRect/>
                      </a:stretch>
                    </p:blipFill>
                    <p:spPr>
                      <a:xfrm>
                        <a:off x="848544" y="2295316"/>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28066378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sz="2400" b="1" dirty="0"/>
              <a:t>24.SEDOLs - sistema com 3 variáveis - análise tempo - frequência - método de </a:t>
            </a:r>
            <a:r>
              <a:rPr lang="pt-BR" sz="2400" b="1" dirty="0" smtClean="0"/>
              <a:t>Euler.xlsm</a:t>
            </a:r>
            <a:endParaRPr lang="pt-BR" sz="24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1903987552"/>
              </p:ext>
            </p:extLst>
          </p:nvPr>
        </p:nvGraphicFramePr>
        <p:xfrm>
          <a:off x="848544" y="2295316"/>
          <a:ext cx="8351656" cy="4536503"/>
        </p:xfrm>
        <a:graphic>
          <a:graphicData uri="http://schemas.openxmlformats.org/presentationml/2006/ole">
            <mc:AlternateContent xmlns:mc="http://schemas.openxmlformats.org/markup-compatibility/2006">
              <mc:Choice xmlns:v="urn:schemas-microsoft-com:vml" Requires="v">
                <p:oleObj spid="_x0000_s391177" name="Planilha Habilitada para Macro" r:id="rId3" imgW="11591861" imgH="4010132" progId="Excel.SheetMacroEnabled.12">
                  <p:embed/>
                </p:oleObj>
              </mc:Choice>
              <mc:Fallback>
                <p:oleObj name="Planilha Habilitada para Macro" r:id="rId3" imgW="11591861" imgH="4010132" progId="Excel.SheetMacroEnabled.12">
                  <p:embed/>
                  <p:pic>
                    <p:nvPicPr>
                      <p:cNvPr id="0" name=""/>
                      <p:cNvPicPr/>
                      <p:nvPr/>
                    </p:nvPicPr>
                    <p:blipFill>
                      <a:blip r:embed="rId4"/>
                      <a:stretch>
                        <a:fillRect/>
                      </a:stretch>
                    </p:blipFill>
                    <p:spPr>
                      <a:xfrm>
                        <a:off x="848544" y="2295316"/>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02668465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sz="2400" b="1" dirty="0"/>
              <a:t>24.SEDOLs - sistema com 3 variáveis - análise tempo - frequência - método de </a:t>
            </a:r>
            <a:r>
              <a:rPr lang="pt-BR" sz="2400" b="1" dirty="0" smtClean="0"/>
              <a:t>Euler.xlsm</a:t>
            </a:r>
            <a:endParaRPr lang="pt-BR" sz="24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2667192536"/>
              </p:ext>
            </p:extLst>
          </p:nvPr>
        </p:nvGraphicFramePr>
        <p:xfrm>
          <a:off x="848544" y="2295316"/>
          <a:ext cx="8351656" cy="4536503"/>
        </p:xfrm>
        <a:graphic>
          <a:graphicData uri="http://schemas.openxmlformats.org/presentationml/2006/ole">
            <mc:AlternateContent xmlns:mc="http://schemas.openxmlformats.org/markup-compatibility/2006">
              <mc:Choice xmlns:v="urn:schemas-microsoft-com:vml" Requires="v">
                <p:oleObj spid="_x0000_s393225" name="Planilha Habilitada para Macro" r:id="rId3" imgW="14030381" imgH="5343485" progId="Excel.SheetMacroEnabled.12">
                  <p:embed/>
                </p:oleObj>
              </mc:Choice>
              <mc:Fallback>
                <p:oleObj name="Planilha Habilitada para Macro" r:id="rId3" imgW="14030381" imgH="5343485" progId="Excel.SheetMacroEnabled.12">
                  <p:embed/>
                  <p:pic>
                    <p:nvPicPr>
                      <p:cNvPr id="0" name=""/>
                      <p:cNvPicPr/>
                      <p:nvPr/>
                    </p:nvPicPr>
                    <p:blipFill>
                      <a:blip r:embed="rId4"/>
                      <a:stretch>
                        <a:fillRect/>
                      </a:stretch>
                    </p:blipFill>
                    <p:spPr>
                      <a:xfrm>
                        <a:off x="848544" y="2295316"/>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057321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sz="2400" b="1" dirty="0"/>
              <a:t>24.SEDOLs - sistema com 3 variáveis - análise tempo - frequência - método de </a:t>
            </a:r>
            <a:r>
              <a:rPr lang="pt-BR" sz="2400" b="1" dirty="0" smtClean="0"/>
              <a:t>Euler.xlsm</a:t>
            </a:r>
            <a:endParaRPr lang="pt-BR" sz="24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2606320548"/>
              </p:ext>
            </p:extLst>
          </p:nvPr>
        </p:nvGraphicFramePr>
        <p:xfrm>
          <a:off x="848544" y="2295316"/>
          <a:ext cx="8351656" cy="4536503"/>
        </p:xfrm>
        <a:graphic>
          <a:graphicData uri="http://schemas.openxmlformats.org/presentationml/2006/ole">
            <mc:AlternateContent xmlns:mc="http://schemas.openxmlformats.org/markup-compatibility/2006">
              <mc:Choice xmlns:v="urn:schemas-microsoft-com:vml" Requires="v">
                <p:oleObj spid="_x0000_s394249" name="Planilha Habilitada para Macro" r:id="rId3" imgW="10372781" imgH="4771945" progId="Excel.SheetMacroEnabled.12">
                  <p:embed/>
                </p:oleObj>
              </mc:Choice>
              <mc:Fallback>
                <p:oleObj name="Planilha Habilitada para Macro" r:id="rId3" imgW="10372781" imgH="4771945" progId="Excel.SheetMacroEnabled.12">
                  <p:embed/>
                  <p:pic>
                    <p:nvPicPr>
                      <p:cNvPr id="0" name=""/>
                      <p:cNvPicPr/>
                      <p:nvPr/>
                    </p:nvPicPr>
                    <p:blipFill>
                      <a:blip r:embed="rId4"/>
                      <a:stretch>
                        <a:fillRect/>
                      </a:stretch>
                    </p:blipFill>
                    <p:spPr>
                      <a:xfrm>
                        <a:off x="848544" y="2295316"/>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11776120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24.SEDOLs - sistema com 3 variáveis - análise tempo - frequência - rk4.xlsm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1590723294"/>
              </p:ext>
            </p:extLst>
          </p:nvPr>
        </p:nvGraphicFramePr>
        <p:xfrm>
          <a:off x="128464" y="2420888"/>
          <a:ext cx="9649071" cy="2915596"/>
        </p:xfrm>
        <a:graphic>
          <a:graphicData uri="http://schemas.openxmlformats.org/presentationml/2006/ole">
            <mc:AlternateContent xmlns:mc="http://schemas.openxmlformats.org/markup-compatibility/2006">
              <mc:Choice xmlns:v="urn:schemas-microsoft-com:vml" Requires="v">
                <p:oleObj spid="_x0000_s395273" name="Planilha Habilitada para Macro" r:id="rId3" imgW="17687981" imgH="5343485" progId="Excel.SheetMacroEnabled.12">
                  <p:embed/>
                </p:oleObj>
              </mc:Choice>
              <mc:Fallback>
                <p:oleObj name="Planilha Habilitada para Macro" r:id="rId3" imgW="17687981" imgH="5343485" progId="Excel.SheetMacroEnabled.12">
                  <p:embed/>
                  <p:pic>
                    <p:nvPicPr>
                      <p:cNvPr id="0" name=""/>
                      <p:cNvPicPr/>
                      <p:nvPr/>
                    </p:nvPicPr>
                    <p:blipFill>
                      <a:blip r:embed="rId4"/>
                      <a:stretch>
                        <a:fillRect/>
                      </a:stretch>
                    </p:blipFill>
                    <p:spPr>
                      <a:xfrm>
                        <a:off x="128464" y="2420888"/>
                        <a:ext cx="9649071" cy="2915596"/>
                      </a:xfrm>
                      <a:prstGeom prst="rect">
                        <a:avLst/>
                      </a:prstGeom>
                    </p:spPr>
                  </p:pic>
                </p:oleObj>
              </mc:Fallback>
            </mc:AlternateContent>
          </a:graphicData>
        </a:graphic>
      </p:graphicFrame>
    </p:spTree>
    <p:extLst>
      <p:ext uri="{BB962C8B-B14F-4D97-AF65-F5344CB8AC3E}">
        <p14:creationId xmlns:p14="http://schemas.microsoft.com/office/powerpoint/2010/main" val="212355137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24.SEDOLs - sistema com 3 variáveis - análise tempo - frequência - rk4.xlsm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2621043374"/>
              </p:ext>
            </p:extLst>
          </p:nvPr>
        </p:nvGraphicFramePr>
        <p:xfrm>
          <a:off x="128465" y="2384022"/>
          <a:ext cx="9649070" cy="4248472"/>
        </p:xfrm>
        <a:graphic>
          <a:graphicData uri="http://schemas.openxmlformats.org/presentationml/2006/ole">
            <mc:AlternateContent xmlns:mc="http://schemas.openxmlformats.org/markup-compatibility/2006">
              <mc:Choice xmlns:v="urn:schemas-microsoft-com:vml" Requires="v">
                <p:oleObj spid="_x0000_s396297" name="Planilha Habilitada para Macro" r:id="rId3" imgW="11591861" imgH="5915025" progId="Excel.SheetMacroEnabled.12">
                  <p:embed/>
                </p:oleObj>
              </mc:Choice>
              <mc:Fallback>
                <p:oleObj name="Planilha Habilitada para Macro" r:id="rId3" imgW="11591861" imgH="5915025" progId="Excel.SheetMacroEnabled.12">
                  <p:embed/>
                  <p:pic>
                    <p:nvPicPr>
                      <p:cNvPr id="0" name=""/>
                      <p:cNvPicPr/>
                      <p:nvPr/>
                    </p:nvPicPr>
                    <p:blipFill>
                      <a:blip r:embed="rId4"/>
                      <a:stretch>
                        <a:fillRect/>
                      </a:stretch>
                    </p:blipFill>
                    <p:spPr>
                      <a:xfrm>
                        <a:off x="128465" y="2384022"/>
                        <a:ext cx="9649070" cy="4248472"/>
                      </a:xfrm>
                      <a:prstGeom prst="rect">
                        <a:avLst/>
                      </a:prstGeom>
                    </p:spPr>
                  </p:pic>
                </p:oleObj>
              </mc:Fallback>
            </mc:AlternateContent>
          </a:graphicData>
        </a:graphic>
      </p:graphicFrame>
    </p:spTree>
    <p:extLst>
      <p:ext uri="{BB962C8B-B14F-4D97-AF65-F5344CB8AC3E}">
        <p14:creationId xmlns:p14="http://schemas.microsoft.com/office/powerpoint/2010/main" val="4248060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ítulo 1"/>
          <p:cNvSpPr>
            <a:spLocks noGrp="1"/>
          </p:cNvSpPr>
          <p:nvPr>
            <p:ph type="title"/>
          </p:nvPr>
        </p:nvSpPr>
        <p:spPr/>
        <p:txBody>
          <a:bodyPr/>
          <a:lstStyle/>
          <a:p>
            <a:r>
              <a:rPr lang="en-US" smtClean="0"/>
              <a:t>Exercício : Método da Secante</a:t>
            </a:r>
            <a:endParaRPr lang="pt-BR" smtClean="0"/>
          </a:p>
        </p:txBody>
      </p:sp>
      <p:sp>
        <p:nvSpPr>
          <p:cNvPr id="19460" name="Espaço Reservado para Conteúdo 2"/>
          <p:cNvSpPr>
            <a:spLocks noGrp="1"/>
          </p:cNvSpPr>
          <p:nvPr>
            <p:ph idx="1"/>
          </p:nvPr>
        </p:nvSpPr>
        <p:spPr/>
        <p:txBody>
          <a:bodyPr/>
          <a:lstStyle/>
          <a:p>
            <a:r>
              <a:rPr lang="en-US" smtClean="0"/>
              <a:t>Este método estima a derivada através de uma secante, através do seguinte cálculo :</a:t>
            </a:r>
          </a:p>
          <a:p>
            <a:endParaRPr lang="en-US" smtClean="0"/>
          </a:p>
          <a:p>
            <a:endParaRPr lang="en-US" smtClean="0"/>
          </a:p>
          <a:p>
            <a:endParaRPr lang="en-US" smtClean="0"/>
          </a:p>
          <a:p>
            <a:r>
              <a:rPr lang="en-US" smtClean="0"/>
              <a:t>As demais etapas são iguais ao método de Newton-Raphson</a:t>
            </a:r>
            <a:endParaRPr lang="pt-BR" smtClean="0"/>
          </a:p>
        </p:txBody>
      </p:sp>
      <p:graphicFrame>
        <p:nvGraphicFramePr>
          <p:cNvPr id="184322" name="Object 2"/>
          <p:cNvGraphicFramePr>
            <a:graphicFrameLocks noChangeAspect="1"/>
          </p:cNvGraphicFramePr>
          <p:nvPr/>
        </p:nvGraphicFramePr>
        <p:xfrm>
          <a:off x="2809875" y="2432050"/>
          <a:ext cx="4214813" cy="1108075"/>
        </p:xfrm>
        <a:graphic>
          <a:graphicData uri="http://schemas.openxmlformats.org/presentationml/2006/ole">
            <mc:AlternateContent xmlns:mc="http://schemas.openxmlformats.org/markup-compatibility/2006">
              <mc:Choice xmlns:v="urn:schemas-microsoft-com:vml" Requires="v">
                <p:oleObj spid="_x0000_s19728" name="Equação" r:id="rId3" imgW="1498320" imgH="393480" progId="Equation.3">
                  <p:embed/>
                </p:oleObj>
              </mc:Choice>
              <mc:Fallback>
                <p:oleObj name="Equação" r:id="rId3" imgW="149832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2432050"/>
                        <a:ext cx="4214813"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 calcmode="lin" valueType="num">
                                      <p:cBhvr>
                                        <p:cTn id="7" dur="500" fill="hold"/>
                                        <p:tgtEl>
                                          <p:spTgt spid="1946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46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460">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84322"/>
                                        </p:tgtEl>
                                        <p:attrNameLst>
                                          <p:attrName>style.visibility</p:attrName>
                                        </p:attrNameLst>
                                      </p:cBhvr>
                                      <p:to>
                                        <p:strVal val="visible"/>
                                      </p:to>
                                    </p:set>
                                    <p:anim calcmode="lin" valueType="num">
                                      <p:cBhvr>
                                        <p:cTn id="14" dur="500" fill="hold"/>
                                        <p:tgtEl>
                                          <p:spTgt spid="184322"/>
                                        </p:tgtEl>
                                        <p:attrNameLst>
                                          <p:attrName>ppt_w</p:attrName>
                                        </p:attrNameLst>
                                      </p:cBhvr>
                                      <p:tavLst>
                                        <p:tav tm="0">
                                          <p:val>
                                            <p:fltVal val="0"/>
                                          </p:val>
                                        </p:tav>
                                        <p:tav tm="100000">
                                          <p:val>
                                            <p:strVal val="#ppt_w"/>
                                          </p:val>
                                        </p:tav>
                                      </p:tavLst>
                                    </p:anim>
                                    <p:anim calcmode="lin" valueType="num">
                                      <p:cBhvr>
                                        <p:cTn id="15" dur="500" fill="hold"/>
                                        <p:tgtEl>
                                          <p:spTgt spid="184322"/>
                                        </p:tgtEl>
                                        <p:attrNameLst>
                                          <p:attrName>ppt_h</p:attrName>
                                        </p:attrNameLst>
                                      </p:cBhvr>
                                      <p:tavLst>
                                        <p:tav tm="0">
                                          <p:val>
                                            <p:fltVal val="0"/>
                                          </p:val>
                                        </p:tav>
                                        <p:tav tm="100000">
                                          <p:val>
                                            <p:strVal val="#ppt_h"/>
                                          </p:val>
                                        </p:tav>
                                      </p:tavLst>
                                    </p:anim>
                                    <p:animEffect transition="in" filter="fade">
                                      <p:cBhvr>
                                        <p:cTn id="16" dur="500"/>
                                        <p:tgtEl>
                                          <p:spTgt spid="1843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19460">
                                            <p:txEl>
                                              <p:pRg st="4" end="4"/>
                                            </p:txEl>
                                          </p:spTgt>
                                        </p:tgtEl>
                                        <p:attrNameLst>
                                          <p:attrName>style.visibility</p:attrName>
                                        </p:attrNameLst>
                                      </p:cBhvr>
                                      <p:to>
                                        <p:strVal val="visible"/>
                                      </p:to>
                                    </p:set>
                                    <p:anim calcmode="lin" valueType="num">
                                      <p:cBhvr>
                                        <p:cTn id="21" dur="500" fill="hold"/>
                                        <p:tgtEl>
                                          <p:spTgt spid="19460">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19460">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194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- 13 - Movimento Acelerado - Euler, ODE_RK4, Dif.Finitas.xlsm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2740452445"/>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2986" name="Planilha Habilitada para Macro" r:id="rId3" imgW="5714910" imgH="3247958" progId="Excel.SheetMacroEnabled.12">
                  <p:embed/>
                </p:oleObj>
              </mc:Choice>
              <mc:Fallback>
                <p:oleObj name="Planilha Habilitada para Macro" r:id="rId3" imgW="5714910" imgH="3247958" progId="Excel.SheetMacroEnabled.12">
                  <p:embed/>
                  <p:pic>
                    <p:nvPicPr>
                      <p:cNvPr id="0" name=""/>
                      <p:cNvPicPr/>
                      <p:nvPr/>
                    </p:nvPicPr>
                    <p:blipFill>
                      <a:blip r:embed="rId4"/>
                      <a:stretch>
                        <a:fillRect/>
                      </a:stretch>
                    </p:blipFill>
                    <p:spPr>
                      <a:xfrm>
                        <a:off x="848544" y="2321497"/>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94956095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- 13 - Movimento Acelerado - Euler, ODE_RK4, Dif.Finitas.xlsm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816827794"/>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4010"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848544" y="2321497"/>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54878013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- 13 - Movimento Acelerado - Euler, ODE_RK4, Dif.Finitas.xlsm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3419103388"/>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5034" name="Planilha Habilitada para Macro" r:id="rId3" imgW="6105461" imgH="3438592" progId="Excel.SheetMacroEnabled.12">
                  <p:embed/>
                </p:oleObj>
              </mc:Choice>
              <mc:Fallback>
                <p:oleObj name="Planilha Habilitada para Macro" r:id="rId3" imgW="6105461" imgH="3438592" progId="Excel.SheetMacroEnabled.12">
                  <p:embed/>
                  <p:pic>
                    <p:nvPicPr>
                      <p:cNvPr id="0" name=""/>
                      <p:cNvPicPr/>
                      <p:nvPr/>
                    </p:nvPicPr>
                    <p:blipFill>
                      <a:blip r:embed="rId4"/>
                      <a:stretch>
                        <a:fillRect/>
                      </a:stretch>
                    </p:blipFill>
                    <p:spPr>
                      <a:xfrm>
                        <a:off x="848544" y="2321497"/>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63857272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- 13 - Movimento Acelerado - Euler, ODE_RK4, Dif.Finitas.xlsm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4144131213"/>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6058"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848544" y="2321497"/>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46225733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- 09 - Família de Soluções Bernoulli exata &amp; ODE_RK4.xlsm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3821823198"/>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8106" name="Planilha Habilitada para Macro" r:id="rId3" imgW="13420661" imgH="5915025" progId="Excel.SheetMacroEnabled.12">
                  <p:embed/>
                </p:oleObj>
              </mc:Choice>
              <mc:Fallback>
                <p:oleObj name="Planilha Habilitada para Macro" r:id="rId3" imgW="13420661" imgH="5915025" progId="Excel.SheetMacroEnabled.12">
                  <p:embed/>
                  <p:pic>
                    <p:nvPicPr>
                      <p:cNvPr id="0" name=""/>
                      <p:cNvPicPr/>
                      <p:nvPr/>
                    </p:nvPicPr>
                    <p:blipFill>
                      <a:blip r:embed="rId4"/>
                      <a:stretch>
                        <a:fillRect/>
                      </a:stretch>
                    </p:blipFill>
                    <p:spPr>
                      <a:xfrm>
                        <a:off x="848544" y="2321497"/>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15322538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- 16 - Família de Soluções.xlsm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3679473452"/>
              </p:ext>
            </p:extLst>
          </p:nvPr>
        </p:nvGraphicFramePr>
        <p:xfrm>
          <a:off x="848544" y="1916832"/>
          <a:ext cx="8351656" cy="4536503"/>
        </p:xfrm>
        <a:graphic>
          <a:graphicData uri="http://schemas.openxmlformats.org/presentationml/2006/ole">
            <mc:AlternateContent xmlns:mc="http://schemas.openxmlformats.org/markup-compatibility/2006">
              <mc:Choice xmlns:v="urn:schemas-microsoft-com:vml" Requires="v">
                <p:oleObj spid="_x0000_s389130" name="Planilha Habilitada para Macro" r:id="rId3" imgW="6105461" imgH="3476718" progId="Excel.SheetMacroEnabled.12">
                  <p:embed/>
                </p:oleObj>
              </mc:Choice>
              <mc:Fallback>
                <p:oleObj name="Planilha Habilitada para Macro" r:id="rId3" imgW="6105461" imgH="3476718" progId="Excel.SheetMacroEnabled.12">
                  <p:embed/>
                  <p:pic>
                    <p:nvPicPr>
                      <p:cNvPr id="0" name=""/>
                      <p:cNvPicPr/>
                      <p:nvPr/>
                    </p:nvPicPr>
                    <p:blipFill>
                      <a:blip r:embed="rId4"/>
                      <a:stretch>
                        <a:fillRect/>
                      </a:stretch>
                    </p:blipFill>
                    <p:spPr>
                      <a:xfrm>
                        <a:off x="848544" y="1916832"/>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78837205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b="1" dirty="0"/>
              <a:t>24.EDOs - 16 - Família de Soluções.xlsm</a:t>
            </a:r>
            <a:endParaRPr lang="pt-BR" b="1" dirty="0"/>
          </a:p>
        </p:txBody>
      </p:sp>
      <p:graphicFrame>
        <p:nvGraphicFramePr>
          <p:cNvPr id="3" name="Objeto 2"/>
          <p:cNvGraphicFramePr>
            <a:graphicFrameLocks noChangeAspect="1"/>
          </p:cNvGraphicFramePr>
          <p:nvPr>
            <p:extLst>
              <p:ext uri="{D42A27DB-BD31-4B8C-83A1-F6EECF244321}">
                <p14:modId xmlns:p14="http://schemas.microsoft.com/office/powerpoint/2010/main" val="947984518"/>
              </p:ext>
            </p:extLst>
          </p:nvPr>
        </p:nvGraphicFramePr>
        <p:xfrm>
          <a:off x="848544" y="1916833"/>
          <a:ext cx="8351656" cy="4536503"/>
        </p:xfrm>
        <a:graphic>
          <a:graphicData uri="http://schemas.openxmlformats.org/presentationml/2006/ole">
            <mc:AlternateContent xmlns:mc="http://schemas.openxmlformats.org/markup-compatibility/2006">
              <mc:Choice xmlns:v="urn:schemas-microsoft-com:vml" Requires="v">
                <p:oleObj spid="_x0000_s390154"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848544" y="1916833"/>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383374051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ítulo 3"/>
          <p:cNvSpPr>
            <a:spLocks noGrp="1"/>
          </p:cNvSpPr>
          <p:nvPr>
            <p:ph type="ctrTitle" sz="quarter"/>
          </p:nvPr>
        </p:nvSpPr>
        <p:spPr/>
        <p:txBody>
          <a:bodyPr/>
          <a:lstStyle/>
          <a:p>
            <a:r>
              <a:rPr lang="en-US" smtClean="0"/>
              <a:t>Métodos Numéricos</a:t>
            </a:r>
            <a:endParaRPr lang="pt-BR" smtClean="0"/>
          </a:p>
        </p:txBody>
      </p:sp>
      <p:sp>
        <p:nvSpPr>
          <p:cNvPr id="132099" name="Subtítulo 4"/>
          <p:cNvSpPr>
            <a:spLocks noGrp="1"/>
          </p:cNvSpPr>
          <p:nvPr>
            <p:ph type="subTitle" sz="quarter" idx="1"/>
          </p:nvPr>
        </p:nvSpPr>
        <p:spPr/>
        <p:txBody>
          <a:bodyPr/>
          <a:lstStyle/>
          <a:p>
            <a:r>
              <a:rPr lang="en-US" smtClean="0"/>
              <a:t>27a Aula</a:t>
            </a:r>
            <a:endParaRPr lang="pt-BR" smtClean="0"/>
          </a:p>
        </p:txBody>
      </p:sp>
    </p:spTree>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ítulo 3"/>
          <p:cNvSpPr>
            <a:spLocks noGrp="1"/>
          </p:cNvSpPr>
          <p:nvPr>
            <p:ph type="ctrTitle" sz="quarter"/>
          </p:nvPr>
        </p:nvSpPr>
        <p:spPr/>
        <p:txBody>
          <a:bodyPr/>
          <a:lstStyle/>
          <a:p>
            <a:r>
              <a:rPr lang="en-US" smtClean="0"/>
              <a:t>Equações Diferenciais Parciais</a:t>
            </a:r>
            <a:endParaRPr lang="pt-BR" smtClean="0"/>
          </a:p>
        </p:txBody>
      </p:sp>
      <p:sp>
        <p:nvSpPr>
          <p:cNvPr id="133123" name="Subtítulo 4"/>
          <p:cNvSpPr>
            <a:spLocks noGrp="1"/>
          </p:cNvSpPr>
          <p:nvPr>
            <p:ph type="subTitle" sz="quarter" idx="1"/>
          </p:nvPr>
        </p:nvSpPr>
        <p:spPr/>
        <p:txBody>
          <a:bodyPr/>
          <a:lstStyle/>
          <a:p>
            <a:r>
              <a:rPr lang="pt-BR" smtClean="0"/>
              <a:t>EDPs via Diferenças Finitas (</a:t>
            </a:r>
            <a:r>
              <a:rPr lang="en-US" smtClean="0"/>
              <a:t>distribuição de temperaturas em uma chapa) via Excel</a:t>
            </a:r>
            <a:endParaRPr lang="pt-BR" smtClean="0"/>
          </a:p>
          <a:p>
            <a:endParaRPr lang="en-US" smtClean="0"/>
          </a:p>
        </p:txBody>
      </p:sp>
    </p:spTree>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ítulo 1"/>
          <p:cNvSpPr>
            <a:spLocks noGrp="1"/>
          </p:cNvSpPr>
          <p:nvPr>
            <p:ph type="title"/>
          </p:nvPr>
        </p:nvSpPr>
        <p:spPr/>
        <p:txBody>
          <a:bodyPr/>
          <a:lstStyle/>
          <a:p>
            <a:r>
              <a:rPr lang="en-US" smtClean="0"/>
              <a:t>Equação de Laplace</a:t>
            </a:r>
            <a:endParaRPr lang="pt-BR" smtClean="0"/>
          </a:p>
        </p:txBody>
      </p:sp>
      <p:sp>
        <p:nvSpPr>
          <p:cNvPr id="46084" name="Espaço Reservado para Conteúdo 2"/>
          <p:cNvSpPr>
            <a:spLocks noGrp="1"/>
          </p:cNvSpPr>
          <p:nvPr>
            <p:ph idx="1"/>
          </p:nvPr>
        </p:nvSpPr>
        <p:spPr/>
        <p:txBody>
          <a:bodyPr/>
          <a:lstStyle/>
          <a:p>
            <a:r>
              <a:rPr lang="en-US" smtClean="0"/>
              <a:t>Também conhecida por equação elíptica</a:t>
            </a:r>
          </a:p>
          <a:p>
            <a:r>
              <a:rPr lang="en-US" smtClean="0"/>
              <a:t>Fornece solução para o estado estacionário</a:t>
            </a:r>
          </a:p>
          <a:p>
            <a:r>
              <a:rPr lang="en-US" smtClean="0"/>
              <a:t>Forma genérica :</a:t>
            </a:r>
            <a:endParaRPr lang="pt-BR" smtClean="0"/>
          </a:p>
        </p:txBody>
      </p:sp>
      <p:graphicFrame>
        <p:nvGraphicFramePr>
          <p:cNvPr id="46082" name="Object 2"/>
          <p:cNvGraphicFramePr>
            <a:graphicFrameLocks noChangeAspect="1"/>
          </p:cNvGraphicFramePr>
          <p:nvPr/>
        </p:nvGraphicFramePr>
        <p:xfrm>
          <a:off x="3387725" y="3348038"/>
          <a:ext cx="2851150" cy="1366837"/>
        </p:xfrm>
        <a:graphic>
          <a:graphicData uri="http://schemas.openxmlformats.org/presentationml/2006/ole">
            <mc:AlternateContent xmlns:mc="http://schemas.openxmlformats.org/markup-compatibility/2006">
              <mc:Choice xmlns:v="urn:schemas-microsoft-com:vml" Requires="v">
                <p:oleObj spid="_x0000_s200971" name="Equação" r:id="rId3" imgW="926698" imgH="444307" progId="Equation.3">
                  <p:embed/>
                </p:oleObj>
              </mc:Choice>
              <mc:Fallback>
                <p:oleObj name="Equação" r:id="rId3" imgW="926698"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5" y="3348038"/>
                        <a:ext cx="2851150" cy="1366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pt-BR" smtClean="0"/>
              <a:t>Avaliação e Aprovação</a:t>
            </a:r>
          </a:p>
        </p:txBody>
      </p:sp>
      <p:sp>
        <p:nvSpPr>
          <p:cNvPr id="54275" name="Rectangle 3"/>
          <p:cNvSpPr>
            <a:spLocks noGrp="1" noChangeArrowheads="1"/>
          </p:cNvSpPr>
          <p:nvPr>
            <p:ph idx="1"/>
          </p:nvPr>
        </p:nvSpPr>
        <p:spPr>
          <a:xfrm>
            <a:off x="293688" y="1000125"/>
            <a:ext cx="9340850" cy="5381625"/>
          </a:xfrm>
        </p:spPr>
        <p:txBody>
          <a:bodyPr/>
          <a:lstStyle/>
          <a:p>
            <a:pPr eaLnBrk="1" hangingPunct="1"/>
            <a:r>
              <a:rPr lang="pt-BR" smtClean="0"/>
              <a:t>MF = 0,40N1+ 0,60N2</a:t>
            </a:r>
          </a:p>
          <a:p>
            <a:pPr lvl="1" eaLnBrk="1" hangingPunct="1"/>
            <a:r>
              <a:rPr lang="en-US" smtClean="0"/>
              <a:t>N1 : </a:t>
            </a:r>
            <a:r>
              <a:rPr lang="en-US" err="1" smtClean="0"/>
              <a:t>Prova</a:t>
            </a:r>
            <a:r>
              <a:rPr lang="en-US" smtClean="0"/>
              <a:t> </a:t>
            </a:r>
            <a:r>
              <a:rPr lang="en-US" err="1" smtClean="0"/>
              <a:t>Parcial</a:t>
            </a:r>
            <a:endParaRPr lang="en-US" smtClean="0"/>
          </a:p>
          <a:p>
            <a:pPr lvl="1" eaLnBrk="1" hangingPunct="1"/>
            <a:r>
              <a:rPr lang="en-US" smtClean="0"/>
              <a:t>N2 : </a:t>
            </a:r>
            <a:r>
              <a:rPr lang="en-US" err="1" smtClean="0"/>
              <a:t>Prova</a:t>
            </a:r>
            <a:r>
              <a:rPr lang="en-US" smtClean="0"/>
              <a:t> Final</a:t>
            </a:r>
          </a:p>
          <a:p>
            <a:pPr eaLnBrk="1" hangingPunct="1"/>
            <a:endParaRPr lang="pt-BR" smtClean="0"/>
          </a:p>
          <a:p>
            <a:pPr eaLnBrk="1" hangingPunct="1"/>
            <a:r>
              <a:rPr lang="pt-BR" smtClean="0"/>
              <a:t>Aprovação : MF &gt;= 5</a:t>
            </a:r>
          </a:p>
          <a:p>
            <a:pPr eaLnBrk="1" hangingPunct="1"/>
            <a:endParaRPr lang="en-US" smtClean="0"/>
          </a:p>
          <a:p>
            <a:pPr eaLnBrk="1" hangingPunct="1"/>
            <a:r>
              <a:rPr lang="pt-BR" smtClean="0"/>
              <a:t>Gustavo Corrêa </a:t>
            </a:r>
            <a:r>
              <a:rPr lang="pt-BR" err="1" smtClean="0"/>
              <a:t>Mirapalheta</a:t>
            </a:r>
            <a:endParaRPr lang="pt-BR" smtClean="0"/>
          </a:p>
          <a:p>
            <a:pPr lvl="1" eaLnBrk="1" hangingPunct="1"/>
            <a:r>
              <a:rPr lang="pt-BR" smtClean="0">
                <a:hlinkClick r:id="rId2"/>
              </a:rPr>
              <a:t>Gustavo.mirapalheta@gmail.com</a:t>
            </a:r>
            <a:endParaRPr lang="pt-BR" smtClean="0"/>
          </a:p>
          <a:p>
            <a:pPr lvl="1" eaLnBrk="1" hangingPunct="1"/>
            <a:r>
              <a:rPr lang="pt-BR" smtClean="0"/>
              <a:t>(11) 9-9204 1201</a:t>
            </a:r>
          </a:p>
          <a:p>
            <a:pPr lvl="1" eaLnBrk="1" hangingPunct="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27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2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ítulo 1"/>
          <p:cNvSpPr>
            <a:spLocks noGrp="1"/>
          </p:cNvSpPr>
          <p:nvPr>
            <p:ph type="title"/>
          </p:nvPr>
        </p:nvSpPr>
        <p:spPr/>
        <p:txBody>
          <a:bodyPr/>
          <a:lstStyle/>
          <a:p>
            <a:r>
              <a:rPr lang="en-US" smtClean="0"/>
              <a:t>Exercício</a:t>
            </a:r>
            <a:endParaRPr lang="pt-BR" smtClean="0"/>
          </a:p>
        </p:txBody>
      </p:sp>
      <p:sp>
        <p:nvSpPr>
          <p:cNvPr id="49155" name="Espaço Reservado para Conteúdo 2"/>
          <p:cNvSpPr>
            <a:spLocks noGrp="1"/>
          </p:cNvSpPr>
          <p:nvPr>
            <p:ph idx="1"/>
          </p:nvPr>
        </p:nvSpPr>
        <p:spPr/>
        <p:txBody>
          <a:bodyPr/>
          <a:lstStyle/>
          <a:p>
            <a:r>
              <a:rPr lang="en-US" smtClean="0"/>
              <a:t>Implemente o método da secante para o problema da aula passada</a:t>
            </a:r>
            <a:endParaRPr lang="pt-BR" smtClean="0"/>
          </a:p>
        </p:txBody>
      </p:sp>
    </p:spTree>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Título 1"/>
          <p:cNvSpPr>
            <a:spLocks noGrp="1"/>
          </p:cNvSpPr>
          <p:nvPr>
            <p:ph type="title"/>
          </p:nvPr>
        </p:nvSpPr>
        <p:spPr/>
        <p:txBody>
          <a:bodyPr/>
          <a:lstStyle/>
          <a:p>
            <a:r>
              <a:rPr lang="en-US" smtClean="0"/>
              <a:t>Método das diferenças finitas</a:t>
            </a:r>
          </a:p>
        </p:txBody>
      </p:sp>
      <p:sp>
        <p:nvSpPr>
          <p:cNvPr id="39943" name="Espaço Reservado para Conteúdo 5"/>
          <p:cNvSpPr>
            <a:spLocks noGrp="1"/>
          </p:cNvSpPr>
          <p:nvPr>
            <p:ph idx="1"/>
          </p:nvPr>
        </p:nvSpPr>
        <p:spPr>
          <a:xfrm>
            <a:off x="293688" y="836613"/>
            <a:ext cx="9340850" cy="6021387"/>
          </a:xfrm>
        </p:spPr>
        <p:txBody>
          <a:bodyPr/>
          <a:lstStyle/>
          <a:p>
            <a:pPr lvl="1"/>
            <a:r>
              <a:rPr lang="en-US" smtClean="0"/>
              <a:t>Começando com a expressão da derivada </a:t>
            </a:r>
            <a:r>
              <a:rPr lang="en-US" i="1" smtClean="0"/>
              <a:t>forward </a:t>
            </a:r>
            <a:r>
              <a:rPr lang="en-US" smtClean="0"/>
              <a:t>:</a:t>
            </a:r>
          </a:p>
          <a:p>
            <a:endParaRPr lang="en-US" smtClean="0"/>
          </a:p>
          <a:p>
            <a:pPr lvl="1"/>
            <a:r>
              <a:rPr lang="en-US" smtClean="0"/>
              <a:t>Fazendo a derivada </a:t>
            </a:r>
            <a:r>
              <a:rPr lang="en-US" i="1" smtClean="0"/>
              <a:t>backward</a:t>
            </a:r>
            <a:endParaRPr lang="en-US" smtClean="0"/>
          </a:p>
          <a:p>
            <a:endParaRPr lang="en-US" smtClean="0"/>
          </a:p>
          <a:p>
            <a:endParaRPr lang="en-US" smtClean="0"/>
          </a:p>
          <a:p>
            <a:endParaRPr lang="en-US" smtClean="0"/>
          </a:p>
          <a:p>
            <a:endParaRPr lang="en-US" smtClean="0"/>
          </a:p>
          <a:p>
            <a:pPr lvl="1"/>
            <a:r>
              <a:rPr lang="en-US" smtClean="0"/>
              <a:t>Por analogia :</a:t>
            </a:r>
          </a:p>
        </p:txBody>
      </p:sp>
      <p:graphicFrame>
        <p:nvGraphicFramePr>
          <p:cNvPr id="39938" name="Object 2"/>
          <p:cNvGraphicFramePr>
            <a:graphicFrameLocks noChangeAspect="1"/>
          </p:cNvGraphicFramePr>
          <p:nvPr/>
        </p:nvGraphicFramePr>
        <p:xfrm>
          <a:off x="2813050" y="1268413"/>
          <a:ext cx="3740150" cy="720725"/>
        </p:xfrm>
        <a:graphic>
          <a:graphicData uri="http://schemas.openxmlformats.org/presentationml/2006/ole">
            <mc:AlternateContent xmlns:mc="http://schemas.openxmlformats.org/markup-compatibility/2006">
              <mc:Choice xmlns:v="urn:schemas-microsoft-com:vml" Requires="v">
                <p:oleObj spid="_x0000_s375846" name="Equação" r:id="rId3" imgW="2044700" imgH="393700" progId="Equation.3">
                  <p:embed/>
                </p:oleObj>
              </mc:Choice>
              <mc:Fallback>
                <p:oleObj name="Equação" r:id="rId3" imgW="20447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050" y="1268413"/>
                        <a:ext cx="37401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39" name="Object 3"/>
          <p:cNvGraphicFramePr>
            <a:graphicFrameLocks noChangeAspect="1"/>
          </p:cNvGraphicFramePr>
          <p:nvPr/>
        </p:nvGraphicFramePr>
        <p:xfrm>
          <a:off x="1857375" y="2636838"/>
          <a:ext cx="6200775" cy="1042987"/>
        </p:xfrm>
        <a:graphic>
          <a:graphicData uri="http://schemas.openxmlformats.org/presentationml/2006/ole">
            <mc:AlternateContent xmlns:mc="http://schemas.openxmlformats.org/markup-compatibility/2006">
              <mc:Choice xmlns:v="urn:schemas-microsoft-com:vml" Requires="v">
                <p:oleObj spid="_x0000_s375847" name="Equação" r:id="rId5" imgW="3390900" imgH="571500" progId="Equation.3">
                  <p:embed/>
                </p:oleObj>
              </mc:Choice>
              <mc:Fallback>
                <p:oleObj name="Equação" r:id="rId5" imgW="3390900" imgH="571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75" y="2636838"/>
                        <a:ext cx="6200775" cy="1042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0" name="Object 4"/>
          <p:cNvGraphicFramePr>
            <a:graphicFrameLocks noChangeAspect="1"/>
          </p:cNvGraphicFramePr>
          <p:nvPr/>
        </p:nvGraphicFramePr>
        <p:xfrm>
          <a:off x="2519363" y="4006850"/>
          <a:ext cx="5202237" cy="717550"/>
        </p:xfrm>
        <a:graphic>
          <a:graphicData uri="http://schemas.openxmlformats.org/presentationml/2006/ole">
            <mc:AlternateContent xmlns:mc="http://schemas.openxmlformats.org/markup-compatibility/2006">
              <mc:Choice xmlns:v="urn:schemas-microsoft-com:vml" Requires="v">
                <p:oleObj spid="_x0000_s375848" name="Equação" r:id="rId7" imgW="2844800" imgH="393700" progId="Equation.3">
                  <p:embed/>
                </p:oleObj>
              </mc:Choice>
              <mc:Fallback>
                <p:oleObj name="Equação" r:id="rId7" imgW="2844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9363" y="4006850"/>
                        <a:ext cx="520223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1" name="Object 5"/>
          <p:cNvGraphicFramePr>
            <a:graphicFrameLocks noChangeAspect="1"/>
          </p:cNvGraphicFramePr>
          <p:nvPr/>
        </p:nvGraphicFramePr>
        <p:xfrm>
          <a:off x="2508250" y="5516563"/>
          <a:ext cx="5224463" cy="717550"/>
        </p:xfrm>
        <a:graphic>
          <a:graphicData uri="http://schemas.openxmlformats.org/presentationml/2006/ole">
            <mc:AlternateContent xmlns:mc="http://schemas.openxmlformats.org/markup-compatibility/2006">
              <mc:Choice xmlns:v="urn:schemas-microsoft-com:vml" Requires="v">
                <p:oleObj spid="_x0000_s375849" name="Equação" r:id="rId9" imgW="2857500" imgH="393700" progId="Equation.3">
                  <p:embed/>
                </p:oleObj>
              </mc:Choice>
              <mc:Fallback>
                <p:oleObj name="Equação" r:id="rId9" imgW="28575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250" y="5516563"/>
                        <a:ext cx="52244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9943">
                                            <p:txEl>
                                              <p:pRg st="0" end="0"/>
                                            </p:txEl>
                                          </p:spTgt>
                                        </p:tgtEl>
                                        <p:attrNameLst>
                                          <p:attrName>style.visibility</p:attrName>
                                        </p:attrNameLst>
                                      </p:cBhvr>
                                      <p:to>
                                        <p:strVal val="visible"/>
                                      </p:to>
                                    </p:set>
                                    <p:animEffect transition="in" filter="box(in)">
                                      <p:cBhvr>
                                        <p:cTn id="7" dur="500"/>
                                        <p:tgtEl>
                                          <p:spTgt spid="399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9938"/>
                                        </p:tgtEl>
                                        <p:attrNameLst>
                                          <p:attrName>style.visibility</p:attrName>
                                        </p:attrNameLst>
                                      </p:cBhvr>
                                      <p:to>
                                        <p:strVal val="visible"/>
                                      </p:to>
                                    </p:set>
                                    <p:animEffect transition="in" filter="box(in)">
                                      <p:cBhvr>
                                        <p:cTn id="12" dur="500"/>
                                        <p:tgtEl>
                                          <p:spTgt spid="399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9943">
                                            <p:txEl>
                                              <p:pRg st="2" end="2"/>
                                            </p:txEl>
                                          </p:spTgt>
                                        </p:tgtEl>
                                        <p:attrNameLst>
                                          <p:attrName>style.visibility</p:attrName>
                                        </p:attrNameLst>
                                      </p:cBhvr>
                                      <p:to>
                                        <p:strVal val="visible"/>
                                      </p:to>
                                    </p:set>
                                    <p:animEffect transition="in" filter="box(in)">
                                      <p:cBhvr>
                                        <p:cTn id="17" dur="500"/>
                                        <p:tgtEl>
                                          <p:spTgt spid="399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9939"/>
                                        </p:tgtEl>
                                        <p:attrNameLst>
                                          <p:attrName>style.visibility</p:attrName>
                                        </p:attrNameLst>
                                      </p:cBhvr>
                                      <p:to>
                                        <p:strVal val="visible"/>
                                      </p:to>
                                    </p:set>
                                    <p:animEffect transition="in" filter="box(in)">
                                      <p:cBhvr>
                                        <p:cTn id="22" dur="500"/>
                                        <p:tgtEl>
                                          <p:spTgt spid="399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9940"/>
                                        </p:tgtEl>
                                        <p:attrNameLst>
                                          <p:attrName>style.visibility</p:attrName>
                                        </p:attrNameLst>
                                      </p:cBhvr>
                                      <p:to>
                                        <p:strVal val="visible"/>
                                      </p:to>
                                    </p:set>
                                    <p:animEffect transition="in" filter="box(in)">
                                      <p:cBhvr>
                                        <p:cTn id="27" dur="500"/>
                                        <p:tgtEl>
                                          <p:spTgt spid="399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9943">
                                            <p:txEl>
                                              <p:pRg st="7" end="7"/>
                                            </p:txEl>
                                          </p:spTgt>
                                        </p:tgtEl>
                                        <p:attrNameLst>
                                          <p:attrName>style.visibility</p:attrName>
                                        </p:attrNameLst>
                                      </p:cBhvr>
                                      <p:to>
                                        <p:strVal val="visible"/>
                                      </p:to>
                                    </p:set>
                                    <p:animEffect transition="in" filter="box(in)">
                                      <p:cBhvr>
                                        <p:cTn id="32" dur="500"/>
                                        <p:tgtEl>
                                          <p:spTgt spid="39943">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39941"/>
                                        </p:tgtEl>
                                        <p:attrNameLst>
                                          <p:attrName>style.visibility</p:attrName>
                                        </p:attrNameLst>
                                      </p:cBhvr>
                                      <p:to>
                                        <p:strVal val="visible"/>
                                      </p:to>
                                    </p:set>
                                    <p:animEffect transition="in" filter="box(in)">
                                      <p:cBhvr>
                                        <p:cTn id="37" dur="5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build="p"/>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6" name="Título 1"/>
          <p:cNvSpPr>
            <a:spLocks noGrp="1"/>
          </p:cNvSpPr>
          <p:nvPr>
            <p:ph type="title"/>
          </p:nvPr>
        </p:nvSpPr>
        <p:spPr/>
        <p:txBody>
          <a:bodyPr/>
          <a:lstStyle/>
          <a:p>
            <a:r>
              <a:rPr lang="en-US" smtClean="0"/>
              <a:t>Aplicando na equação diferencial</a:t>
            </a:r>
          </a:p>
        </p:txBody>
      </p:sp>
      <p:graphicFrame>
        <p:nvGraphicFramePr>
          <p:cNvPr id="40962" name="Object 2"/>
          <p:cNvGraphicFramePr>
            <a:graphicFrameLocks noChangeAspect="1"/>
          </p:cNvGraphicFramePr>
          <p:nvPr/>
        </p:nvGraphicFramePr>
        <p:xfrm>
          <a:off x="2105025" y="1919288"/>
          <a:ext cx="5224463" cy="717550"/>
        </p:xfrm>
        <a:graphic>
          <a:graphicData uri="http://schemas.openxmlformats.org/presentationml/2006/ole">
            <mc:AlternateContent xmlns:mc="http://schemas.openxmlformats.org/markup-compatibility/2006">
              <mc:Choice xmlns:v="urn:schemas-microsoft-com:vml" Requires="v">
                <p:oleObj spid="_x0000_s262712" name="Equação" r:id="rId3" imgW="2857500" imgH="393700" progId="Equation.3">
                  <p:embed/>
                </p:oleObj>
              </mc:Choice>
              <mc:Fallback>
                <p:oleObj name="Equação" r:id="rId3" imgW="28575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1919288"/>
                        <a:ext cx="52244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3" name="Object 3"/>
          <p:cNvGraphicFramePr>
            <a:graphicFrameLocks noChangeAspect="1"/>
          </p:cNvGraphicFramePr>
          <p:nvPr/>
        </p:nvGraphicFramePr>
        <p:xfrm>
          <a:off x="2073275" y="908050"/>
          <a:ext cx="5202238" cy="717550"/>
        </p:xfrm>
        <a:graphic>
          <a:graphicData uri="http://schemas.openxmlformats.org/presentationml/2006/ole">
            <mc:AlternateContent xmlns:mc="http://schemas.openxmlformats.org/markup-compatibility/2006">
              <mc:Choice xmlns:v="urn:schemas-microsoft-com:vml" Requires="v">
                <p:oleObj spid="_x0000_s262713" name="Equação" r:id="rId5" imgW="2844800" imgH="393700" progId="Equation.3">
                  <p:embed/>
                </p:oleObj>
              </mc:Choice>
              <mc:Fallback>
                <p:oleObj name="Equação" r:id="rId5" imgW="28448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3275" y="908050"/>
                        <a:ext cx="5202238"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4" name="Object 4"/>
          <p:cNvGraphicFramePr>
            <a:graphicFrameLocks noChangeAspect="1"/>
          </p:cNvGraphicFramePr>
          <p:nvPr/>
        </p:nvGraphicFramePr>
        <p:xfrm>
          <a:off x="3513138" y="2917825"/>
          <a:ext cx="2646362" cy="439738"/>
        </p:xfrm>
        <a:graphic>
          <a:graphicData uri="http://schemas.openxmlformats.org/presentationml/2006/ole">
            <mc:AlternateContent xmlns:mc="http://schemas.openxmlformats.org/markup-compatibility/2006">
              <mc:Choice xmlns:v="urn:schemas-microsoft-com:vml" Requires="v">
                <p:oleObj spid="_x0000_s262714" name="Equação" r:id="rId7" imgW="1447800" imgH="241300" progId="Equation.3">
                  <p:embed/>
                </p:oleObj>
              </mc:Choice>
              <mc:Fallback>
                <p:oleObj name="Equação" r:id="rId7" imgW="14478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3138" y="2917825"/>
                        <a:ext cx="2646362"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5" name="Object 5"/>
          <p:cNvGraphicFramePr>
            <a:graphicFrameLocks noChangeAspect="1"/>
          </p:cNvGraphicFramePr>
          <p:nvPr/>
        </p:nvGraphicFramePr>
        <p:xfrm>
          <a:off x="631825" y="3500438"/>
          <a:ext cx="8523288" cy="717550"/>
        </p:xfrm>
        <a:graphic>
          <a:graphicData uri="http://schemas.openxmlformats.org/presentationml/2006/ole">
            <mc:AlternateContent xmlns:mc="http://schemas.openxmlformats.org/markup-compatibility/2006">
              <mc:Choice xmlns:v="urn:schemas-microsoft-com:vml" Requires="v">
                <p:oleObj spid="_x0000_s262715" name="Equação" r:id="rId9" imgW="4660900" imgH="393700" progId="Equation.3">
                  <p:embed/>
                </p:oleObj>
              </mc:Choice>
              <mc:Fallback>
                <p:oleObj name="Equação" r:id="rId9" imgW="46609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825" y="3500438"/>
                        <a:ext cx="8523288"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6" name="Object 6"/>
          <p:cNvGraphicFramePr>
            <a:graphicFrameLocks noChangeAspect="1"/>
          </p:cNvGraphicFramePr>
          <p:nvPr/>
        </p:nvGraphicFramePr>
        <p:xfrm>
          <a:off x="1270000" y="4572000"/>
          <a:ext cx="7246938" cy="369888"/>
        </p:xfrm>
        <a:graphic>
          <a:graphicData uri="http://schemas.openxmlformats.org/presentationml/2006/ole">
            <mc:AlternateContent xmlns:mc="http://schemas.openxmlformats.org/markup-compatibility/2006">
              <mc:Choice xmlns:v="urn:schemas-microsoft-com:vml" Requires="v">
                <p:oleObj spid="_x0000_s262716" name="Equação" r:id="rId11" imgW="3962400" imgH="203200" progId="Equation.3">
                  <p:embed/>
                </p:oleObj>
              </mc:Choice>
              <mc:Fallback>
                <p:oleObj name="Equação" r:id="rId11" imgW="39624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0000" y="4572000"/>
                        <a:ext cx="7246938"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7" name="Object 7"/>
          <p:cNvGraphicFramePr>
            <a:graphicFrameLocks noChangeAspect="1"/>
          </p:cNvGraphicFramePr>
          <p:nvPr/>
        </p:nvGraphicFramePr>
        <p:xfrm>
          <a:off x="1525588" y="5375275"/>
          <a:ext cx="6757987" cy="717550"/>
        </p:xfrm>
        <a:graphic>
          <a:graphicData uri="http://schemas.openxmlformats.org/presentationml/2006/ole">
            <mc:AlternateContent xmlns:mc="http://schemas.openxmlformats.org/markup-compatibility/2006">
              <mc:Choice xmlns:v="urn:schemas-microsoft-com:vml" Requires="v">
                <p:oleObj spid="_x0000_s262717" name="Equação" r:id="rId13" imgW="3695700" imgH="393700" progId="Equation.3">
                  <p:embed/>
                </p:oleObj>
              </mc:Choice>
              <mc:Fallback>
                <p:oleObj name="Equação" r:id="rId13" imgW="3695700" imgH="393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5588" y="5375275"/>
                        <a:ext cx="675798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box(in)">
                                      <p:cBhvr>
                                        <p:cTn id="7" dur="500"/>
                                        <p:tgtEl>
                                          <p:spTgt spid="40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0962"/>
                                        </p:tgtEl>
                                        <p:attrNameLst>
                                          <p:attrName>style.visibility</p:attrName>
                                        </p:attrNameLst>
                                      </p:cBhvr>
                                      <p:to>
                                        <p:strVal val="visible"/>
                                      </p:to>
                                    </p:set>
                                    <p:animEffect transition="in" filter="box(in)">
                                      <p:cBhvr>
                                        <p:cTn id="12" dur="500"/>
                                        <p:tgtEl>
                                          <p:spTgt spid="409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0964"/>
                                        </p:tgtEl>
                                        <p:attrNameLst>
                                          <p:attrName>style.visibility</p:attrName>
                                        </p:attrNameLst>
                                      </p:cBhvr>
                                      <p:to>
                                        <p:strVal val="visible"/>
                                      </p:to>
                                    </p:set>
                                    <p:animEffect transition="in" filter="box(in)">
                                      <p:cBhvr>
                                        <p:cTn id="17" dur="500"/>
                                        <p:tgtEl>
                                          <p:spTgt spid="409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0965"/>
                                        </p:tgtEl>
                                        <p:attrNameLst>
                                          <p:attrName>style.visibility</p:attrName>
                                        </p:attrNameLst>
                                      </p:cBhvr>
                                      <p:to>
                                        <p:strVal val="visible"/>
                                      </p:to>
                                    </p:set>
                                    <p:animEffect transition="in" filter="box(in)">
                                      <p:cBhvr>
                                        <p:cTn id="22" dur="500"/>
                                        <p:tgtEl>
                                          <p:spTgt spid="409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0966"/>
                                        </p:tgtEl>
                                        <p:attrNameLst>
                                          <p:attrName>style.visibility</p:attrName>
                                        </p:attrNameLst>
                                      </p:cBhvr>
                                      <p:to>
                                        <p:strVal val="visible"/>
                                      </p:to>
                                    </p:set>
                                    <p:animEffect transition="in" filter="box(in)">
                                      <p:cBhvr>
                                        <p:cTn id="27" dur="500"/>
                                        <p:tgtEl>
                                          <p:spTgt spid="409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0967"/>
                                        </p:tgtEl>
                                        <p:attrNameLst>
                                          <p:attrName>style.visibility</p:attrName>
                                        </p:attrNameLst>
                                      </p:cBhvr>
                                      <p:to>
                                        <p:strVal val="visible"/>
                                      </p:to>
                                    </p:set>
                                    <p:animEffect transition="in" filter="box(in)">
                                      <p:cBhvr>
                                        <p:cTn id="32" dur="500"/>
                                        <p:tgtEl>
                                          <p:spTgt spid="40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ítulo 1"/>
          <p:cNvSpPr>
            <a:spLocks noGrp="1"/>
          </p:cNvSpPr>
          <p:nvPr>
            <p:ph type="title"/>
          </p:nvPr>
        </p:nvSpPr>
        <p:spPr/>
        <p:txBody>
          <a:bodyPr/>
          <a:lstStyle/>
          <a:p>
            <a:r>
              <a:rPr lang="en-US" smtClean="0"/>
              <a:t>Implementando isto em um </a:t>
            </a:r>
            <a:r>
              <a:rPr lang="en-US" i="1" smtClean="0"/>
              <a:t>grid </a:t>
            </a:r>
            <a:r>
              <a:rPr lang="en-US" smtClean="0"/>
              <a:t>(células em uma planilha)</a:t>
            </a:r>
          </a:p>
        </p:txBody>
      </p:sp>
      <p:graphicFrame>
        <p:nvGraphicFramePr>
          <p:cNvPr id="41986" name="Object 2"/>
          <p:cNvGraphicFramePr>
            <a:graphicFrameLocks noChangeAspect="1"/>
          </p:cNvGraphicFramePr>
          <p:nvPr/>
        </p:nvGraphicFramePr>
        <p:xfrm>
          <a:off x="1525588" y="1416050"/>
          <a:ext cx="6757987" cy="717550"/>
        </p:xfrm>
        <a:graphic>
          <a:graphicData uri="http://schemas.openxmlformats.org/presentationml/2006/ole">
            <mc:AlternateContent xmlns:mc="http://schemas.openxmlformats.org/markup-compatibility/2006">
              <mc:Choice xmlns:v="urn:schemas-microsoft-com:vml" Requires="v">
                <p:oleObj spid="_x0000_s204573" name="Equação" r:id="rId3" imgW="3695700" imgH="393700" progId="Equation.3">
                  <p:embed/>
                </p:oleObj>
              </mc:Choice>
              <mc:Fallback>
                <p:oleObj name="Equação" r:id="rId3" imgW="36957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588" y="1416050"/>
                        <a:ext cx="675798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7" name="Object 3"/>
          <p:cNvGraphicFramePr>
            <a:graphicFrameLocks noChangeAspect="1"/>
          </p:cNvGraphicFramePr>
          <p:nvPr/>
        </p:nvGraphicFramePr>
        <p:xfrm>
          <a:off x="2281238" y="2349500"/>
          <a:ext cx="4616450" cy="1350963"/>
        </p:xfrm>
        <a:graphic>
          <a:graphicData uri="http://schemas.openxmlformats.org/presentationml/2006/ole">
            <mc:AlternateContent xmlns:mc="http://schemas.openxmlformats.org/markup-compatibility/2006">
              <mc:Choice xmlns:v="urn:schemas-microsoft-com:vml" Requires="v">
                <p:oleObj spid="_x0000_s204574" name="Equação" r:id="rId5" imgW="2298700" imgH="673100" progId="Equation.3">
                  <p:embed/>
                </p:oleObj>
              </mc:Choice>
              <mc:Fallback>
                <p:oleObj name="Equação" r:id="rId5" imgW="2298700" imgH="673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1238" y="2349500"/>
                        <a:ext cx="4616450" cy="1350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8" name="Object 4"/>
          <p:cNvGraphicFramePr>
            <a:graphicFrameLocks noChangeAspect="1"/>
          </p:cNvGraphicFramePr>
          <p:nvPr/>
        </p:nvGraphicFramePr>
        <p:xfrm>
          <a:off x="3008313" y="4005263"/>
          <a:ext cx="3246437" cy="2341562"/>
        </p:xfrm>
        <a:graphic>
          <a:graphicData uri="http://schemas.openxmlformats.org/presentationml/2006/ole">
            <mc:AlternateContent xmlns:mc="http://schemas.openxmlformats.org/markup-compatibility/2006">
              <mc:Choice xmlns:v="urn:schemas-microsoft-com:vml" Requires="v">
                <p:oleObj spid="_x0000_s204575" name="Equação" r:id="rId7" imgW="1549400" imgH="1117600" progId="Equation.3">
                  <p:embed/>
                </p:oleObj>
              </mc:Choice>
              <mc:Fallback>
                <p:oleObj name="Equação" r:id="rId7" imgW="1549400" imgH="1117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8313" y="4005263"/>
                        <a:ext cx="3246437" cy="2341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box(in)">
                                      <p:cBhvr>
                                        <p:cTn id="7" dur="500"/>
                                        <p:tgtEl>
                                          <p:spTgt spid="419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1987"/>
                                        </p:tgtEl>
                                        <p:attrNameLst>
                                          <p:attrName>style.visibility</p:attrName>
                                        </p:attrNameLst>
                                      </p:cBhvr>
                                      <p:to>
                                        <p:strVal val="visible"/>
                                      </p:to>
                                    </p:set>
                                    <p:animEffect transition="in" filter="box(in)">
                                      <p:cBhvr>
                                        <p:cTn id="12" dur="500"/>
                                        <p:tgtEl>
                                          <p:spTgt spid="419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1988"/>
                                        </p:tgtEl>
                                        <p:attrNameLst>
                                          <p:attrName>style.visibility</p:attrName>
                                        </p:attrNameLst>
                                      </p:cBhvr>
                                      <p:to>
                                        <p:strVal val="visible"/>
                                      </p:to>
                                    </p:set>
                                    <p:animEffect transition="in" filter="box(in)">
                                      <p:cBhvr>
                                        <p:cTn id="17"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ítulo 1"/>
          <p:cNvSpPr>
            <a:spLocks noGrp="1"/>
          </p:cNvSpPr>
          <p:nvPr>
            <p:ph type="title"/>
          </p:nvPr>
        </p:nvSpPr>
        <p:spPr>
          <a:xfrm>
            <a:off x="271463" y="519113"/>
            <a:ext cx="9363075" cy="533400"/>
          </a:xfrm>
        </p:spPr>
        <p:txBody>
          <a:bodyPr/>
          <a:lstStyle/>
          <a:p>
            <a:r>
              <a:rPr lang="en-US" smtClean="0"/>
              <a:t>Para que este sistema funcione você deverá habilitar o cálculo iterativo do Excel</a:t>
            </a:r>
          </a:p>
        </p:txBody>
      </p:sp>
      <p:sp>
        <p:nvSpPr>
          <p:cNvPr id="118787" name="Espaço Reservado para Conteúdo 2"/>
          <p:cNvSpPr>
            <a:spLocks noGrp="1"/>
          </p:cNvSpPr>
          <p:nvPr>
            <p:ph idx="1"/>
          </p:nvPr>
        </p:nvSpPr>
        <p:spPr>
          <a:xfrm>
            <a:off x="293688" y="1773238"/>
            <a:ext cx="9340850" cy="4805362"/>
          </a:xfrm>
        </p:spPr>
        <p:txBody>
          <a:bodyPr/>
          <a:lstStyle/>
          <a:p>
            <a:r>
              <a:rPr lang="en-US" smtClean="0"/>
              <a:t>Isto decorre do seguinte raciocínio:</a:t>
            </a:r>
          </a:p>
          <a:p>
            <a:pPr lvl="1"/>
            <a:r>
              <a:rPr lang="en-US" smtClean="0"/>
              <a:t>a</a:t>
            </a:r>
            <a:r>
              <a:rPr lang="en-US" baseline="-25000" smtClean="0"/>
              <a:t>11</a:t>
            </a:r>
            <a:r>
              <a:rPr lang="en-US" smtClean="0"/>
              <a:t> depende (entre outros) de a</a:t>
            </a:r>
            <a:r>
              <a:rPr lang="en-US" baseline="-25000" smtClean="0"/>
              <a:t>21</a:t>
            </a:r>
          </a:p>
          <a:p>
            <a:pPr lvl="1"/>
            <a:r>
              <a:rPr lang="en-US" smtClean="0"/>
              <a:t>a</a:t>
            </a:r>
            <a:r>
              <a:rPr lang="en-US" baseline="-25000" smtClean="0"/>
              <a:t>21</a:t>
            </a:r>
            <a:r>
              <a:rPr lang="en-US" smtClean="0"/>
              <a:t> depende de a</a:t>
            </a:r>
            <a:r>
              <a:rPr lang="en-US" baseline="-25000" smtClean="0"/>
              <a:t>31</a:t>
            </a:r>
            <a:r>
              <a:rPr lang="en-US" smtClean="0"/>
              <a:t> ; a</a:t>
            </a:r>
            <a:r>
              <a:rPr lang="en-US" baseline="-25000" smtClean="0"/>
              <a:t>31</a:t>
            </a:r>
            <a:r>
              <a:rPr lang="en-US" smtClean="0"/>
              <a:t> depende de a</a:t>
            </a:r>
            <a:r>
              <a:rPr lang="en-US" baseline="-25000" smtClean="0"/>
              <a:t>32</a:t>
            </a:r>
            <a:r>
              <a:rPr lang="en-US" smtClean="0"/>
              <a:t> ;</a:t>
            </a:r>
          </a:p>
          <a:p>
            <a:pPr lvl="1"/>
            <a:r>
              <a:rPr lang="en-US" smtClean="0"/>
              <a:t>a</a:t>
            </a:r>
            <a:r>
              <a:rPr lang="en-US" baseline="-25000" smtClean="0"/>
              <a:t>32</a:t>
            </a:r>
            <a:r>
              <a:rPr lang="en-US" smtClean="0"/>
              <a:t> depende de a</a:t>
            </a:r>
            <a:r>
              <a:rPr lang="en-US" baseline="-25000" smtClean="0"/>
              <a:t>33</a:t>
            </a:r>
            <a:r>
              <a:rPr lang="en-US" smtClean="0"/>
              <a:t> ; a</a:t>
            </a:r>
            <a:r>
              <a:rPr lang="en-US" baseline="-25000" smtClean="0"/>
              <a:t>33</a:t>
            </a:r>
            <a:r>
              <a:rPr lang="en-US" smtClean="0"/>
              <a:t> depende de a</a:t>
            </a:r>
            <a:r>
              <a:rPr lang="en-US" baseline="-25000" smtClean="0"/>
              <a:t>23</a:t>
            </a:r>
            <a:r>
              <a:rPr lang="en-US" smtClean="0"/>
              <a:t> ; </a:t>
            </a:r>
          </a:p>
          <a:p>
            <a:pPr lvl="1"/>
            <a:r>
              <a:rPr lang="en-US" smtClean="0"/>
              <a:t>a</a:t>
            </a:r>
            <a:r>
              <a:rPr lang="en-US" baseline="-25000" smtClean="0"/>
              <a:t>23</a:t>
            </a:r>
            <a:r>
              <a:rPr lang="en-US" smtClean="0"/>
              <a:t> depende de a</a:t>
            </a:r>
            <a:r>
              <a:rPr lang="en-US" baseline="-25000" smtClean="0"/>
              <a:t>22</a:t>
            </a:r>
            <a:r>
              <a:rPr lang="en-US" smtClean="0"/>
              <a:t> ; o qual depende de a</a:t>
            </a:r>
            <a:r>
              <a:rPr lang="en-US" baseline="-25000" smtClean="0"/>
              <a:t>11</a:t>
            </a:r>
            <a:r>
              <a:rPr lang="en-US" smtClean="0"/>
              <a:t>!</a:t>
            </a:r>
          </a:p>
          <a:p>
            <a:pPr lvl="1"/>
            <a:endParaRPr lang="en-US" smtClean="0"/>
          </a:p>
          <a:p>
            <a:pPr lvl="1"/>
            <a:r>
              <a:rPr lang="en-US" smtClean="0"/>
              <a:t>Sendo assim se não habilitarmos o cálculo iterativo o Excel irá “reclamar” que ocorreu uma referência circular.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animEffect transition="in" filter="box(in)">
                                      <p:cBhvr>
                                        <p:cTn id="7" dur="500"/>
                                        <p:tgtEl>
                                          <p:spTgt spid="1187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8787">
                                            <p:txEl>
                                              <p:pRg st="1" end="1"/>
                                            </p:txEl>
                                          </p:spTgt>
                                        </p:tgtEl>
                                        <p:attrNameLst>
                                          <p:attrName>style.visibility</p:attrName>
                                        </p:attrNameLst>
                                      </p:cBhvr>
                                      <p:to>
                                        <p:strVal val="visible"/>
                                      </p:to>
                                    </p:set>
                                    <p:animEffect transition="in" filter="box(in)">
                                      <p:cBhvr>
                                        <p:cTn id="12" dur="500"/>
                                        <p:tgtEl>
                                          <p:spTgt spid="1187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8787">
                                            <p:txEl>
                                              <p:pRg st="2" end="2"/>
                                            </p:txEl>
                                          </p:spTgt>
                                        </p:tgtEl>
                                        <p:attrNameLst>
                                          <p:attrName>style.visibility</p:attrName>
                                        </p:attrNameLst>
                                      </p:cBhvr>
                                      <p:to>
                                        <p:strVal val="visible"/>
                                      </p:to>
                                    </p:set>
                                    <p:animEffect transition="in" filter="box(in)">
                                      <p:cBhvr>
                                        <p:cTn id="17" dur="500"/>
                                        <p:tgtEl>
                                          <p:spTgt spid="1187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8787">
                                            <p:txEl>
                                              <p:pRg st="3" end="3"/>
                                            </p:txEl>
                                          </p:spTgt>
                                        </p:tgtEl>
                                        <p:attrNameLst>
                                          <p:attrName>style.visibility</p:attrName>
                                        </p:attrNameLst>
                                      </p:cBhvr>
                                      <p:to>
                                        <p:strVal val="visible"/>
                                      </p:to>
                                    </p:set>
                                    <p:animEffect transition="in" filter="box(in)">
                                      <p:cBhvr>
                                        <p:cTn id="22" dur="500"/>
                                        <p:tgtEl>
                                          <p:spTgt spid="1187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8787">
                                            <p:txEl>
                                              <p:pRg st="4" end="4"/>
                                            </p:txEl>
                                          </p:spTgt>
                                        </p:tgtEl>
                                        <p:attrNameLst>
                                          <p:attrName>style.visibility</p:attrName>
                                        </p:attrNameLst>
                                      </p:cBhvr>
                                      <p:to>
                                        <p:strVal val="visible"/>
                                      </p:to>
                                    </p:set>
                                    <p:animEffect transition="in" filter="box(in)">
                                      <p:cBhvr>
                                        <p:cTn id="27" dur="500"/>
                                        <p:tgtEl>
                                          <p:spTgt spid="1187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8787">
                                            <p:txEl>
                                              <p:pRg st="6" end="6"/>
                                            </p:txEl>
                                          </p:spTgt>
                                        </p:tgtEl>
                                        <p:attrNameLst>
                                          <p:attrName>style.visibility</p:attrName>
                                        </p:attrNameLst>
                                      </p:cBhvr>
                                      <p:to>
                                        <p:strVal val="visible"/>
                                      </p:to>
                                    </p:set>
                                    <p:animEffect transition="in" filter="box(in)">
                                      <p:cBhvr>
                                        <p:cTn id="32" dur="500"/>
                                        <p:tgtEl>
                                          <p:spTgt spid="1187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ítulo 1"/>
          <p:cNvSpPr>
            <a:spLocks noGrp="1"/>
          </p:cNvSpPr>
          <p:nvPr>
            <p:ph type="title"/>
          </p:nvPr>
        </p:nvSpPr>
        <p:spPr/>
        <p:txBody>
          <a:bodyPr/>
          <a:lstStyle/>
          <a:p>
            <a:r>
              <a:rPr lang="en-US" smtClean="0"/>
              <a:t>Chapa aquecida de todos os lados</a:t>
            </a:r>
            <a:br>
              <a:rPr lang="en-US" smtClean="0"/>
            </a:br>
            <a:r>
              <a:rPr lang="en-US" smtClean="0"/>
              <a:t>Solução em planilha</a:t>
            </a:r>
            <a:endParaRPr lang="pt-BR" smtClean="0"/>
          </a:p>
        </p:txBody>
      </p:sp>
      <p:sp>
        <p:nvSpPr>
          <p:cNvPr id="50180" name="Espaço Reservado para Conteúdo 2"/>
          <p:cNvSpPr>
            <a:spLocks noGrp="1"/>
          </p:cNvSpPr>
          <p:nvPr>
            <p:ph idx="1"/>
          </p:nvPr>
        </p:nvSpPr>
        <p:spPr/>
        <p:txBody>
          <a:bodyPr/>
          <a:lstStyle/>
          <a:p>
            <a:r>
              <a:rPr lang="en-US" smtClean="0"/>
              <a:t>Sendo assim, neste tipo de equação, o método envolve calcular em cada célula a soma das quatro vizinhas e dividir por quatro ( por causa do equílibrio térmico  )</a:t>
            </a:r>
            <a:endParaRPr lang="pt-BR" smtClean="0"/>
          </a:p>
        </p:txBody>
      </p:sp>
      <p:graphicFrame>
        <p:nvGraphicFramePr>
          <p:cNvPr id="50178" name="Object 2"/>
          <p:cNvGraphicFramePr>
            <a:graphicFrameLocks noChangeAspect="1"/>
          </p:cNvGraphicFramePr>
          <p:nvPr/>
        </p:nvGraphicFramePr>
        <p:xfrm>
          <a:off x="2105025" y="3946525"/>
          <a:ext cx="5848350" cy="1839913"/>
        </p:xfrm>
        <a:graphic>
          <a:graphicData uri="http://schemas.openxmlformats.org/presentationml/2006/ole">
            <mc:AlternateContent xmlns:mc="http://schemas.openxmlformats.org/markup-compatibility/2006">
              <mc:Choice xmlns:v="urn:schemas-microsoft-com:vml" Requires="v">
                <p:oleObj spid="_x0000_s205067" name="Worksheet" r:id="rId3" imgW="3057441" imgH="961957" progId="Excel.Sheet.8">
                  <p:embed/>
                </p:oleObj>
              </mc:Choice>
              <mc:Fallback>
                <p:oleObj name="Worksheet" r:id="rId3" imgW="3057441" imgH="9619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3946525"/>
                        <a:ext cx="5848350" cy="183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ítulo 1"/>
          <p:cNvSpPr>
            <a:spLocks noGrp="1"/>
          </p:cNvSpPr>
          <p:nvPr>
            <p:ph type="title"/>
          </p:nvPr>
        </p:nvSpPr>
        <p:spPr/>
        <p:txBody>
          <a:bodyPr/>
          <a:lstStyle/>
          <a:p>
            <a:r>
              <a:rPr lang="en-US" smtClean="0"/>
              <a:t>Chapa aquecida de 3 lados</a:t>
            </a:r>
            <a:endParaRPr lang="pt-BR" smtClean="0"/>
          </a:p>
        </p:txBody>
      </p:sp>
      <p:sp>
        <p:nvSpPr>
          <p:cNvPr id="51204" name="Espaço Reservado para Conteúdo 2"/>
          <p:cNvSpPr>
            <a:spLocks noGrp="1"/>
          </p:cNvSpPr>
          <p:nvPr>
            <p:ph idx="1"/>
          </p:nvPr>
        </p:nvSpPr>
        <p:spPr/>
        <p:txBody>
          <a:bodyPr/>
          <a:lstStyle/>
          <a:p>
            <a:r>
              <a:rPr lang="en-US" smtClean="0"/>
              <a:t>O método envolve calcular em cada célula a diferença das quatro vizinhas – menos na borda isolada, onde voce calcula a média de três células vizinhas apenas</a:t>
            </a:r>
            <a:endParaRPr lang="pt-BR" smtClean="0"/>
          </a:p>
        </p:txBody>
      </p:sp>
      <p:graphicFrame>
        <p:nvGraphicFramePr>
          <p:cNvPr id="51202" name="Object 3"/>
          <p:cNvGraphicFramePr>
            <a:graphicFrameLocks noChangeAspect="1"/>
          </p:cNvGraphicFramePr>
          <p:nvPr/>
        </p:nvGraphicFramePr>
        <p:xfrm>
          <a:off x="1524000" y="3643313"/>
          <a:ext cx="6584950" cy="2071687"/>
        </p:xfrm>
        <a:graphic>
          <a:graphicData uri="http://schemas.openxmlformats.org/presentationml/2006/ole">
            <mc:AlternateContent xmlns:mc="http://schemas.openxmlformats.org/markup-compatibility/2006">
              <mc:Choice xmlns:v="urn:schemas-microsoft-com:vml" Requires="v">
                <p:oleObj spid="_x0000_s206091" name="Worksheet" r:id="rId3" imgW="3057441" imgH="961957" progId="Excel.Sheet.8">
                  <p:embed/>
                </p:oleObj>
              </mc:Choice>
              <mc:Fallback>
                <p:oleObj name="Worksheet" r:id="rId3" imgW="3057441" imgH="9619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643313"/>
                        <a:ext cx="6584950" cy="207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ítulo 1"/>
          <p:cNvSpPr>
            <a:spLocks noGrp="1"/>
          </p:cNvSpPr>
          <p:nvPr>
            <p:ph type="title"/>
          </p:nvPr>
        </p:nvSpPr>
        <p:spPr/>
        <p:txBody>
          <a:bodyPr/>
          <a:lstStyle/>
          <a:p>
            <a:r>
              <a:rPr lang="en-US" smtClean="0"/>
              <a:t>Aumentando a precisão da integração</a:t>
            </a:r>
            <a:endParaRPr lang="pt-BR" smtClean="0"/>
          </a:p>
        </p:txBody>
      </p:sp>
      <p:graphicFrame>
        <p:nvGraphicFramePr>
          <p:cNvPr id="52226" name="Object 2"/>
          <p:cNvGraphicFramePr>
            <a:graphicFrameLocks noChangeAspect="1"/>
          </p:cNvGraphicFramePr>
          <p:nvPr/>
        </p:nvGraphicFramePr>
        <p:xfrm>
          <a:off x="1381125" y="928688"/>
          <a:ext cx="6664325" cy="5786437"/>
        </p:xfrm>
        <a:graphic>
          <a:graphicData uri="http://schemas.openxmlformats.org/presentationml/2006/ole">
            <mc:AlternateContent xmlns:mc="http://schemas.openxmlformats.org/markup-compatibility/2006">
              <mc:Choice xmlns:v="urn:schemas-microsoft-com:vml" Requires="v">
                <p:oleObj spid="_x0000_s207115" name="Worksheet" r:id="rId3" imgW="5495841" imgH="4771957" progId="Excel.Sheet.8">
                  <p:embed/>
                </p:oleObj>
              </mc:Choice>
              <mc:Fallback>
                <p:oleObj name="Worksheet" r:id="rId3" imgW="5495841" imgH="47719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25" y="928688"/>
                        <a:ext cx="6664325"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ítulo 1"/>
          <p:cNvSpPr>
            <a:spLocks noGrp="1"/>
          </p:cNvSpPr>
          <p:nvPr>
            <p:ph type="title"/>
          </p:nvPr>
        </p:nvSpPr>
        <p:spPr/>
        <p:txBody>
          <a:bodyPr/>
          <a:lstStyle/>
          <a:p>
            <a:r>
              <a:rPr lang="en-US" smtClean="0"/>
              <a:t>Introduzindo uma fonte de calor na chapa</a:t>
            </a:r>
            <a:endParaRPr lang="pt-BR" smtClean="0"/>
          </a:p>
        </p:txBody>
      </p:sp>
      <p:graphicFrame>
        <p:nvGraphicFramePr>
          <p:cNvPr id="53250" name="Object 2"/>
          <p:cNvGraphicFramePr>
            <a:graphicFrameLocks noChangeAspect="1"/>
          </p:cNvGraphicFramePr>
          <p:nvPr>
            <p:extLst>
              <p:ext uri="{D42A27DB-BD31-4B8C-83A1-F6EECF244321}">
                <p14:modId xmlns:p14="http://schemas.microsoft.com/office/powerpoint/2010/main" val="55802277"/>
              </p:ext>
            </p:extLst>
          </p:nvPr>
        </p:nvGraphicFramePr>
        <p:xfrm>
          <a:off x="1860550" y="1000125"/>
          <a:ext cx="6450013" cy="5600700"/>
        </p:xfrm>
        <a:graphic>
          <a:graphicData uri="http://schemas.openxmlformats.org/presentationml/2006/ole">
            <mc:AlternateContent xmlns:mc="http://schemas.openxmlformats.org/markup-compatibility/2006">
              <mc:Choice xmlns:v="urn:schemas-microsoft-com:vml" Requires="v">
                <p:oleObj spid="_x0000_s208140" name="Planilha" r:id="rId3" imgW="5496101" imgH="4771945" progId="Excel.Sheet.8">
                  <p:embed/>
                </p:oleObj>
              </mc:Choice>
              <mc:Fallback>
                <p:oleObj name="Planilha" r:id="rId3" imgW="5496101" imgH="4771945" progId="Excel.Sheet.8">
                  <p:embed/>
                  <p:pic>
                    <p:nvPicPr>
                      <p:cNvPr id="0" name=""/>
                      <p:cNvPicPr>
                        <a:picLocks noChangeAspect="1" noChangeArrowheads="1"/>
                      </p:cNvPicPr>
                      <p:nvPr/>
                    </p:nvPicPr>
                    <p:blipFill>
                      <a:blip r:embed="rId4"/>
                      <a:srcRect/>
                      <a:stretch>
                        <a:fillRect/>
                      </a:stretch>
                    </p:blipFill>
                    <p:spPr bwMode="auto">
                      <a:xfrm>
                        <a:off x="1860550" y="1000125"/>
                        <a:ext cx="6450013"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sz="2000" b="1" dirty="0" smtClean="0"/>
              <a:t>27.EDPs </a:t>
            </a:r>
            <a:r>
              <a:rPr lang="pt-BR" sz="2000" b="1" dirty="0" err="1"/>
              <a:t>dif.finitas</a:t>
            </a:r>
            <a:r>
              <a:rPr lang="pt-BR" sz="2000" b="1" dirty="0"/>
              <a:t>, Laplace, Calor, Onda, com e sem </a:t>
            </a:r>
            <a:r>
              <a:rPr lang="pt-BR" sz="2000" b="1" dirty="0" smtClean="0"/>
              <a:t>VBA.xlsm </a:t>
            </a:r>
          </a:p>
          <a:p>
            <a:r>
              <a:rPr lang="pt-BR" sz="2000" b="1" dirty="0" smtClean="0"/>
              <a:t>Eq.de Laplace, High </a:t>
            </a:r>
            <a:r>
              <a:rPr lang="pt-BR" sz="2000" b="1" dirty="0" err="1" smtClean="0"/>
              <a:t>Definition</a:t>
            </a:r>
            <a:r>
              <a:rPr lang="pt-BR" sz="2000" b="1" dirty="0" smtClean="0"/>
              <a:t>, Resolução via VBA</a:t>
            </a:r>
            <a:endParaRPr lang="pt-BR" sz="20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49453229"/>
              </p:ext>
            </p:extLst>
          </p:nvPr>
        </p:nvGraphicFramePr>
        <p:xfrm>
          <a:off x="250218" y="2348880"/>
          <a:ext cx="9418858" cy="4032448"/>
        </p:xfrm>
        <a:graphic>
          <a:graphicData uri="http://schemas.openxmlformats.org/presentationml/2006/ole">
            <mc:AlternateContent xmlns:mc="http://schemas.openxmlformats.org/markup-compatibility/2006">
              <mc:Choice xmlns:v="urn:schemas-microsoft-com:vml" Requires="v">
                <p:oleObj spid="_x0000_s398341" name="Planilha Habilitada para Macro" r:id="rId3" imgW="11591861" imgH="4962578" progId="Excel.SheetMacroEnabled.12">
                  <p:embed/>
                </p:oleObj>
              </mc:Choice>
              <mc:Fallback>
                <p:oleObj name="Planilha Habilitada para Macro" r:id="rId3" imgW="11591861" imgH="4962578" progId="Excel.SheetMacroEnabled.12">
                  <p:embed/>
                  <p:pic>
                    <p:nvPicPr>
                      <p:cNvPr id="0" name=""/>
                      <p:cNvPicPr/>
                      <p:nvPr/>
                    </p:nvPicPr>
                    <p:blipFill>
                      <a:blip r:embed="rId4"/>
                      <a:stretch>
                        <a:fillRect/>
                      </a:stretch>
                    </p:blipFill>
                    <p:spPr>
                      <a:xfrm>
                        <a:off x="250218" y="2348880"/>
                        <a:ext cx="9418858" cy="4032448"/>
                      </a:xfrm>
                      <a:prstGeom prst="rect">
                        <a:avLst/>
                      </a:prstGeom>
                    </p:spPr>
                  </p:pic>
                </p:oleObj>
              </mc:Fallback>
            </mc:AlternateContent>
          </a:graphicData>
        </a:graphic>
      </p:graphicFrame>
    </p:spTree>
    <p:extLst>
      <p:ext uri="{BB962C8B-B14F-4D97-AF65-F5344CB8AC3E}">
        <p14:creationId xmlns:p14="http://schemas.microsoft.com/office/powerpoint/2010/main" val="1221426267"/>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ítulo 3"/>
          <p:cNvSpPr>
            <a:spLocks noGrp="1"/>
          </p:cNvSpPr>
          <p:nvPr>
            <p:ph type="ctrTitle" sz="quarter"/>
          </p:nvPr>
        </p:nvSpPr>
        <p:spPr/>
        <p:txBody>
          <a:bodyPr/>
          <a:lstStyle/>
          <a:p>
            <a:r>
              <a:rPr lang="en-US" smtClean="0"/>
              <a:t>Métodos Numéricos</a:t>
            </a:r>
            <a:endParaRPr lang="pt-BR" smtClean="0"/>
          </a:p>
        </p:txBody>
      </p:sp>
      <p:sp>
        <p:nvSpPr>
          <p:cNvPr id="135171" name="Subtítulo 4"/>
          <p:cNvSpPr>
            <a:spLocks noGrp="1"/>
          </p:cNvSpPr>
          <p:nvPr>
            <p:ph type="subTitle" sz="quarter" idx="1"/>
          </p:nvPr>
        </p:nvSpPr>
        <p:spPr/>
        <p:txBody>
          <a:bodyPr/>
          <a:lstStyle/>
          <a:p>
            <a:r>
              <a:rPr lang="en-US" smtClean="0"/>
              <a:t>28a Aula</a:t>
            </a:r>
            <a:endParaRPr lang="pt-BR"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ítulo 1"/>
          <p:cNvSpPr>
            <a:spLocks noGrp="1"/>
          </p:cNvSpPr>
          <p:nvPr>
            <p:ph type="title"/>
          </p:nvPr>
        </p:nvSpPr>
        <p:spPr/>
        <p:txBody>
          <a:bodyPr/>
          <a:lstStyle/>
          <a:p>
            <a:r>
              <a:rPr lang="en-US" smtClean="0"/>
              <a:t>Equação de van der Waals – CO2 (método da secante)</a:t>
            </a:r>
            <a:endParaRPr lang="pt-BR" smtClean="0"/>
          </a:p>
        </p:txBody>
      </p:sp>
      <p:graphicFrame>
        <p:nvGraphicFramePr>
          <p:cNvPr id="20482" name="Object 2"/>
          <p:cNvGraphicFramePr>
            <a:graphicFrameLocks noChangeAspect="1"/>
          </p:cNvGraphicFramePr>
          <p:nvPr/>
        </p:nvGraphicFramePr>
        <p:xfrm>
          <a:off x="1023938" y="1195388"/>
          <a:ext cx="7643812" cy="5019675"/>
        </p:xfrm>
        <a:graphic>
          <a:graphicData uri="http://schemas.openxmlformats.org/presentationml/2006/ole">
            <mc:AlternateContent xmlns:mc="http://schemas.openxmlformats.org/markup-compatibility/2006">
              <mc:Choice xmlns:v="urn:schemas-microsoft-com:vml" Requires="v">
                <p:oleObj spid="_x0000_s20751" name="Worksheet" r:id="rId3" imgW="6105441" imgH="4009957" progId="Excel.Sheet.8">
                  <p:embed/>
                </p:oleObj>
              </mc:Choice>
              <mc:Fallback>
                <p:oleObj name="Worksheet" r:id="rId3" imgW="6105441" imgH="4009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1195388"/>
                        <a:ext cx="7643812"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ítulo 3"/>
          <p:cNvSpPr>
            <a:spLocks noGrp="1"/>
          </p:cNvSpPr>
          <p:nvPr>
            <p:ph type="ctrTitle" sz="quarter"/>
          </p:nvPr>
        </p:nvSpPr>
        <p:spPr/>
        <p:txBody>
          <a:bodyPr/>
          <a:lstStyle/>
          <a:p>
            <a:r>
              <a:rPr lang="en-US" smtClean="0"/>
              <a:t>Equações Diferenciais Parciais</a:t>
            </a:r>
            <a:endParaRPr lang="pt-BR" smtClean="0"/>
          </a:p>
        </p:txBody>
      </p:sp>
      <p:sp>
        <p:nvSpPr>
          <p:cNvPr id="136195" name="Subtítulo 4"/>
          <p:cNvSpPr>
            <a:spLocks noGrp="1"/>
          </p:cNvSpPr>
          <p:nvPr>
            <p:ph type="subTitle" sz="quarter" idx="1"/>
          </p:nvPr>
        </p:nvSpPr>
        <p:spPr/>
        <p:txBody>
          <a:bodyPr/>
          <a:lstStyle/>
          <a:p>
            <a:r>
              <a:rPr lang="pt-BR" smtClean="0"/>
              <a:t>EDPs via Diferenças Finitas (</a:t>
            </a:r>
            <a:r>
              <a:rPr lang="en-US" smtClean="0"/>
              <a:t>condução do calor em uma barra) via Excel  </a:t>
            </a:r>
            <a:endParaRPr lang="pt-BR" smtClean="0"/>
          </a:p>
          <a:p>
            <a:endParaRPr lang="en-US" smtClean="0"/>
          </a:p>
        </p:txBody>
      </p:sp>
    </p:spTree>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ítulo 1"/>
          <p:cNvSpPr>
            <a:spLocks noGrp="1"/>
          </p:cNvSpPr>
          <p:nvPr>
            <p:ph type="title"/>
          </p:nvPr>
        </p:nvSpPr>
        <p:spPr/>
        <p:txBody>
          <a:bodyPr/>
          <a:lstStyle/>
          <a:p>
            <a:r>
              <a:rPr lang="en-US" smtClean="0"/>
              <a:t>Equação de Fourier</a:t>
            </a:r>
            <a:endParaRPr lang="pt-BR" smtClean="0"/>
          </a:p>
        </p:txBody>
      </p:sp>
      <p:sp>
        <p:nvSpPr>
          <p:cNvPr id="54276" name="Espaço Reservado para Conteúdo 2"/>
          <p:cNvSpPr>
            <a:spLocks noGrp="1"/>
          </p:cNvSpPr>
          <p:nvPr>
            <p:ph idx="1"/>
          </p:nvPr>
        </p:nvSpPr>
        <p:spPr/>
        <p:txBody>
          <a:bodyPr/>
          <a:lstStyle/>
          <a:p>
            <a:r>
              <a:rPr lang="en-US" smtClean="0"/>
              <a:t>Também conhecida por equação parabólica</a:t>
            </a:r>
          </a:p>
          <a:p>
            <a:r>
              <a:rPr lang="en-US" smtClean="0"/>
              <a:t>Fornece solução dinâmica</a:t>
            </a:r>
          </a:p>
          <a:p>
            <a:r>
              <a:rPr lang="en-US" smtClean="0"/>
              <a:t>Forma genérica :</a:t>
            </a:r>
            <a:endParaRPr lang="pt-BR" smtClean="0"/>
          </a:p>
        </p:txBody>
      </p:sp>
      <p:graphicFrame>
        <p:nvGraphicFramePr>
          <p:cNvPr id="54274" name="Object 2"/>
          <p:cNvGraphicFramePr>
            <a:graphicFrameLocks noChangeAspect="1"/>
          </p:cNvGraphicFramePr>
          <p:nvPr/>
        </p:nvGraphicFramePr>
        <p:xfrm>
          <a:off x="3602038" y="3386138"/>
          <a:ext cx="2343150" cy="1289050"/>
        </p:xfrm>
        <a:graphic>
          <a:graphicData uri="http://schemas.openxmlformats.org/presentationml/2006/ole">
            <mc:AlternateContent xmlns:mc="http://schemas.openxmlformats.org/markup-compatibility/2006">
              <mc:Choice xmlns:v="urn:schemas-microsoft-com:vml" Requires="v">
                <p:oleObj spid="_x0000_s209163" name="Equação" r:id="rId3" imgW="761669" imgH="418918" progId="Equation.3">
                  <p:embed/>
                </p:oleObj>
              </mc:Choice>
              <mc:Fallback>
                <p:oleObj name="Equação" r:id="rId3" imgW="761669"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038" y="3386138"/>
                        <a:ext cx="2343150"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2" name="Título 1"/>
          <p:cNvSpPr>
            <a:spLocks noGrp="1"/>
          </p:cNvSpPr>
          <p:nvPr>
            <p:ph type="title"/>
          </p:nvPr>
        </p:nvSpPr>
        <p:spPr>
          <a:xfrm>
            <a:off x="271463" y="476250"/>
            <a:ext cx="9363075" cy="533400"/>
          </a:xfrm>
        </p:spPr>
        <p:txBody>
          <a:bodyPr/>
          <a:lstStyle/>
          <a:p>
            <a:pPr algn="ctr"/>
            <a:r>
              <a:rPr lang="en-US" smtClean="0"/>
              <a:t>Aplicando na equação diferencial, considerando uma derivada </a:t>
            </a:r>
            <a:r>
              <a:rPr lang="en-US" i="1" smtClean="0"/>
              <a:t>forward </a:t>
            </a:r>
            <a:r>
              <a:rPr lang="en-US" smtClean="0"/>
              <a:t>no tempo (</a:t>
            </a:r>
            <a:r>
              <a:rPr lang="en-US" i="1" smtClean="0"/>
              <a:t>t</a:t>
            </a:r>
            <a:r>
              <a:rPr lang="en-US" smtClean="0"/>
              <a:t>) e uma </a:t>
            </a:r>
            <a:r>
              <a:rPr lang="en-US" i="1" smtClean="0"/>
              <a:t>centered</a:t>
            </a:r>
            <a:r>
              <a:rPr lang="en-US" smtClean="0"/>
              <a:t> no espaço (</a:t>
            </a:r>
            <a:r>
              <a:rPr lang="en-US" i="1" smtClean="0"/>
              <a:t>x</a:t>
            </a:r>
            <a:r>
              <a:rPr lang="en-US" smtClean="0"/>
              <a:t>)</a:t>
            </a:r>
          </a:p>
        </p:txBody>
      </p:sp>
      <p:sp>
        <p:nvSpPr>
          <p:cNvPr id="48135" name="Espaço Reservado para Conteúdo 9"/>
          <p:cNvSpPr>
            <a:spLocks noGrp="1"/>
          </p:cNvSpPr>
          <p:nvPr>
            <p:ph idx="1"/>
          </p:nvPr>
        </p:nvSpPr>
        <p:spPr/>
        <p:txBody>
          <a:bodyPr/>
          <a:lstStyle/>
          <a:p>
            <a:endParaRPr lang="en-US" smtClean="0"/>
          </a:p>
          <a:p>
            <a:endParaRPr lang="en-US" smtClean="0"/>
          </a:p>
          <a:p>
            <a:endParaRPr lang="en-US" smtClean="0"/>
          </a:p>
          <a:p>
            <a:endParaRPr lang="en-US" smtClean="0"/>
          </a:p>
          <a:p>
            <a:pPr lvl="1"/>
            <a:r>
              <a:rPr lang="en-US" smtClean="0"/>
              <a:t>Resolvendo para </a:t>
            </a:r>
            <a:r>
              <a:rPr lang="en-US" i="1" smtClean="0"/>
              <a:t>F(x,t+h</a:t>
            </a:r>
            <a:r>
              <a:rPr lang="en-US" i="1" baseline="-25000" smtClean="0"/>
              <a:t>t</a:t>
            </a:r>
            <a:r>
              <a:rPr lang="en-US" i="1" smtClean="0"/>
              <a:t>)</a:t>
            </a:r>
            <a:r>
              <a:rPr lang="en-US" smtClean="0"/>
              <a:t>, pois sabemos a temperatura em todos os pontos da barra 			(</a:t>
            </a:r>
            <a:r>
              <a:rPr lang="en-US" i="1" smtClean="0"/>
              <a:t>x-h</a:t>
            </a:r>
            <a:r>
              <a:rPr lang="en-US" i="1" baseline="-25000" smtClean="0"/>
              <a:t>x</a:t>
            </a:r>
            <a:r>
              <a:rPr lang="en-US" i="1" smtClean="0"/>
              <a:t>,x,x+h</a:t>
            </a:r>
            <a:r>
              <a:rPr lang="en-US" i="1" baseline="-25000" smtClean="0"/>
              <a:t>x</a:t>
            </a:r>
            <a:r>
              <a:rPr lang="en-US" smtClean="0"/>
              <a:t>), no instante inicial de tempo (</a:t>
            </a:r>
            <a:r>
              <a:rPr lang="en-US" i="1" smtClean="0"/>
              <a:t>t</a:t>
            </a:r>
            <a:r>
              <a:rPr lang="en-US" smtClean="0"/>
              <a:t>) e desejamos a temperatura em instantes </a:t>
            </a:r>
            <a:r>
              <a:rPr lang="en-US" i="1" smtClean="0"/>
              <a:t>futuros </a:t>
            </a:r>
            <a:r>
              <a:rPr lang="en-US" smtClean="0"/>
              <a:t>(</a:t>
            </a:r>
            <a:r>
              <a:rPr lang="en-US" i="1" smtClean="0"/>
              <a:t>t+h</a:t>
            </a:r>
            <a:r>
              <a:rPr lang="en-US" smtClean="0"/>
              <a:t>) de tempo :</a:t>
            </a:r>
          </a:p>
        </p:txBody>
      </p:sp>
      <p:graphicFrame>
        <p:nvGraphicFramePr>
          <p:cNvPr id="48130" name="Object 2"/>
          <p:cNvGraphicFramePr>
            <a:graphicFrameLocks noChangeAspect="1"/>
          </p:cNvGraphicFramePr>
          <p:nvPr/>
        </p:nvGraphicFramePr>
        <p:xfrm>
          <a:off x="2468563" y="2349500"/>
          <a:ext cx="5110162" cy="809625"/>
        </p:xfrm>
        <a:graphic>
          <a:graphicData uri="http://schemas.openxmlformats.org/presentationml/2006/ole">
            <mc:AlternateContent xmlns:mc="http://schemas.openxmlformats.org/markup-compatibility/2006">
              <mc:Choice xmlns:v="urn:schemas-microsoft-com:vml" Requires="v">
                <p:oleObj spid="_x0000_s376870" name="Equação" r:id="rId3" imgW="2794000" imgH="444500" progId="Equation.3">
                  <p:embed/>
                </p:oleObj>
              </mc:Choice>
              <mc:Fallback>
                <p:oleObj name="Equação" r:id="rId3" imgW="27940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563" y="2349500"/>
                        <a:ext cx="5110162"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1" name="Object 3"/>
          <p:cNvGraphicFramePr>
            <a:graphicFrameLocks noChangeAspect="1"/>
          </p:cNvGraphicFramePr>
          <p:nvPr/>
        </p:nvGraphicFramePr>
        <p:xfrm>
          <a:off x="3017838" y="1557338"/>
          <a:ext cx="3367087" cy="787400"/>
        </p:xfrm>
        <a:graphic>
          <a:graphicData uri="http://schemas.openxmlformats.org/presentationml/2006/ole">
            <mc:AlternateContent xmlns:mc="http://schemas.openxmlformats.org/markup-compatibility/2006">
              <mc:Choice xmlns:v="urn:schemas-microsoft-com:vml" Requires="v">
                <p:oleObj spid="_x0000_s376871" name="Equação" r:id="rId5" imgW="1841500" imgH="431800" progId="Equation.3">
                  <p:embed/>
                </p:oleObj>
              </mc:Choice>
              <mc:Fallback>
                <p:oleObj name="Equação" r:id="rId5" imgW="18415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7838" y="1557338"/>
                        <a:ext cx="3367087"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2" name="Object 4"/>
          <p:cNvGraphicFramePr>
            <a:graphicFrameLocks noChangeAspect="1"/>
          </p:cNvGraphicFramePr>
          <p:nvPr/>
        </p:nvGraphicFramePr>
        <p:xfrm>
          <a:off x="3900488" y="3141663"/>
          <a:ext cx="2205037" cy="417512"/>
        </p:xfrm>
        <a:graphic>
          <a:graphicData uri="http://schemas.openxmlformats.org/presentationml/2006/ole">
            <mc:AlternateContent xmlns:mc="http://schemas.openxmlformats.org/markup-compatibility/2006">
              <mc:Choice xmlns:v="urn:schemas-microsoft-com:vml" Requires="v">
                <p:oleObj spid="_x0000_s376872" name="Equação" r:id="rId7" imgW="1206500" imgH="228600" progId="Equation.3">
                  <p:embed/>
                </p:oleObj>
              </mc:Choice>
              <mc:Fallback>
                <p:oleObj name="Equação" r:id="rId7" imgW="12065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0488" y="3141663"/>
                        <a:ext cx="220503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3" name="Object 9"/>
          <p:cNvGraphicFramePr>
            <a:graphicFrameLocks noChangeAspect="1"/>
          </p:cNvGraphicFramePr>
          <p:nvPr/>
        </p:nvGraphicFramePr>
        <p:xfrm>
          <a:off x="1601788" y="5735638"/>
          <a:ext cx="6800850" cy="788987"/>
        </p:xfrm>
        <a:graphic>
          <a:graphicData uri="http://schemas.openxmlformats.org/presentationml/2006/ole">
            <mc:AlternateContent xmlns:mc="http://schemas.openxmlformats.org/markup-compatibility/2006">
              <mc:Choice xmlns:v="urn:schemas-microsoft-com:vml" Requires="v">
                <p:oleObj spid="_x0000_s376873" name="Equação" r:id="rId9" imgW="3721100" imgH="431800" progId="Equation.3">
                  <p:embed/>
                </p:oleObj>
              </mc:Choice>
              <mc:Fallback>
                <p:oleObj name="Equação" r:id="rId9" imgW="37211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1788" y="5735638"/>
                        <a:ext cx="6800850"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box(in)">
                                      <p:cBhvr>
                                        <p:cTn id="7" dur="500"/>
                                        <p:tgtEl>
                                          <p:spTgt spid="48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8130"/>
                                        </p:tgtEl>
                                        <p:attrNameLst>
                                          <p:attrName>style.visibility</p:attrName>
                                        </p:attrNameLst>
                                      </p:cBhvr>
                                      <p:to>
                                        <p:strVal val="visible"/>
                                      </p:to>
                                    </p:set>
                                    <p:animEffect transition="in" filter="box(in)">
                                      <p:cBhvr>
                                        <p:cTn id="12" dur="500"/>
                                        <p:tgtEl>
                                          <p:spTgt spid="481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8132"/>
                                        </p:tgtEl>
                                        <p:attrNameLst>
                                          <p:attrName>style.visibility</p:attrName>
                                        </p:attrNameLst>
                                      </p:cBhvr>
                                      <p:to>
                                        <p:strVal val="visible"/>
                                      </p:to>
                                    </p:set>
                                    <p:animEffect transition="in" filter="box(in)">
                                      <p:cBhvr>
                                        <p:cTn id="17" dur="500"/>
                                        <p:tgtEl>
                                          <p:spTgt spid="481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8135">
                                            <p:txEl>
                                              <p:pRg st="4" end="4"/>
                                            </p:txEl>
                                          </p:spTgt>
                                        </p:tgtEl>
                                        <p:attrNameLst>
                                          <p:attrName>style.visibility</p:attrName>
                                        </p:attrNameLst>
                                      </p:cBhvr>
                                      <p:to>
                                        <p:strVal val="visible"/>
                                      </p:to>
                                    </p:set>
                                    <p:animEffect transition="in" filter="box(in)">
                                      <p:cBhvr>
                                        <p:cTn id="22" dur="500"/>
                                        <p:tgtEl>
                                          <p:spTgt spid="481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8133"/>
                                        </p:tgtEl>
                                        <p:attrNameLst>
                                          <p:attrName>style.visibility</p:attrName>
                                        </p:attrNameLst>
                                      </p:cBhvr>
                                      <p:to>
                                        <p:strVal val="visible"/>
                                      </p:to>
                                    </p:set>
                                    <p:animEffect transition="in" filter="box(in)">
                                      <p:cBhvr>
                                        <p:cTn id="27"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build="p"/>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Obs: Convergência do método</a:t>
            </a:r>
            <a:endParaRPr lang="pt-BR"/>
          </a:p>
        </p:txBody>
      </p:sp>
      <mc:AlternateContent xmlns:mc="http://schemas.openxmlformats.org/markup-compatibility/2006" xmlns:a14="http://schemas.microsoft.com/office/drawing/2010/main">
        <mc:Choice Requires="a14">
          <p:sp>
            <p:nvSpPr>
              <p:cNvPr id="48135" name="Espaço Reservado para Conteúdo 9"/>
              <p:cNvSpPr>
                <a:spLocks noGrp="1"/>
              </p:cNvSpPr>
              <p:nvPr>
                <p:ph idx="1"/>
              </p:nvPr>
            </p:nvSpPr>
            <p:spPr>
              <a:xfrm>
                <a:off x="293688" y="711671"/>
                <a:ext cx="9612312" cy="5885681"/>
              </a:xfrm>
            </p:spPr>
            <p:txBody>
              <a:bodyPr>
                <a:normAutofit fontScale="92500"/>
              </a:bodyPr>
              <a:lstStyle/>
              <a:p>
                <a:r>
                  <a:rPr lang="en-US" smtClean="0"/>
                  <a:t>De acordo com o slide anterior, a solução da EDP parabólica obedece a regra:</a:t>
                </a:r>
              </a:p>
              <a:p>
                <a:pPr lvl="1"/>
                <a14:m>
                  <m:oMath xmlns:m="http://schemas.openxmlformats.org/officeDocument/2006/math">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𝑡</m:t>
                            </m:r>
                          </m:sub>
                        </m:sSub>
                      </m:e>
                    </m:d>
                    <m:r>
                      <a:rPr lang="pt-BR" b="0" i="1" smtClean="0">
                        <a:latin typeface="Cambria Math" panose="02040503050406030204" pitchFamily="18" charset="0"/>
                      </a:rPr>
                      <m:t>=</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𝑘</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𝑡</m:t>
                            </m:r>
                          </m:sub>
                        </m:sSub>
                      </m:num>
                      <m:den>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h</m:t>
                            </m:r>
                          </m:e>
                          <m:sub>
                            <m:r>
                              <a:rPr lang="pt-BR" b="0" i="1" smtClean="0">
                                <a:latin typeface="Cambria Math" panose="02040503050406030204" pitchFamily="18" charset="0"/>
                              </a:rPr>
                              <m:t>𝑥</m:t>
                            </m:r>
                          </m:sub>
                          <m:sup>
                            <m:r>
                              <a:rPr lang="pt-BR" b="0" i="1" smtClean="0">
                                <a:latin typeface="Cambria Math" panose="02040503050406030204" pitchFamily="18" charset="0"/>
                              </a:rPr>
                              <m:t>2</m:t>
                            </m:r>
                          </m:sup>
                        </m:sSubSup>
                      </m:den>
                    </m:f>
                    <m:r>
                      <a:rPr lang="pt-BR" b="0" i="1" smtClean="0">
                        <a:latin typeface="Cambria Math" panose="02040503050406030204" pitchFamily="18" charset="0"/>
                      </a:rPr>
                      <m:t>[</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𝑥</m:t>
                            </m:r>
                          </m:sub>
                        </m:sSub>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−2</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𝑥</m:t>
                            </m:r>
                          </m:sub>
                        </m:sSub>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m:t>
                    </m:r>
                  </m:oMath>
                </a14:m>
                <a:endParaRPr lang="en-US" smtClean="0"/>
              </a:p>
              <a:p>
                <a:r>
                  <a:rPr lang="en-US" smtClean="0"/>
                  <a:t>Para garantir a convergência do cálculo iterative, deve-se obedecer as seguintes regras:</a:t>
                </a:r>
              </a:p>
              <a:p>
                <a:pPr lvl="1"/>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𝑡</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m:t>
                        </m:r>
                      </m:den>
                    </m:f>
                    <m:f>
                      <m:fPr>
                        <m:ctrlPr>
                          <a:rPr lang="pt-BR" b="0" i="1" smtClean="0">
                            <a:latin typeface="Cambria Math" panose="02040503050406030204" pitchFamily="18" charset="0"/>
                          </a:rPr>
                        </m:ctrlPr>
                      </m:fPr>
                      <m:num>
                        <m:sSubSup>
                          <m:sSubSupPr>
                            <m:ctrlPr>
                              <a:rPr lang="pt-BR" i="1">
                                <a:latin typeface="Cambria Math" panose="02040503050406030204" pitchFamily="18" charset="0"/>
                              </a:rPr>
                            </m:ctrlPr>
                          </m:sSubSupPr>
                          <m:e>
                            <m:r>
                              <a:rPr lang="pt-BR" b="0" i="1" smtClean="0">
                                <a:latin typeface="Cambria Math" panose="02040503050406030204" pitchFamily="18" charset="0"/>
                              </a:rPr>
                              <m:t>h</m:t>
                            </m:r>
                          </m:e>
                          <m:sub>
                            <m:r>
                              <a:rPr lang="pt-BR" b="0" i="1" smtClean="0">
                                <a:latin typeface="Cambria Math" panose="02040503050406030204" pitchFamily="18" charset="0"/>
                              </a:rPr>
                              <m:t>𝑥</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𝑘</m:t>
                        </m:r>
                      </m:den>
                    </m:f>
                  </m:oMath>
                </a14:m>
                <a:r>
                  <a:rPr lang="en-US" smtClean="0"/>
                  <a:t> , para que os erros não cresçam</a:t>
                </a:r>
              </a:p>
              <a:p>
                <a:pPr lvl="1"/>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4</m:t>
                        </m:r>
                      </m:den>
                    </m:f>
                    <m:f>
                      <m:fPr>
                        <m:ctrlPr>
                          <a:rPr lang="pt-BR" i="1">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h</m:t>
                            </m:r>
                          </m:e>
                          <m:sub>
                            <m:r>
                              <a:rPr lang="pt-BR" i="1">
                                <a:latin typeface="Cambria Math" panose="02040503050406030204" pitchFamily="18" charset="0"/>
                              </a:rPr>
                              <m:t>𝑥</m:t>
                            </m:r>
                          </m:sub>
                          <m:sup>
                            <m:r>
                              <a:rPr lang="pt-BR" i="1">
                                <a:latin typeface="Cambria Math" panose="02040503050406030204" pitchFamily="18" charset="0"/>
                              </a:rPr>
                              <m:t>2</m:t>
                            </m:r>
                          </m:sup>
                        </m:sSubSup>
                      </m:num>
                      <m:den>
                        <m:r>
                          <a:rPr lang="pt-BR" i="1">
                            <a:latin typeface="Cambria Math" panose="02040503050406030204" pitchFamily="18" charset="0"/>
                          </a:rPr>
                          <m:t>𝑘</m:t>
                        </m:r>
                      </m:den>
                    </m:f>
                  </m:oMath>
                </a14:m>
                <a:r>
                  <a:rPr lang="en-US"/>
                  <a:t> , para que os erros não </a:t>
                </a:r>
                <a:r>
                  <a:rPr lang="en-US" smtClean="0"/>
                  <a:t>cresçam ou oscilem</a:t>
                </a:r>
              </a:p>
              <a:p>
                <a:pPr lvl="1"/>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6</m:t>
                        </m:r>
                      </m:den>
                    </m:f>
                    <m:f>
                      <m:fPr>
                        <m:ctrlPr>
                          <a:rPr lang="pt-BR" i="1">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h</m:t>
                            </m:r>
                          </m:e>
                          <m:sub>
                            <m:r>
                              <a:rPr lang="pt-BR" i="1">
                                <a:latin typeface="Cambria Math" panose="02040503050406030204" pitchFamily="18" charset="0"/>
                              </a:rPr>
                              <m:t>𝑥</m:t>
                            </m:r>
                          </m:sub>
                          <m:sup>
                            <m:r>
                              <a:rPr lang="pt-BR" i="1">
                                <a:latin typeface="Cambria Math" panose="02040503050406030204" pitchFamily="18" charset="0"/>
                              </a:rPr>
                              <m:t>2</m:t>
                            </m:r>
                          </m:sup>
                        </m:sSubSup>
                      </m:num>
                      <m:den>
                        <m:r>
                          <a:rPr lang="pt-BR" i="1">
                            <a:latin typeface="Cambria Math" panose="02040503050406030204" pitchFamily="18" charset="0"/>
                          </a:rPr>
                          <m:t>𝑘</m:t>
                        </m:r>
                      </m:den>
                    </m:f>
                  </m:oMath>
                </a14:m>
                <a:r>
                  <a:rPr lang="en-US"/>
                  <a:t> , para que </a:t>
                </a:r>
                <a:r>
                  <a:rPr lang="en-US" smtClean="0"/>
                  <a:t>o erro de truncagem seja mínimo</a:t>
                </a:r>
              </a:p>
              <a:p>
                <a:r>
                  <a:rPr lang="en-US" smtClean="0"/>
                  <a:t>Na prática adota-se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6</m:t>
                        </m:r>
                      </m:den>
                    </m:f>
                    <m:f>
                      <m:fPr>
                        <m:ctrlPr>
                          <a:rPr lang="pt-BR" i="1">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h</m:t>
                            </m:r>
                          </m:e>
                          <m:sub>
                            <m:r>
                              <a:rPr lang="pt-BR" i="1">
                                <a:latin typeface="Cambria Math" panose="02040503050406030204" pitchFamily="18" charset="0"/>
                              </a:rPr>
                              <m:t>𝑥</m:t>
                            </m:r>
                          </m:sub>
                          <m:sup>
                            <m:r>
                              <a:rPr lang="pt-BR" i="1">
                                <a:latin typeface="Cambria Math" panose="02040503050406030204" pitchFamily="18" charset="0"/>
                              </a:rPr>
                              <m:t>2</m:t>
                            </m:r>
                          </m:sup>
                        </m:sSubSup>
                      </m:num>
                      <m:den>
                        <m:r>
                          <a:rPr lang="pt-BR" i="1">
                            <a:latin typeface="Cambria Math" panose="02040503050406030204" pitchFamily="18" charset="0"/>
                          </a:rPr>
                          <m:t>𝑘</m:t>
                        </m:r>
                      </m:den>
                    </m:f>
                  </m:oMath>
                </a14:m>
                <a:r>
                  <a:rPr lang="en-US" smtClean="0"/>
                  <a:t> para garantir as 3 cond.</a:t>
                </a:r>
                <a:endParaRPr lang="en-US"/>
              </a:p>
            </p:txBody>
          </p:sp>
        </mc:Choice>
        <mc:Fallback xmlns="">
          <p:sp>
            <p:nvSpPr>
              <p:cNvPr id="48135" name="Espaço Reservado para Conteúdo 9"/>
              <p:cNvSpPr>
                <a:spLocks noGrp="1" noRot="1" noChangeAspect="1" noMove="1" noResize="1" noEditPoints="1" noAdjustHandles="1" noChangeArrowheads="1" noChangeShapeType="1" noTextEdit="1"/>
              </p:cNvSpPr>
              <p:nvPr>
                <p:ph idx="1"/>
              </p:nvPr>
            </p:nvSpPr>
            <p:spPr>
              <a:xfrm>
                <a:off x="293688" y="711671"/>
                <a:ext cx="9612312" cy="5885681"/>
              </a:xfrm>
              <a:blipFill>
                <a:blip r:embed="rId2"/>
                <a:stretch>
                  <a:fillRect l="-1585" t="-518" b="-311"/>
                </a:stretch>
              </a:blipFill>
            </p:spPr>
            <p:txBody>
              <a:bodyPr/>
              <a:lstStyle/>
              <a:p>
                <a:r>
                  <a:rPr lang="pt-BR">
                    <a:noFill/>
                  </a:rPr>
                  <a:t> </a:t>
                </a:r>
              </a:p>
            </p:txBody>
          </p:sp>
        </mc:Fallback>
      </mc:AlternateContent>
    </p:spTree>
    <p:extLst>
      <p:ext uri="{BB962C8B-B14F-4D97-AF65-F5344CB8AC3E}">
        <p14:creationId xmlns:p14="http://schemas.microsoft.com/office/powerpoint/2010/main" val="197844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8135">
                                            <p:txEl>
                                              <p:pRg st="0" end="0"/>
                                            </p:txEl>
                                          </p:spTgt>
                                        </p:tgtEl>
                                        <p:attrNameLst>
                                          <p:attrName>style.visibility</p:attrName>
                                        </p:attrNameLst>
                                      </p:cBhvr>
                                      <p:to>
                                        <p:strVal val="visible"/>
                                      </p:to>
                                    </p:set>
                                    <p:animEffect transition="in" filter="box(in)">
                                      <p:cBhvr>
                                        <p:cTn id="7" dur="500"/>
                                        <p:tgtEl>
                                          <p:spTgt spid="48135">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8135">
                                            <p:txEl>
                                              <p:pRg st="1" end="1"/>
                                            </p:txEl>
                                          </p:spTgt>
                                        </p:tgtEl>
                                        <p:attrNameLst>
                                          <p:attrName>style.visibility</p:attrName>
                                        </p:attrNameLst>
                                      </p:cBhvr>
                                      <p:to>
                                        <p:strVal val="visible"/>
                                      </p:to>
                                    </p:set>
                                    <p:animEffect transition="in" filter="box(in)">
                                      <p:cBhvr>
                                        <p:cTn id="10" dur="500"/>
                                        <p:tgtEl>
                                          <p:spTgt spid="481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48135">
                                            <p:txEl>
                                              <p:pRg st="2" end="2"/>
                                            </p:txEl>
                                          </p:spTgt>
                                        </p:tgtEl>
                                        <p:attrNameLst>
                                          <p:attrName>style.visibility</p:attrName>
                                        </p:attrNameLst>
                                      </p:cBhvr>
                                      <p:to>
                                        <p:strVal val="visible"/>
                                      </p:to>
                                    </p:set>
                                    <p:animEffect transition="in" filter="box(in)">
                                      <p:cBhvr>
                                        <p:cTn id="15" dur="500"/>
                                        <p:tgtEl>
                                          <p:spTgt spid="48135">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48135">
                                            <p:txEl>
                                              <p:pRg st="3" end="3"/>
                                            </p:txEl>
                                          </p:spTgt>
                                        </p:tgtEl>
                                        <p:attrNameLst>
                                          <p:attrName>style.visibility</p:attrName>
                                        </p:attrNameLst>
                                      </p:cBhvr>
                                      <p:to>
                                        <p:strVal val="visible"/>
                                      </p:to>
                                    </p:set>
                                    <p:animEffect transition="in" filter="box(in)">
                                      <p:cBhvr>
                                        <p:cTn id="18" dur="500"/>
                                        <p:tgtEl>
                                          <p:spTgt spid="48135">
                                            <p:txEl>
                                              <p:pRg st="3" end="3"/>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48135">
                                            <p:txEl>
                                              <p:pRg st="4" end="4"/>
                                            </p:txEl>
                                          </p:spTgt>
                                        </p:tgtEl>
                                        <p:attrNameLst>
                                          <p:attrName>style.visibility</p:attrName>
                                        </p:attrNameLst>
                                      </p:cBhvr>
                                      <p:to>
                                        <p:strVal val="visible"/>
                                      </p:to>
                                    </p:set>
                                    <p:animEffect transition="in" filter="box(in)">
                                      <p:cBhvr>
                                        <p:cTn id="21" dur="500"/>
                                        <p:tgtEl>
                                          <p:spTgt spid="48135">
                                            <p:txEl>
                                              <p:pRg st="4" end="4"/>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48135">
                                            <p:txEl>
                                              <p:pRg st="5" end="5"/>
                                            </p:txEl>
                                          </p:spTgt>
                                        </p:tgtEl>
                                        <p:attrNameLst>
                                          <p:attrName>style.visibility</p:attrName>
                                        </p:attrNameLst>
                                      </p:cBhvr>
                                      <p:to>
                                        <p:strVal val="visible"/>
                                      </p:to>
                                    </p:set>
                                    <p:animEffect transition="in" filter="box(in)">
                                      <p:cBhvr>
                                        <p:cTn id="24" dur="500"/>
                                        <p:tgtEl>
                                          <p:spTgt spid="4813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48135">
                                            <p:txEl>
                                              <p:pRg st="6" end="6"/>
                                            </p:txEl>
                                          </p:spTgt>
                                        </p:tgtEl>
                                        <p:attrNameLst>
                                          <p:attrName>style.visibility</p:attrName>
                                        </p:attrNameLst>
                                      </p:cBhvr>
                                      <p:to>
                                        <p:strVal val="visible"/>
                                      </p:to>
                                    </p:set>
                                    <p:animEffect transition="in" filter="box(in)">
                                      <p:cBhvr>
                                        <p:cTn id="29" dur="500"/>
                                        <p:tgtEl>
                                          <p:spTgt spid="481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build="p"/>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ítulo 1"/>
          <p:cNvSpPr>
            <a:spLocks noGrp="1"/>
          </p:cNvSpPr>
          <p:nvPr>
            <p:ph type="title"/>
          </p:nvPr>
        </p:nvSpPr>
        <p:spPr>
          <a:xfrm>
            <a:off x="271463" y="116632"/>
            <a:ext cx="9363075" cy="533400"/>
          </a:xfrm>
        </p:spPr>
        <p:txBody>
          <a:bodyPr>
            <a:normAutofit fontScale="90000"/>
          </a:bodyPr>
          <a:lstStyle/>
          <a:p>
            <a:r>
              <a:rPr lang="en-US" smtClean="0"/>
              <a:t>Retornando à implementação da solução, a equação tem uma variável tempo associada</a:t>
            </a:r>
            <a:endParaRPr lang="pt-BR" smtClean="0"/>
          </a:p>
        </p:txBody>
      </p:sp>
      <p:sp>
        <p:nvSpPr>
          <p:cNvPr id="121859" name="Espaço Reservado para Conteúdo 2"/>
          <p:cNvSpPr>
            <a:spLocks noGrp="1"/>
          </p:cNvSpPr>
          <p:nvPr>
            <p:ph idx="1"/>
          </p:nvPr>
        </p:nvSpPr>
        <p:spPr/>
        <p:txBody>
          <a:bodyPr/>
          <a:lstStyle/>
          <a:p>
            <a:r>
              <a:rPr lang="en-US" smtClean="0"/>
              <a:t>Isto fará com que a solução seja dinâmica</a:t>
            </a:r>
          </a:p>
          <a:p>
            <a:r>
              <a:rPr lang="en-US" smtClean="0"/>
              <a:t>Além de preparar a planilha para aceitar a iteração, incluimos um controle com barra deslizante para simular a variação de temperatura ao longo do tempo na barra</a:t>
            </a:r>
          </a:p>
          <a:p>
            <a:endParaRPr lang="en-US" smtClean="0"/>
          </a:p>
          <a:p>
            <a:r>
              <a:rPr lang="en-US" smtClean="0"/>
              <a:t>Vide slide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box(in)">
                                      <p:cBhvr>
                                        <p:cTn id="7" dur="500"/>
                                        <p:tgtEl>
                                          <p:spTgt spid="1218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1859">
                                            <p:txEl>
                                              <p:pRg st="1" end="1"/>
                                            </p:txEl>
                                          </p:spTgt>
                                        </p:tgtEl>
                                        <p:attrNameLst>
                                          <p:attrName>style.visibility</p:attrName>
                                        </p:attrNameLst>
                                      </p:cBhvr>
                                      <p:to>
                                        <p:strVal val="visible"/>
                                      </p:to>
                                    </p:set>
                                    <p:animEffect transition="in" filter="box(in)">
                                      <p:cBhvr>
                                        <p:cTn id="12" dur="500"/>
                                        <p:tgtEl>
                                          <p:spTgt spid="1218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1859">
                                            <p:txEl>
                                              <p:pRg st="3" end="3"/>
                                            </p:txEl>
                                          </p:spTgt>
                                        </p:tgtEl>
                                        <p:attrNameLst>
                                          <p:attrName>style.visibility</p:attrName>
                                        </p:attrNameLst>
                                      </p:cBhvr>
                                      <p:to>
                                        <p:strVal val="visible"/>
                                      </p:to>
                                    </p:set>
                                    <p:animEffect transition="in" filter="box(in)">
                                      <p:cBhvr>
                                        <p:cTn id="17" dur="500"/>
                                        <p:tgtEl>
                                          <p:spTgt spid="1218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ítulo 1"/>
          <p:cNvSpPr>
            <a:spLocks noGrp="1"/>
          </p:cNvSpPr>
          <p:nvPr>
            <p:ph type="title"/>
          </p:nvPr>
        </p:nvSpPr>
        <p:spPr/>
        <p:txBody>
          <a:bodyPr/>
          <a:lstStyle/>
          <a:p>
            <a:r>
              <a:rPr lang="en-US" smtClean="0"/>
              <a:t>Solução em planilha</a:t>
            </a:r>
            <a:endParaRPr lang="pt-BR" smtClean="0"/>
          </a:p>
        </p:txBody>
      </p:sp>
      <p:graphicFrame>
        <p:nvGraphicFramePr>
          <p:cNvPr id="56322" name="Object 2"/>
          <p:cNvGraphicFramePr>
            <a:graphicFrameLocks noChangeAspect="1"/>
          </p:cNvGraphicFramePr>
          <p:nvPr/>
        </p:nvGraphicFramePr>
        <p:xfrm>
          <a:off x="388938" y="1041400"/>
          <a:ext cx="9064625" cy="5102225"/>
        </p:xfrm>
        <a:graphic>
          <a:graphicData uri="http://schemas.openxmlformats.org/presentationml/2006/ole">
            <mc:AlternateContent xmlns:mc="http://schemas.openxmlformats.org/markup-compatibility/2006">
              <mc:Choice xmlns:v="urn:schemas-microsoft-com:vml" Requires="v">
                <p:oleObj spid="_x0000_s211211" name="Planilha" r:id="rId3" imgW="9153406" imgH="5153152" progId="Excel.Sheet.8">
                  <p:embed/>
                </p:oleObj>
              </mc:Choice>
              <mc:Fallback>
                <p:oleObj name="Planilha" r:id="rId3" imgW="9153406" imgH="5153152"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1041400"/>
                        <a:ext cx="9064625" cy="510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ítulo 1"/>
          <p:cNvSpPr>
            <a:spLocks noGrp="1"/>
          </p:cNvSpPr>
          <p:nvPr>
            <p:ph type="title"/>
          </p:nvPr>
        </p:nvSpPr>
        <p:spPr>
          <a:xfrm>
            <a:off x="271463" y="447675"/>
            <a:ext cx="9363075" cy="533400"/>
          </a:xfrm>
        </p:spPr>
        <p:txBody>
          <a:bodyPr/>
          <a:lstStyle/>
          <a:p>
            <a:r>
              <a:rPr lang="pt-BR" smtClean="0"/>
              <a:t>Grafico T(x,t) – Observe as distintas curvas de aquecimento para dif.pontos da barra</a:t>
            </a:r>
          </a:p>
        </p:txBody>
      </p:sp>
      <p:sp>
        <p:nvSpPr>
          <p:cNvPr id="138243" name="Espaço Reservado para Conteúdo 2"/>
          <p:cNvSpPr>
            <a:spLocks noGrp="1"/>
          </p:cNvSpPr>
          <p:nvPr>
            <p:ph idx="1"/>
          </p:nvPr>
        </p:nvSpPr>
        <p:spPr/>
        <p:txBody>
          <a:bodyPr/>
          <a:lstStyle/>
          <a:p>
            <a:endParaRPr lang="pt-BR" smtClean="0"/>
          </a:p>
        </p:txBody>
      </p:sp>
      <p:pic>
        <p:nvPicPr>
          <p:cNvPr id="13824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8" y="1484313"/>
            <a:ext cx="9663112"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ítulo 1"/>
          <p:cNvSpPr>
            <a:spLocks noGrp="1"/>
          </p:cNvSpPr>
          <p:nvPr>
            <p:ph type="title"/>
          </p:nvPr>
        </p:nvSpPr>
        <p:spPr/>
        <p:txBody>
          <a:bodyPr/>
          <a:lstStyle/>
          <a:p>
            <a:r>
              <a:rPr lang="en-US" smtClean="0"/>
              <a:t>Resolva o exercício anterior para as seguintes condições :</a:t>
            </a:r>
          </a:p>
        </p:txBody>
      </p:sp>
      <p:sp>
        <p:nvSpPr>
          <p:cNvPr id="3" name="Espaço Reservado para Conteúdo 2"/>
          <p:cNvSpPr>
            <a:spLocks noGrp="1"/>
          </p:cNvSpPr>
          <p:nvPr>
            <p:ph idx="1"/>
          </p:nvPr>
        </p:nvSpPr>
        <p:spPr/>
        <p:txBody>
          <a:bodyPr/>
          <a:lstStyle/>
          <a:p>
            <a:r>
              <a:rPr lang="en-US" smtClean="0"/>
              <a:t>K=1; dt=0,15; dx=0,7</a:t>
            </a:r>
          </a:p>
          <a:p>
            <a:r>
              <a:rPr lang="en-US" smtClean="0"/>
              <a:t>L=35; t=[0;15]</a:t>
            </a:r>
          </a:p>
          <a:p>
            <a:r>
              <a:rPr lang="en-US" smtClean="0"/>
              <a:t>T(x,0)=0, exceto em T(17,5;0)=50</a:t>
            </a:r>
          </a:p>
          <a:p>
            <a:pPr lvl="1"/>
            <a:r>
              <a:rPr lang="en-US" smtClean="0"/>
              <a:t>Isto significa que a barra receberá uma quantidade de calor repentinamente em um ponto. </a:t>
            </a:r>
          </a:p>
          <a:p>
            <a:r>
              <a:rPr lang="en-US" smtClean="0"/>
              <a:t>Obtenha os gráficos da distribuição de temperatura para t=0;1;2;4;8 e 15;</a:t>
            </a:r>
          </a:p>
          <a:p>
            <a:r>
              <a:rPr lang="en-US" smtClean="0"/>
              <a:t>Para qual tipo de gráfico a distribuição parece estar se aproximando? </a:t>
            </a:r>
          </a:p>
          <a:p>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ox(in)">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ítulo 1"/>
          <p:cNvSpPr>
            <a:spLocks noGrp="1"/>
          </p:cNvSpPr>
          <p:nvPr>
            <p:ph type="title"/>
          </p:nvPr>
        </p:nvSpPr>
        <p:spPr/>
        <p:txBody>
          <a:bodyPr/>
          <a:lstStyle/>
          <a:p>
            <a:r>
              <a:rPr lang="en-US" smtClean="0"/>
              <a:t>Distribuição para t = 0</a:t>
            </a:r>
          </a:p>
        </p:txBody>
      </p:sp>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ítulo 1"/>
          <p:cNvSpPr>
            <a:spLocks noGrp="1"/>
          </p:cNvSpPr>
          <p:nvPr>
            <p:ph type="title"/>
          </p:nvPr>
        </p:nvSpPr>
        <p:spPr/>
        <p:txBody>
          <a:bodyPr/>
          <a:lstStyle/>
          <a:p>
            <a:r>
              <a:rPr lang="en-US" smtClean="0"/>
              <a:t>Distribuição para t = 1</a:t>
            </a:r>
          </a:p>
        </p:txBody>
      </p:sp>
      <p:pic>
        <p:nvPicPr>
          <p:cNvPr id="1413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ítulo 1"/>
          <p:cNvSpPr>
            <a:spLocks noGrp="1"/>
          </p:cNvSpPr>
          <p:nvPr>
            <p:ph type="title"/>
          </p:nvPr>
        </p:nvSpPr>
        <p:spPr/>
        <p:txBody>
          <a:bodyPr/>
          <a:lstStyle/>
          <a:p>
            <a:r>
              <a:rPr lang="en-US" smtClean="0"/>
              <a:t>Equação de van der Waals – O2 (método da secante)</a:t>
            </a:r>
            <a:endParaRPr lang="pt-BR" smtClean="0"/>
          </a:p>
        </p:txBody>
      </p:sp>
      <p:graphicFrame>
        <p:nvGraphicFramePr>
          <p:cNvPr id="21506" name="Object 2"/>
          <p:cNvGraphicFramePr>
            <a:graphicFrameLocks noChangeAspect="1"/>
          </p:cNvGraphicFramePr>
          <p:nvPr/>
        </p:nvGraphicFramePr>
        <p:xfrm>
          <a:off x="952500" y="1143000"/>
          <a:ext cx="8048625" cy="5286375"/>
        </p:xfrm>
        <a:graphic>
          <a:graphicData uri="http://schemas.openxmlformats.org/presentationml/2006/ole">
            <mc:AlternateContent xmlns:mc="http://schemas.openxmlformats.org/markup-compatibility/2006">
              <mc:Choice xmlns:v="urn:schemas-microsoft-com:vml" Requires="v">
                <p:oleObj spid="_x0000_s21775" name="Worksheet" r:id="rId3" imgW="6105441" imgH="4009957" progId="Excel.Sheet.8">
                  <p:embed/>
                </p:oleObj>
              </mc:Choice>
              <mc:Fallback>
                <p:oleObj name="Worksheet" r:id="rId3" imgW="6105441" imgH="4009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143000"/>
                        <a:ext cx="804862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ítulo 1"/>
          <p:cNvSpPr>
            <a:spLocks noGrp="1"/>
          </p:cNvSpPr>
          <p:nvPr>
            <p:ph type="title"/>
          </p:nvPr>
        </p:nvSpPr>
        <p:spPr/>
        <p:txBody>
          <a:bodyPr/>
          <a:lstStyle/>
          <a:p>
            <a:r>
              <a:rPr lang="en-US" smtClean="0"/>
              <a:t>Distribuição para t = 2</a:t>
            </a:r>
          </a:p>
        </p:txBody>
      </p:sp>
      <p:pic>
        <p:nvPicPr>
          <p:cNvPr id="142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ítulo 1"/>
          <p:cNvSpPr>
            <a:spLocks noGrp="1"/>
          </p:cNvSpPr>
          <p:nvPr>
            <p:ph type="title"/>
          </p:nvPr>
        </p:nvSpPr>
        <p:spPr/>
        <p:txBody>
          <a:bodyPr/>
          <a:lstStyle/>
          <a:p>
            <a:r>
              <a:rPr lang="en-US" smtClean="0"/>
              <a:t>Distribuição para t = 4</a:t>
            </a:r>
          </a:p>
        </p:txBody>
      </p:sp>
      <p:pic>
        <p:nvPicPr>
          <p:cNvPr id="1433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ítulo 1"/>
          <p:cNvSpPr>
            <a:spLocks noGrp="1"/>
          </p:cNvSpPr>
          <p:nvPr>
            <p:ph type="title"/>
          </p:nvPr>
        </p:nvSpPr>
        <p:spPr/>
        <p:txBody>
          <a:bodyPr/>
          <a:lstStyle/>
          <a:p>
            <a:r>
              <a:rPr lang="en-US" smtClean="0"/>
              <a:t>Distribuição para t = 8</a:t>
            </a:r>
          </a:p>
        </p:txBody>
      </p:sp>
      <p:pic>
        <p:nvPicPr>
          <p:cNvPr id="144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ítulo 1"/>
          <p:cNvSpPr>
            <a:spLocks noGrp="1"/>
          </p:cNvSpPr>
          <p:nvPr>
            <p:ph type="title"/>
          </p:nvPr>
        </p:nvSpPr>
        <p:spPr/>
        <p:txBody>
          <a:bodyPr/>
          <a:lstStyle/>
          <a:p>
            <a:r>
              <a:rPr lang="en-US" smtClean="0"/>
              <a:t>Distribuição para t = 15</a:t>
            </a:r>
          </a:p>
        </p:txBody>
      </p:sp>
      <p:pic>
        <p:nvPicPr>
          <p:cNvPr id="1454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ítulo 1"/>
          <p:cNvSpPr>
            <a:spLocks noGrp="1"/>
          </p:cNvSpPr>
          <p:nvPr>
            <p:ph type="title"/>
          </p:nvPr>
        </p:nvSpPr>
        <p:spPr/>
        <p:txBody>
          <a:bodyPr/>
          <a:lstStyle/>
          <a:p>
            <a:r>
              <a:rPr lang="en-US" smtClean="0"/>
              <a:t>Gráficos Sobrepostos</a:t>
            </a:r>
          </a:p>
        </p:txBody>
      </p:sp>
      <p:pic>
        <p:nvPicPr>
          <p:cNvPr id="1464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196975"/>
            <a:ext cx="9656763" cy="523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Título 1"/>
          <p:cNvSpPr>
            <a:spLocks noGrp="1"/>
          </p:cNvSpPr>
          <p:nvPr>
            <p:ph type="title"/>
          </p:nvPr>
        </p:nvSpPr>
        <p:spPr/>
        <p:txBody>
          <a:bodyPr/>
          <a:lstStyle/>
          <a:p>
            <a:r>
              <a:rPr lang="en-US" err="1" smtClean="0"/>
              <a:t>Parece</a:t>
            </a:r>
            <a:r>
              <a:rPr lang="en-US" smtClean="0"/>
              <a:t> </a:t>
            </a:r>
            <a:r>
              <a:rPr lang="en-US" err="1" smtClean="0"/>
              <a:t>ser</a:t>
            </a:r>
            <a:r>
              <a:rPr lang="en-US" smtClean="0"/>
              <a:t> </a:t>
            </a:r>
            <a:r>
              <a:rPr lang="en-US" err="1" smtClean="0"/>
              <a:t>uma</a:t>
            </a:r>
            <a:r>
              <a:rPr lang="en-US" smtClean="0"/>
              <a:t> </a:t>
            </a:r>
            <a:r>
              <a:rPr lang="en-US" err="1" smtClean="0"/>
              <a:t>Gaussiana</a:t>
            </a:r>
            <a:endParaRPr lang="en-US" smtClean="0"/>
          </a:p>
        </p:txBody>
      </p:sp>
      <p:sp>
        <p:nvSpPr>
          <p:cNvPr id="3" name="Espaço Reservado para Conteúdo 2"/>
          <p:cNvSpPr>
            <a:spLocks noGrp="1"/>
          </p:cNvSpPr>
          <p:nvPr>
            <p:ph idx="1"/>
          </p:nvPr>
        </p:nvSpPr>
        <p:spPr>
          <a:xfrm>
            <a:off x="293688" y="908050"/>
            <a:ext cx="9340850" cy="5381625"/>
          </a:xfrm>
        </p:spPr>
        <p:txBody>
          <a:bodyPr/>
          <a:lstStyle/>
          <a:p>
            <a:r>
              <a:rPr lang="en-US" err="1" smtClean="0"/>
              <a:t>Vamos</a:t>
            </a:r>
            <a:r>
              <a:rPr lang="en-US" smtClean="0"/>
              <a:t> </a:t>
            </a:r>
            <a:r>
              <a:rPr lang="en-US" err="1" smtClean="0"/>
              <a:t>comprovar</a:t>
            </a:r>
            <a:r>
              <a:rPr lang="en-US" smtClean="0"/>
              <a:t>! </a:t>
            </a:r>
          </a:p>
          <a:p>
            <a:endParaRPr lang="en-US" smtClean="0"/>
          </a:p>
          <a:p>
            <a:r>
              <a:rPr lang="en-US" smtClean="0"/>
              <a:t>Uma </a:t>
            </a:r>
            <a:r>
              <a:rPr lang="en-US" err="1" smtClean="0"/>
              <a:t>Gaussiana</a:t>
            </a:r>
            <a:r>
              <a:rPr lang="en-US" smtClean="0"/>
              <a:t> é :</a:t>
            </a:r>
          </a:p>
          <a:p>
            <a:endParaRPr lang="en-US" smtClean="0"/>
          </a:p>
          <a:p>
            <a:r>
              <a:rPr lang="en-US" smtClean="0"/>
              <a:t>Para </a:t>
            </a:r>
            <a:r>
              <a:rPr lang="en-US" err="1" smtClean="0"/>
              <a:t>incluir</a:t>
            </a:r>
            <a:r>
              <a:rPr lang="en-US" smtClean="0"/>
              <a:t> o tempo </a:t>
            </a:r>
            <a:r>
              <a:rPr lang="en-US" i="1" smtClean="0"/>
              <a:t>t</a:t>
            </a:r>
            <a:r>
              <a:rPr lang="en-US" smtClean="0"/>
              <a:t>, </a:t>
            </a:r>
            <a:r>
              <a:rPr lang="en-US" err="1" smtClean="0"/>
              <a:t>fazemos</a:t>
            </a:r>
            <a:endParaRPr lang="en-US" smtClean="0"/>
          </a:p>
          <a:p>
            <a:endParaRPr lang="en-US" smtClean="0"/>
          </a:p>
          <a:p>
            <a:r>
              <a:rPr lang="en-US" smtClean="0"/>
              <a:t>Com </a:t>
            </a:r>
            <a:r>
              <a:rPr lang="en-US" err="1" smtClean="0"/>
              <a:t>isto</a:t>
            </a:r>
            <a:r>
              <a:rPr lang="en-US" smtClean="0"/>
              <a:t> a </a:t>
            </a:r>
            <a:r>
              <a:rPr lang="en-US" err="1" smtClean="0"/>
              <a:t>Gaussiana</a:t>
            </a:r>
            <a:r>
              <a:rPr lang="en-US" smtClean="0"/>
              <a:t> </a:t>
            </a:r>
            <a:r>
              <a:rPr lang="en-US" err="1" smtClean="0"/>
              <a:t>fica</a:t>
            </a:r>
            <a:r>
              <a:rPr lang="en-US" smtClean="0"/>
              <a:t> :</a:t>
            </a:r>
          </a:p>
          <a:p>
            <a:endParaRPr lang="en-US" smtClean="0"/>
          </a:p>
          <a:p>
            <a:r>
              <a:rPr lang="en-US" err="1" smtClean="0"/>
              <a:t>Aplicando</a:t>
            </a:r>
            <a:r>
              <a:rPr lang="en-US" smtClean="0"/>
              <a:t> </a:t>
            </a:r>
            <a:r>
              <a:rPr lang="en-US" err="1" smtClean="0"/>
              <a:t>na</a:t>
            </a:r>
            <a:r>
              <a:rPr lang="en-US" smtClean="0"/>
              <a:t> </a:t>
            </a:r>
            <a:r>
              <a:rPr lang="en-US" err="1" smtClean="0"/>
              <a:t>equação</a:t>
            </a:r>
            <a:r>
              <a:rPr lang="en-US" smtClean="0"/>
              <a:t> </a:t>
            </a:r>
            <a:r>
              <a:rPr lang="en-US" err="1" smtClean="0"/>
              <a:t>diferencial</a:t>
            </a:r>
            <a:r>
              <a:rPr lang="en-US" smtClean="0"/>
              <a:t> :  </a:t>
            </a:r>
          </a:p>
          <a:p>
            <a:endParaRPr lang="en-US" smtClean="0"/>
          </a:p>
        </p:txBody>
      </p:sp>
      <p:graphicFrame>
        <p:nvGraphicFramePr>
          <p:cNvPr id="4" name="Object 2"/>
          <p:cNvGraphicFramePr>
            <a:graphicFrameLocks noChangeAspect="1"/>
          </p:cNvGraphicFramePr>
          <p:nvPr/>
        </p:nvGraphicFramePr>
        <p:xfrm>
          <a:off x="4160838" y="1989138"/>
          <a:ext cx="1911350" cy="906462"/>
        </p:xfrm>
        <a:graphic>
          <a:graphicData uri="http://schemas.openxmlformats.org/presentationml/2006/ole">
            <mc:AlternateContent xmlns:mc="http://schemas.openxmlformats.org/markup-compatibility/2006">
              <mc:Choice xmlns:v="urn:schemas-microsoft-com:vml" Requires="v">
                <p:oleObj spid="_x0000_s212765" name="Equação" r:id="rId3" imgW="965160" imgH="457200" progId="Equation.3">
                  <p:embed/>
                </p:oleObj>
              </mc:Choice>
              <mc:Fallback>
                <p:oleObj name="Equação" r:id="rId3" imgW="9651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838" y="1989138"/>
                        <a:ext cx="191135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675" name="Object 3"/>
          <p:cNvGraphicFramePr>
            <a:graphicFrameLocks noChangeAspect="1"/>
          </p:cNvGraphicFramePr>
          <p:nvPr/>
        </p:nvGraphicFramePr>
        <p:xfrm>
          <a:off x="6392863" y="3357563"/>
          <a:ext cx="1373187" cy="504825"/>
        </p:xfrm>
        <a:graphic>
          <a:graphicData uri="http://schemas.openxmlformats.org/presentationml/2006/ole">
            <mc:AlternateContent xmlns:mc="http://schemas.openxmlformats.org/markup-compatibility/2006">
              <mc:Choice xmlns:v="urn:schemas-microsoft-com:vml" Requires="v">
                <p:oleObj spid="_x0000_s212766" name="Equação" r:id="rId5" imgW="622080" imgH="228600" progId="Equation.3">
                  <p:embed/>
                </p:oleObj>
              </mc:Choice>
              <mc:Fallback>
                <p:oleObj name="Equação" r:id="rId5" imgW="622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3357563"/>
                        <a:ext cx="13731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676" name="Object 4"/>
          <p:cNvGraphicFramePr>
            <a:graphicFrameLocks noChangeAspect="1"/>
          </p:cNvGraphicFramePr>
          <p:nvPr/>
        </p:nvGraphicFramePr>
        <p:xfrm>
          <a:off x="5673725" y="4292600"/>
          <a:ext cx="2105025" cy="936625"/>
        </p:xfrm>
        <a:graphic>
          <a:graphicData uri="http://schemas.openxmlformats.org/presentationml/2006/ole">
            <mc:AlternateContent xmlns:mc="http://schemas.openxmlformats.org/markup-compatibility/2006">
              <mc:Choice xmlns:v="urn:schemas-microsoft-com:vml" Requires="v">
                <p:oleObj spid="_x0000_s212767" name="Equação" r:id="rId7" imgW="1028520" imgH="457200" progId="Equation.3">
                  <p:embed/>
                </p:oleObj>
              </mc:Choice>
              <mc:Fallback>
                <p:oleObj name="Equação" r:id="rId7" imgW="102852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3725" y="4292600"/>
                        <a:ext cx="2105025"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56675"/>
                                        </p:tgtEl>
                                        <p:attrNameLst>
                                          <p:attrName>style.visibility</p:attrName>
                                        </p:attrNameLst>
                                      </p:cBhvr>
                                      <p:to>
                                        <p:strVal val="visible"/>
                                      </p:to>
                                    </p:set>
                                    <p:animEffect transition="in" filter="box(in)">
                                      <p:cBhvr>
                                        <p:cTn id="27" dur="500"/>
                                        <p:tgtEl>
                                          <p:spTgt spid="1566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56676"/>
                                        </p:tgtEl>
                                        <p:attrNameLst>
                                          <p:attrName>style.visibility</p:attrName>
                                        </p:attrNameLst>
                                      </p:cBhvr>
                                      <p:to>
                                        <p:strVal val="visible"/>
                                      </p:to>
                                    </p:set>
                                    <p:animEffect transition="in" filter="box(in)">
                                      <p:cBhvr>
                                        <p:cTn id="37" dur="500"/>
                                        <p:tgtEl>
                                          <p:spTgt spid="1566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ox(i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Conteúdo 7"/>
          <p:cNvSpPr>
            <a:spLocks noGrp="1"/>
          </p:cNvSpPr>
          <p:nvPr>
            <p:ph idx="1"/>
          </p:nvPr>
        </p:nvSpPr>
        <p:spPr>
          <a:xfrm>
            <a:off x="293688" y="1287463"/>
            <a:ext cx="9340850" cy="5381625"/>
          </a:xfrm>
        </p:spPr>
        <p:txBody>
          <a:bodyPr>
            <a:normAutofit fontScale="92500" lnSpcReduction="10000"/>
          </a:bodyPr>
          <a:lstStyle/>
          <a:p>
            <a:pPr>
              <a:defRPr/>
            </a:pPr>
            <a:endParaRPr lang="en-US" smtClean="0"/>
          </a:p>
          <a:p>
            <a:pPr>
              <a:defRPr/>
            </a:pPr>
            <a:endParaRPr lang="en-US" smtClean="0"/>
          </a:p>
          <a:p>
            <a:pPr>
              <a:defRPr/>
            </a:pPr>
            <a:endParaRPr lang="en-US" smtClean="0"/>
          </a:p>
          <a:p>
            <a:pPr>
              <a:defRPr/>
            </a:pPr>
            <a:endParaRPr lang="en-US" smtClean="0"/>
          </a:p>
          <a:p>
            <a:pPr>
              <a:defRPr/>
            </a:pPr>
            <a:endParaRPr lang="en-US" smtClean="0"/>
          </a:p>
          <a:p>
            <a:pPr>
              <a:defRPr/>
            </a:pPr>
            <a:r>
              <a:rPr lang="en-US" smtClean="0"/>
              <a:t> </a:t>
            </a:r>
            <a:r>
              <a:rPr lang="en-US" err="1" smtClean="0"/>
              <a:t>Além</a:t>
            </a:r>
            <a:r>
              <a:rPr lang="en-US" smtClean="0"/>
              <a:t> disso, a integral da </a:t>
            </a:r>
            <a:r>
              <a:rPr lang="en-US" err="1" smtClean="0"/>
              <a:t>Gaussiana</a:t>
            </a:r>
            <a:r>
              <a:rPr lang="en-US" smtClean="0"/>
              <a:t> de </a:t>
            </a:r>
            <a:r>
              <a:rPr lang="en-US" i="1" smtClean="0"/>
              <a:t>x=–</a:t>
            </a:r>
            <a:r>
              <a:rPr lang="en-US" i="1" err="1" smtClean="0"/>
              <a:t>inf</a:t>
            </a:r>
            <a:r>
              <a:rPr lang="en-US" smtClean="0"/>
              <a:t> a </a:t>
            </a:r>
            <a:r>
              <a:rPr lang="en-US" i="1" smtClean="0"/>
              <a:t>x=+</a:t>
            </a:r>
            <a:r>
              <a:rPr lang="en-US" i="1" err="1" smtClean="0"/>
              <a:t>inf</a:t>
            </a:r>
            <a:r>
              <a:rPr lang="en-US" smtClean="0"/>
              <a:t> (</a:t>
            </a:r>
            <a:r>
              <a:rPr lang="en-US" err="1" smtClean="0"/>
              <a:t>isto</a:t>
            </a:r>
            <a:r>
              <a:rPr lang="en-US" smtClean="0"/>
              <a:t> é do </a:t>
            </a:r>
            <a:r>
              <a:rPr lang="en-US" err="1" smtClean="0"/>
              <a:t>inicio</a:t>
            </a:r>
            <a:r>
              <a:rPr lang="en-US" smtClean="0"/>
              <a:t> </a:t>
            </a:r>
            <a:r>
              <a:rPr lang="en-US" err="1" smtClean="0"/>
              <a:t>ao</a:t>
            </a:r>
            <a:r>
              <a:rPr lang="en-US" smtClean="0"/>
              <a:t> </a:t>
            </a:r>
            <a:r>
              <a:rPr lang="en-US" err="1" smtClean="0"/>
              <a:t>fim</a:t>
            </a:r>
            <a:r>
              <a:rPr lang="en-US" smtClean="0"/>
              <a:t> da </a:t>
            </a:r>
            <a:r>
              <a:rPr lang="en-US" err="1" smtClean="0"/>
              <a:t>barra</a:t>
            </a:r>
            <a:r>
              <a:rPr lang="en-US" smtClean="0"/>
              <a:t>) é </a:t>
            </a:r>
            <a:r>
              <a:rPr lang="en-US" err="1" smtClean="0"/>
              <a:t>sempre</a:t>
            </a:r>
            <a:r>
              <a:rPr lang="en-US" smtClean="0"/>
              <a:t> 1. </a:t>
            </a:r>
          </a:p>
          <a:p>
            <a:pPr>
              <a:defRPr/>
            </a:pPr>
            <a:endParaRPr lang="en-US" smtClean="0"/>
          </a:p>
          <a:p>
            <a:pPr>
              <a:defRPr/>
            </a:pPr>
            <a:r>
              <a:rPr lang="en-US" err="1" smtClean="0"/>
              <a:t>Isto</a:t>
            </a:r>
            <a:r>
              <a:rPr lang="en-US" smtClean="0"/>
              <a:t> </a:t>
            </a:r>
            <a:r>
              <a:rPr lang="en-US" err="1" smtClean="0"/>
              <a:t>equivale</a:t>
            </a:r>
            <a:r>
              <a:rPr lang="en-US" smtClean="0"/>
              <a:t> </a:t>
            </a:r>
            <a:r>
              <a:rPr lang="en-US" err="1" smtClean="0"/>
              <a:t>neste</a:t>
            </a:r>
            <a:r>
              <a:rPr lang="en-US" smtClean="0"/>
              <a:t> </a:t>
            </a:r>
            <a:r>
              <a:rPr lang="en-US" err="1" smtClean="0"/>
              <a:t>caso</a:t>
            </a:r>
            <a:r>
              <a:rPr lang="en-US" smtClean="0"/>
              <a:t> a </a:t>
            </a:r>
            <a:r>
              <a:rPr lang="en-US" err="1" smtClean="0"/>
              <a:t>conserv.da</a:t>
            </a:r>
            <a:r>
              <a:rPr lang="en-US" smtClean="0"/>
              <a:t> </a:t>
            </a:r>
            <a:r>
              <a:rPr lang="en-US" err="1" smtClean="0"/>
              <a:t>energia</a:t>
            </a:r>
            <a:r>
              <a:rPr lang="en-US" smtClean="0"/>
              <a:t>, </a:t>
            </a:r>
            <a:r>
              <a:rPr lang="en-US" err="1" smtClean="0"/>
              <a:t>pois</a:t>
            </a:r>
            <a:r>
              <a:rPr lang="en-US" smtClean="0"/>
              <a:t> </a:t>
            </a:r>
            <a:r>
              <a:rPr lang="en-US" i="1" err="1" smtClean="0"/>
              <a:t>T.dx</a:t>
            </a:r>
            <a:r>
              <a:rPr lang="en-US" i="1" smtClean="0"/>
              <a:t> = </a:t>
            </a:r>
            <a:r>
              <a:rPr lang="en-US" i="1" err="1" smtClean="0"/>
              <a:t>dq</a:t>
            </a:r>
            <a:r>
              <a:rPr lang="en-US" smtClean="0"/>
              <a:t>, </a:t>
            </a:r>
            <a:r>
              <a:rPr lang="en-US" err="1" smtClean="0"/>
              <a:t>onde</a:t>
            </a:r>
            <a:r>
              <a:rPr lang="en-US" smtClean="0"/>
              <a:t> q é o </a:t>
            </a:r>
            <a:r>
              <a:rPr lang="en-US" err="1" smtClean="0"/>
              <a:t>calor</a:t>
            </a:r>
            <a:r>
              <a:rPr lang="en-US" smtClean="0"/>
              <a:t> (</a:t>
            </a:r>
            <a:r>
              <a:rPr lang="en-US" err="1" smtClean="0"/>
              <a:t>energia</a:t>
            </a:r>
            <a:r>
              <a:rPr lang="en-US" smtClean="0"/>
              <a:t>) total </a:t>
            </a:r>
            <a:r>
              <a:rPr lang="en-US" err="1" smtClean="0"/>
              <a:t>na</a:t>
            </a:r>
            <a:r>
              <a:rPr lang="en-US" smtClean="0"/>
              <a:t> </a:t>
            </a:r>
            <a:r>
              <a:rPr lang="en-US" err="1" smtClean="0"/>
              <a:t>barra</a:t>
            </a:r>
            <a:endParaRPr lang="en-US"/>
          </a:p>
        </p:txBody>
      </p:sp>
      <p:graphicFrame>
        <p:nvGraphicFramePr>
          <p:cNvPr id="157700" name="Espaço Reservado para Conteúdo 3"/>
          <p:cNvGraphicFramePr>
            <a:graphicFrameLocks noChangeAspect="1"/>
          </p:cNvGraphicFramePr>
          <p:nvPr/>
        </p:nvGraphicFramePr>
        <p:xfrm>
          <a:off x="5097463" y="1196975"/>
          <a:ext cx="4149725" cy="1090613"/>
        </p:xfrm>
        <a:graphic>
          <a:graphicData uri="http://schemas.openxmlformats.org/presentationml/2006/ole">
            <mc:AlternateContent xmlns:mc="http://schemas.openxmlformats.org/markup-compatibility/2006">
              <mc:Choice xmlns:v="urn:schemas-microsoft-com:vml" Requires="v">
                <p:oleObj spid="_x0000_s294191" name="Equação" r:id="rId3" imgW="1739880" imgH="457200" progId="Equation.3">
                  <p:embed/>
                </p:oleObj>
              </mc:Choice>
              <mc:Fallback>
                <p:oleObj name="Equação" r:id="rId3" imgW="173988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7463" y="1196975"/>
                        <a:ext cx="4149725"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701" name="Object 5"/>
          <p:cNvGraphicFramePr>
            <a:graphicFrameLocks noChangeAspect="1"/>
          </p:cNvGraphicFramePr>
          <p:nvPr/>
        </p:nvGraphicFramePr>
        <p:xfrm>
          <a:off x="488950" y="2636838"/>
          <a:ext cx="8966200" cy="1090612"/>
        </p:xfrm>
        <a:graphic>
          <a:graphicData uri="http://schemas.openxmlformats.org/presentationml/2006/ole">
            <mc:AlternateContent xmlns:mc="http://schemas.openxmlformats.org/markup-compatibility/2006">
              <mc:Choice xmlns:v="urn:schemas-microsoft-com:vml" Requires="v">
                <p:oleObj spid="_x0000_s294192" name="Equação" r:id="rId5" imgW="3759120" imgH="457200" progId="Equation.3">
                  <p:embed/>
                </p:oleObj>
              </mc:Choice>
              <mc:Fallback>
                <p:oleObj name="Equação" r:id="rId5" imgW="375912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50" y="2636838"/>
                        <a:ext cx="8966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702" name="Object 6"/>
          <p:cNvGraphicFramePr>
            <a:graphicFrameLocks noChangeAspect="1"/>
          </p:cNvGraphicFramePr>
          <p:nvPr/>
        </p:nvGraphicFramePr>
        <p:xfrm>
          <a:off x="488950" y="1258888"/>
          <a:ext cx="4027488" cy="1090612"/>
        </p:xfrm>
        <a:graphic>
          <a:graphicData uri="http://schemas.openxmlformats.org/presentationml/2006/ole">
            <mc:AlternateContent xmlns:mc="http://schemas.openxmlformats.org/markup-compatibility/2006">
              <mc:Choice xmlns:v="urn:schemas-microsoft-com:vml" Requires="v">
                <p:oleObj spid="_x0000_s294193" name="Equação" r:id="rId7" imgW="1688760" imgH="457200" progId="Equation.3">
                  <p:embed/>
                </p:oleObj>
              </mc:Choice>
              <mc:Fallback>
                <p:oleObj name="Equação" r:id="rId7" imgW="168876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50" y="1258888"/>
                        <a:ext cx="4027488"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3" name="Object 7"/>
          <p:cNvGraphicFramePr>
            <a:graphicFrameLocks noChangeAspect="1"/>
          </p:cNvGraphicFramePr>
          <p:nvPr/>
        </p:nvGraphicFramePr>
        <p:xfrm>
          <a:off x="4948238" y="44450"/>
          <a:ext cx="2078037" cy="936625"/>
        </p:xfrm>
        <a:graphic>
          <a:graphicData uri="http://schemas.openxmlformats.org/presentationml/2006/ole">
            <mc:AlternateContent xmlns:mc="http://schemas.openxmlformats.org/markup-compatibility/2006">
              <mc:Choice xmlns:v="urn:schemas-microsoft-com:vml" Requires="v">
                <p:oleObj spid="_x0000_s294194" name="Equação" r:id="rId9" imgW="1015920" imgH="457200" progId="Equation.3">
                  <p:embed/>
                </p:oleObj>
              </mc:Choice>
              <mc:Fallback>
                <p:oleObj name="Equação" r:id="rId9" imgW="101592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8238" y="44450"/>
                        <a:ext cx="2078037" cy="9366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4" name="Object 8"/>
          <p:cNvGraphicFramePr>
            <a:graphicFrameLocks noChangeAspect="1"/>
          </p:cNvGraphicFramePr>
          <p:nvPr/>
        </p:nvGraphicFramePr>
        <p:xfrm>
          <a:off x="1752600" y="295275"/>
          <a:ext cx="2336800" cy="469900"/>
        </p:xfrm>
        <a:graphic>
          <a:graphicData uri="http://schemas.openxmlformats.org/presentationml/2006/ole">
            <mc:AlternateContent xmlns:mc="http://schemas.openxmlformats.org/markup-compatibility/2006">
              <mc:Choice xmlns:v="urn:schemas-microsoft-com:vml" Requires="v">
                <p:oleObj spid="_x0000_s294195" name="Equação" r:id="rId11" imgW="1143000" imgH="228600" progId="Equation.3">
                  <p:embed/>
                </p:oleObj>
              </mc:Choice>
              <mc:Fallback>
                <p:oleObj name="Equação" r:id="rId11" imgW="11430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2600" y="295275"/>
                        <a:ext cx="2336800" cy="4699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7702"/>
                                        </p:tgtEl>
                                        <p:attrNameLst>
                                          <p:attrName>style.visibility</p:attrName>
                                        </p:attrNameLst>
                                      </p:cBhvr>
                                      <p:to>
                                        <p:strVal val="visible"/>
                                      </p:to>
                                    </p:set>
                                    <p:animEffect transition="in" filter="box(in)">
                                      <p:cBhvr>
                                        <p:cTn id="7" dur="500"/>
                                        <p:tgtEl>
                                          <p:spTgt spid="1577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box(in)">
                                      <p:cBhvr>
                                        <p:cTn id="12" dur="500"/>
                                        <p:tgtEl>
                                          <p:spTgt spid="157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box(in)">
                                      <p:cBhvr>
                                        <p:cTn id="17" dur="500"/>
                                        <p:tgtEl>
                                          <p:spTgt spid="157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box(in)">
                                      <p:cBhvr>
                                        <p:cTn id="22" dur="500"/>
                                        <p:tgtEl>
                                          <p:spTgt spid="8">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box(in)">
                                      <p:cBhvr>
                                        <p:cTn id="2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ítulo 1"/>
          <p:cNvSpPr>
            <a:spLocks noGrp="1"/>
          </p:cNvSpPr>
          <p:nvPr>
            <p:ph type="title"/>
          </p:nvPr>
        </p:nvSpPr>
        <p:spPr/>
        <p:txBody>
          <a:bodyPr/>
          <a:lstStyle/>
          <a:p>
            <a:r>
              <a:rPr lang="en-US" smtClean="0"/>
              <a:t>Sendo assim (I):</a:t>
            </a:r>
          </a:p>
        </p:txBody>
      </p:sp>
      <p:sp>
        <p:nvSpPr>
          <p:cNvPr id="3" name="Espaço Reservado para Conteúdo 2"/>
          <p:cNvSpPr>
            <a:spLocks noGrp="1"/>
          </p:cNvSpPr>
          <p:nvPr>
            <p:ph idx="1"/>
          </p:nvPr>
        </p:nvSpPr>
        <p:spPr>
          <a:xfrm>
            <a:off x="293688" y="720725"/>
            <a:ext cx="9340850" cy="6021388"/>
          </a:xfrm>
        </p:spPr>
        <p:txBody>
          <a:bodyPr/>
          <a:lstStyle/>
          <a:p>
            <a:r>
              <a:rPr lang="en-US" smtClean="0"/>
              <a:t>Pode-se concluir que o processo de difusão térmica, isto é, o espalhamento do calor ao longo de um corpo …</a:t>
            </a:r>
          </a:p>
          <a:p>
            <a:endParaRPr lang="en-US" smtClean="0"/>
          </a:p>
          <a:p>
            <a:r>
              <a:rPr lang="en-US" smtClean="0"/>
              <a:t> … neste caso uma barra, mas vale também para uma superfície …</a:t>
            </a:r>
          </a:p>
          <a:p>
            <a:endParaRPr lang="en-US" smtClean="0"/>
          </a:p>
          <a:p>
            <a:r>
              <a:rPr lang="en-US" smtClean="0"/>
              <a:t> … é similar ao processo conhecido como </a:t>
            </a:r>
            <a:r>
              <a:rPr lang="en-US" i="1" smtClean="0"/>
              <a:t>Passeio Aleatório, </a:t>
            </a:r>
            <a:r>
              <a:rPr lang="en-US" smtClean="0"/>
              <a:t>ou </a:t>
            </a:r>
            <a:r>
              <a:rPr lang="en-US" i="1" smtClean="0"/>
              <a:t>Random Walking, </a:t>
            </a:r>
            <a:r>
              <a:rPr lang="en-US" smtClean="0"/>
              <a:t>em inglês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ítulo 1"/>
          <p:cNvSpPr>
            <a:spLocks noGrp="1"/>
          </p:cNvSpPr>
          <p:nvPr>
            <p:ph type="title"/>
          </p:nvPr>
        </p:nvSpPr>
        <p:spPr/>
        <p:txBody>
          <a:bodyPr/>
          <a:lstStyle/>
          <a:p>
            <a:r>
              <a:rPr lang="en-US" smtClean="0"/>
              <a:t>Sendo assim (II):</a:t>
            </a:r>
          </a:p>
        </p:txBody>
      </p:sp>
      <p:sp>
        <p:nvSpPr>
          <p:cNvPr id="3" name="Espaço Reservado para Conteúdo 2"/>
          <p:cNvSpPr>
            <a:spLocks noGrp="1"/>
          </p:cNvSpPr>
          <p:nvPr>
            <p:ph idx="1"/>
          </p:nvPr>
        </p:nvSpPr>
        <p:spPr>
          <a:xfrm>
            <a:off x="293688" y="720725"/>
            <a:ext cx="9340850" cy="6021388"/>
          </a:xfrm>
        </p:spPr>
        <p:txBody>
          <a:bodyPr/>
          <a:lstStyle/>
          <a:p>
            <a:r>
              <a:rPr lang="en-US" smtClean="0"/>
              <a:t>… este processo descreve o comportamento de um sistema no qual é impossível prever com exatidão o comportamento de um sistema elemento por elemento …</a:t>
            </a:r>
          </a:p>
          <a:p>
            <a:endParaRPr lang="en-US" smtClean="0"/>
          </a:p>
          <a:p>
            <a:r>
              <a:rPr lang="en-US" smtClean="0"/>
              <a:t> … este modelo também descreve o comportamento de sistemas financeiros (bolsa de valores) no qual o comportamento de cada participante, instante a instante é impossível de ser previsto com exatidão.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sz="2000" b="1" dirty="0" smtClean="0"/>
              <a:t>27.EDPs </a:t>
            </a:r>
            <a:r>
              <a:rPr lang="pt-BR" sz="2000" b="1" dirty="0" err="1"/>
              <a:t>dif.finitas</a:t>
            </a:r>
            <a:r>
              <a:rPr lang="pt-BR" sz="2000" b="1" dirty="0"/>
              <a:t>, Laplace, Calor, Onda, com e sem </a:t>
            </a:r>
            <a:r>
              <a:rPr lang="pt-BR" sz="2000" b="1" dirty="0" smtClean="0"/>
              <a:t>VBA.xlsm </a:t>
            </a:r>
          </a:p>
          <a:p>
            <a:r>
              <a:rPr lang="pt-BR" sz="2000" b="1" dirty="0" smtClean="0"/>
              <a:t>Equação do Calor, Resolução via VBA</a:t>
            </a:r>
            <a:endParaRPr lang="pt-BR" sz="20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1781630387"/>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399365" name="Planilha Habilitada para Macro" r:id="rId3" imgW="10372781" imgH="5152852" progId="Excel.SheetMacroEnabled.12">
                  <p:embed/>
                </p:oleObj>
              </mc:Choice>
              <mc:Fallback>
                <p:oleObj name="Planilha Habilitada para Macro" r:id="rId3" imgW="10372781" imgH="5152852"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2915113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ítulo 1"/>
          <p:cNvSpPr>
            <a:spLocks noGrp="1"/>
          </p:cNvSpPr>
          <p:nvPr>
            <p:ph type="title"/>
          </p:nvPr>
        </p:nvSpPr>
        <p:spPr/>
        <p:txBody>
          <a:bodyPr/>
          <a:lstStyle/>
          <a:p>
            <a:r>
              <a:rPr lang="en-US" smtClean="0"/>
              <a:t>Equação de van der Waals - bissecção</a:t>
            </a:r>
            <a:endParaRPr lang="pt-BR" smtClean="0"/>
          </a:p>
        </p:txBody>
      </p:sp>
      <p:sp>
        <p:nvSpPr>
          <p:cNvPr id="54275" name="Espaço Reservado para Conteúdo 2"/>
          <p:cNvSpPr>
            <a:spLocks noGrp="1"/>
          </p:cNvSpPr>
          <p:nvPr>
            <p:ph idx="1"/>
          </p:nvPr>
        </p:nvSpPr>
        <p:spPr>
          <a:xfrm>
            <a:off x="293688" y="690563"/>
            <a:ext cx="9340850" cy="5381625"/>
          </a:xfrm>
        </p:spPr>
        <p:txBody>
          <a:bodyPr/>
          <a:lstStyle/>
          <a:p>
            <a:r>
              <a:rPr lang="en-US" smtClean="0"/>
              <a:t>O método da bissecção baseia-se em uma tentativa e erro em sequência</a:t>
            </a:r>
          </a:p>
          <a:p>
            <a:r>
              <a:rPr lang="en-US" smtClean="0"/>
              <a:t>Partimos de f(x</a:t>
            </a:r>
            <a:r>
              <a:rPr lang="en-US" baseline="-25000" smtClean="0"/>
              <a:t>low</a:t>
            </a:r>
            <a:r>
              <a:rPr lang="en-US" smtClean="0"/>
              <a:t>)&lt;0 e f(x</a:t>
            </a:r>
            <a:r>
              <a:rPr lang="en-US" baseline="-25000" smtClean="0"/>
              <a:t>high</a:t>
            </a:r>
            <a:r>
              <a:rPr lang="en-US" smtClean="0"/>
              <a:t>)&gt;0</a:t>
            </a:r>
          </a:p>
          <a:p>
            <a:r>
              <a:rPr lang="en-US" smtClean="0"/>
              <a:t>A próxima estimativa será x</a:t>
            </a:r>
            <a:r>
              <a:rPr lang="en-US" baseline="-25000" smtClean="0"/>
              <a:t>r</a:t>
            </a:r>
            <a:r>
              <a:rPr lang="en-US" smtClean="0"/>
              <a:t>=(x</a:t>
            </a:r>
            <a:r>
              <a:rPr lang="en-US" baseline="-25000" smtClean="0"/>
              <a:t>low</a:t>
            </a:r>
            <a:r>
              <a:rPr lang="en-US" smtClean="0"/>
              <a:t>+x</a:t>
            </a:r>
            <a:r>
              <a:rPr lang="en-US" baseline="-25000" smtClean="0"/>
              <a:t>high</a:t>
            </a:r>
            <a:r>
              <a:rPr lang="en-US" smtClean="0"/>
              <a:t>)/2</a:t>
            </a:r>
          </a:p>
          <a:p>
            <a:pPr lvl="1"/>
            <a:r>
              <a:rPr lang="en-US" smtClean="0"/>
              <a:t>Se f(x</a:t>
            </a:r>
            <a:r>
              <a:rPr lang="en-US" baseline="-25000" smtClean="0"/>
              <a:t>low</a:t>
            </a:r>
            <a:r>
              <a:rPr lang="en-US" smtClean="0"/>
              <a:t>).f(x</a:t>
            </a:r>
            <a:r>
              <a:rPr lang="en-US" baseline="-25000" smtClean="0"/>
              <a:t>r</a:t>
            </a:r>
            <a:r>
              <a:rPr lang="en-US" smtClean="0"/>
              <a:t>)&lt;0 fazemos x</a:t>
            </a:r>
            <a:r>
              <a:rPr lang="en-US" baseline="-25000" smtClean="0"/>
              <a:t>high</a:t>
            </a:r>
            <a:r>
              <a:rPr lang="en-US" smtClean="0"/>
              <a:t>=x</a:t>
            </a:r>
            <a:r>
              <a:rPr lang="en-US" baseline="-25000" smtClean="0"/>
              <a:t>r</a:t>
            </a:r>
          </a:p>
          <a:p>
            <a:pPr lvl="1"/>
            <a:r>
              <a:rPr lang="en-US" smtClean="0"/>
              <a:t>Se f(x</a:t>
            </a:r>
            <a:r>
              <a:rPr lang="en-US" baseline="-25000" smtClean="0"/>
              <a:t>low</a:t>
            </a:r>
            <a:r>
              <a:rPr lang="en-US" smtClean="0"/>
              <a:t>).f(xr)&gt;0 fazemos x</a:t>
            </a:r>
            <a:r>
              <a:rPr lang="en-US" baseline="-25000" smtClean="0"/>
              <a:t>low</a:t>
            </a:r>
            <a:r>
              <a:rPr lang="en-US" smtClean="0"/>
              <a:t>=x</a:t>
            </a:r>
            <a:r>
              <a:rPr lang="en-US" baseline="-25000" smtClean="0"/>
              <a:t>r</a:t>
            </a:r>
          </a:p>
          <a:p>
            <a:r>
              <a:rPr lang="en-US" smtClean="0"/>
              <a:t>Prosseguimos com este processo até atingir a convergência desejada</a:t>
            </a:r>
          </a:p>
          <a:p>
            <a:r>
              <a:rPr lang="en-US" smtClean="0"/>
              <a:t>Vantagem : convergência garantida</a:t>
            </a:r>
          </a:p>
          <a:p>
            <a:r>
              <a:rPr lang="en-US" smtClean="0"/>
              <a:t>Desvantagem : extrema lentidão</a:t>
            </a:r>
          </a:p>
          <a:p>
            <a:pPr lvl="1"/>
            <a:r>
              <a:rPr lang="en-US" smtClean="0"/>
              <a:t>Vide o próximo slide</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 calcmode="lin" valueType="num">
                                      <p:cBhvr>
                                        <p:cTn id="7" dur="500" fill="hold"/>
                                        <p:tgtEl>
                                          <p:spTgt spid="5427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427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427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4275">
                                            <p:txEl>
                                              <p:pRg st="1" end="1"/>
                                            </p:txEl>
                                          </p:spTgt>
                                        </p:tgtEl>
                                        <p:attrNameLst>
                                          <p:attrName>style.visibility</p:attrName>
                                        </p:attrNameLst>
                                      </p:cBhvr>
                                      <p:to>
                                        <p:strVal val="visible"/>
                                      </p:to>
                                    </p:set>
                                    <p:anim calcmode="lin" valueType="num">
                                      <p:cBhvr>
                                        <p:cTn id="14" dur="500" fill="hold"/>
                                        <p:tgtEl>
                                          <p:spTgt spid="5427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427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427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54275">
                                            <p:txEl>
                                              <p:pRg st="2" end="2"/>
                                            </p:txEl>
                                          </p:spTgt>
                                        </p:tgtEl>
                                        <p:attrNameLst>
                                          <p:attrName>style.visibility</p:attrName>
                                        </p:attrNameLst>
                                      </p:cBhvr>
                                      <p:to>
                                        <p:strVal val="visible"/>
                                      </p:to>
                                    </p:set>
                                    <p:anim calcmode="lin" valueType="num">
                                      <p:cBhvr>
                                        <p:cTn id="21" dur="500" fill="hold"/>
                                        <p:tgtEl>
                                          <p:spTgt spid="5427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427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4275">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54275">
                                            <p:txEl>
                                              <p:pRg st="3" end="3"/>
                                            </p:txEl>
                                          </p:spTgt>
                                        </p:tgtEl>
                                        <p:attrNameLst>
                                          <p:attrName>style.visibility</p:attrName>
                                        </p:attrNameLst>
                                      </p:cBhvr>
                                      <p:to>
                                        <p:strVal val="visible"/>
                                      </p:to>
                                    </p:set>
                                    <p:anim calcmode="lin" valueType="num">
                                      <p:cBhvr>
                                        <p:cTn id="28" dur="500" fill="hold"/>
                                        <p:tgtEl>
                                          <p:spTgt spid="5427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5427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54275">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54275">
                                            <p:txEl>
                                              <p:pRg st="4" end="4"/>
                                            </p:txEl>
                                          </p:spTgt>
                                        </p:tgtEl>
                                        <p:attrNameLst>
                                          <p:attrName>style.visibility</p:attrName>
                                        </p:attrNameLst>
                                      </p:cBhvr>
                                      <p:to>
                                        <p:strVal val="visible"/>
                                      </p:to>
                                    </p:set>
                                    <p:anim calcmode="lin" valueType="num">
                                      <p:cBhvr>
                                        <p:cTn id="35" dur="500" fill="hold"/>
                                        <p:tgtEl>
                                          <p:spTgt spid="5427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5427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54275">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54275">
                                            <p:txEl>
                                              <p:pRg st="5" end="5"/>
                                            </p:txEl>
                                          </p:spTgt>
                                        </p:tgtEl>
                                        <p:attrNameLst>
                                          <p:attrName>style.visibility</p:attrName>
                                        </p:attrNameLst>
                                      </p:cBhvr>
                                      <p:to>
                                        <p:strVal val="visible"/>
                                      </p:to>
                                    </p:set>
                                    <p:anim calcmode="lin" valueType="num">
                                      <p:cBhvr>
                                        <p:cTn id="42" dur="500" fill="hold"/>
                                        <p:tgtEl>
                                          <p:spTgt spid="5427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54275">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54275">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54275">
                                            <p:txEl>
                                              <p:pRg st="6" end="6"/>
                                            </p:txEl>
                                          </p:spTgt>
                                        </p:tgtEl>
                                        <p:attrNameLst>
                                          <p:attrName>style.visibility</p:attrName>
                                        </p:attrNameLst>
                                      </p:cBhvr>
                                      <p:to>
                                        <p:strVal val="visible"/>
                                      </p:to>
                                    </p:set>
                                    <p:anim calcmode="lin" valueType="num">
                                      <p:cBhvr>
                                        <p:cTn id="49" dur="500" fill="hold"/>
                                        <p:tgtEl>
                                          <p:spTgt spid="54275">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54275">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54275">
                                            <p:txEl>
                                              <p:pRg st="6" end="6"/>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54275">
                                            <p:txEl>
                                              <p:pRg st="7" end="7"/>
                                            </p:txEl>
                                          </p:spTgt>
                                        </p:tgtEl>
                                        <p:attrNameLst>
                                          <p:attrName>style.visibility</p:attrName>
                                        </p:attrNameLst>
                                      </p:cBhvr>
                                      <p:to>
                                        <p:strVal val="visible"/>
                                      </p:to>
                                    </p:set>
                                    <p:anim calcmode="lin" valueType="num">
                                      <p:cBhvr>
                                        <p:cTn id="56" dur="500" fill="hold"/>
                                        <p:tgtEl>
                                          <p:spTgt spid="54275">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54275">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54275">
                                            <p:txEl>
                                              <p:pRg st="7" end="7"/>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54275">
                                            <p:txEl>
                                              <p:pRg st="8" end="8"/>
                                            </p:txEl>
                                          </p:spTgt>
                                        </p:tgtEl>
                                        <p:attrNameLst>
                                          <p:attrName>style.visibility</p:attrName>
                                        </p:attrNameLst>
                                      </p:cBhvr>
                                      <p:to>
                                        <p:strVal val="visible"/>
                                      </p:to>
                                    </p:set>
                                    <p:anim calcmode="lin" valueType="num">
                                      <p:cBhvr>
                                        <p:cTn id="63" dur="500" fill="hold"/>
                                        <p:tgtEl>
                                          <p:spTgt spid="54275">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54275">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542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sz="2000" b="1" dirty="0" smtClean="0"/>
              <a:t>27.EDPs </a:t>
            </a:r>
            <a:r>
              <a:rPr lang="pt-BR" sz="2000" b="1" dirty="0" err="1"/>
              <a:t>dif.finitas</a:t>
            </a:r>
            <a:r>
              <a:rPr lang="pt-BR" sz="2000" b="1" dirty="0"/>
              <a:t>, Laplace, Calor, Onda, com e sem </a:t>
            </a:r>
            <a:r>
              <a:rPr lang="pt-BR" sz="2000" b="1" dirty="0" smtClean="0"/>
              <a:t>VBA.xlsm </a:t>
            </a:r>
          </a:p>
          <a:p>
            <a:r>
              <a:rPr lang="pt-BR" sz="1800" b="1" dirty="0" smtClean="0"/>
              <a:t>Equação do Calor, Distribuição de Temperaturas, Curva Gaussiana</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3317467467"/>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0389" name="Planilha Habilitada para Macro" r:id="rId3" imgW="10982501" imgH="7058105" progId="Excel.SheetMacroEnabled.12">
                  <p:embed/>
                </p:oleObj>
              </mc:Choice>
              <mc:Fallback>
                <p:oleObj name="Planilha Habilitada para Macro" r:id="rId3" imgW="10982501" imgH="7058105"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34457500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ítulo 3"/>
          <p:cNvSpPr>
            <a:spLocks noGrp="1"/>
          </p:cNvSpPr>
          <p:nvPr>
            <p:ph type="ctrTitle" sz="quarter"/>
          </p:nvPr>
        </p:nvSpPr>
        <p:spPr/>
        <p:txBody>
          <a:bodyPr/>
          <a:lstStyle/>
          <a:p>
            <a:r>
              <a:rPr lang="en-US" smtClean="0"/>
              <a:t>Métodos Numéricos</a:t>
            </a:r>
            <a:endParaRPr lang="pt-BR" smtClean="0"/>
          </a:p>
        </p:txBody>
      </p:sp>
      <p:sp>
        <p:nvSpPr>
          <p:cNvPr id="149507" name="Subtítulo 4"/>
          <p:cNvSpPr>
            <a:spLocks noGrp="1"/>
          </p:cNvSpPr>
          <p:nvPr>
            <p:ph type="subTitle" sz="quarter" idx="1"/>
          </p:nvPr>
        </p:nvSpPr>
        <p:spPr/>
        <p:txBody>
          <a:bodyPr/>
          <a:lstStyle/>
          <a:p>
            <a:r>
              <a:rPr lang="en-US" smtClean="0"/>
              <a:t>29a Aula</a:t>
            </a:r>
            <a:endParaRPr lang="pt-BR" smtClean="0"/>
          </a:p>
        </p:txBody>
      </p:sp>
    </p:spTree>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ítulo 3"/>
          <p:cNvSpPr>
            <a:spLocks noGrp="1"/>
          </p:cNvSpPr>
          <p:nvPr>
            <p:ph type="ctrTitle" sz="quarter"/>
          </p:nvPr>
        </p:nvSpPr>
        <p:spPr/>
        <p:txBody>
          <a:bodyPr/>
          <a:lstStyle/>
          <a:p>
            <a:r>
              <a:rPr lang="en-US" smtClean="0"/>
              <a:t>Equações Diferenciais Parciais</a:t>
            </a:r>
            <a:endParaRPr lang="pt-BR" smtClean="0"/>
          </a:p>
        </p:txBody>
      </p:sp>
      <p:sp>
        <p:nvSpPr>
          <p:cNvPr id="150531" name="Subtítulo 4"/>
          <p:cNvSpPr>
            <a:spLocks noGrp="1"/>
          </p:cNvSpPr>
          <p:nvPr>
            <p:ph type="subTitle" sz="quarter" idx="1"/>
          </p:nvPr>
        </p:nvSpPr>
        <p:spPr/>
        <p:txBody>
          <a:bodyPr/>
          <a:lstStyle/>
          <a:p>
            <a:r>
              <a:rPr lang="pt-BR" smtClean="0"/>
              <a:t>EDPs via Diferenças Finitas (</a:t>
            </a:r>
            <a:r>
              <a:rPr lang="en-US" smtClean="0"/>
              <a:t>equação de onda) via Excel  </a:t>
            </a:r>
            <a:endParaRPr lang="pt-BR" smtClean="0"/>
          </a:p>
          <a:p>
            <a:endParaRPr lang="en-US" smtClean="0"/>
          </a:p>
        </p:txBody>
      </p:sp>
    </p:spTree>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ítulo 1"/>
          <p:cNvSpPr>
            <a:spLocks noGrp="1"/>
          </p:cNvSpPr>
          <p:nvPr>
            <p:ph type="title"/>
          </p:nvPr>
        </p:nvSpPr>
        <p:spPr/>
        <p:txBody>
          <a:bodyPr/>
          <a:lstStyle/>
          <a:p>
            <a:r>
              <a:rPr lang="en-US" smtClean="0"/>
              <a:t>Equação de Onda</a:t>
            </a:r>
            <a:endParaRPr lang="pt-BR" smtClean="0"/>
          </a:p>
        </p:txBody>
      </p:sp>
      <p:sp>
        <p:nvSpPr>
          <p:cNvPr id="50180" name="Espaço Reservado para Conteúdo 2"/>
          <p:cNvSpPr>
            <a:spLocks noGrp="1"/>
          </p:cNvSpPr>
          <p:nvPr>
            <p:ph idx="1"/>
          </p:nvPr>
        </p:nvSpPr>
        <p:spPr/>
        <p:txBody>
          <a:bodyPr/>
          <a:lstStyle/>
          <a:p>
            <a:r>
              <a:rPr lang="en-US" smtClean="0"/>
              <a:t>Também conhecida por equação hiperbólica</a:t>
            </a:r>
          </a:p>
          <a:p>
            <a:r>
              <a:rPr lang="en-US" smtClean="0"/>
              <a:t>Fornece solução dinâmica</a:t>
            </a:r>
          </a:p>
          <a:p>
            <a:r>
              <a:rPr lang="en-US" smtClean="0"/>
              <a:t>Como envolve segundas derivadas a solução oscila</a:t>
            </a:r>
          </a:p>
          <a:p>
            <a:r>
              <a:rPr lang="en-US" smtClean="0"/>
              <a:t>Forma genérica :</a:t>
            </a:r>
            <a:endParaRPr lang="pt-BR" smtClean="0"/>
          </a:p>
        </p:txBody>
      </p:sp>
      <p:graphicFrame>
        <p:nvGraphicFramePr>
          <p:cNvPr id="50178" name="Object 2"/>
          <p:cNvGraphicFramePr>
            <a:graphicFrameLocks noChangeAspect="1"/>
          </p:cNvGraphicFramePr>
          <p:nvPr/>
        </p:nvGraphicFramePr>
        <p:xfrm>
          <a:off x="3438525" y="4354513"/>
          <a:ext cx="2578100" cy="1289050"/>
        </p:xfrm>
        <a:graphic>
          <a:graphicData uri="http://schemas.openxmlformats.org/presentationml/2006/ole">
            <mc:AlternateContent xmlns:mc="http://schemas.openxmlformats.org/markup-compatibility/2006">
              <mc:Choice xmlns:v="urn:schemas-microsoft-com:vml" Requires="v">
                <p:oleObj spid="_x0000_s214283" name="Equação" r:id="rId3" imgW="838200" imgH="419100" progId="Equation.3">
                  <p:embed/>
                </p:oleObj>
              </mc:Choice>
              <mc:Fallback>
                <p:oleObj name="Equação" r:id="rId3" imgW="8382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525" y="4354513"/>
                        <a:ext cx="2578100"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animEffect transition="in" filter="box(in)">
                                      <p:cBhvr>
                                        <p:cTn id="7" dur="500"/>
                                        <p:tgtEl>
                                          <p:spTgt spid="501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0180">
                                            <p:txEl>
                                              <p:pRg st="1" end="1"/>
                                            </p:txEl>
                                          </p:spTgt>
                                        </p:tgtEl>
                                        <p:attrNameLst>
                                          <p:attrName>style.visibility</p:attrName>
                                        </p:attrNameLst>
                                      </p:cBhvr>
                                      <p:to>
                                        <p:strVal val="visible"/>
                                      </p:to>
                                    </p:set>
                                    <p:animEffect transition="in" filter="box(in)">
                                      <p:cBhvr>
                                        <p:cTn id="12" dur="500"/>
                                        <p:tgtEl>
                                          <p:spTgt spid="5018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0180">
                                            <p:txEl>
                                              <p:pRg st="2" end="2"/>
                                            </p:txEl>
                                          </p:spTgt>
                                        </p:tgtEl>
                                        <p:attrNameLst>
                                          <p:attrName>style.visibility</p:attrName>
                                        </p:attrNameLst>
                                      </p:cBhvr>
                                      <p:to>
                                        <p:strVal val="visible"/>
                                      </p:to>
                                    </p:set>
                                    <p:animEffect transition="in" filter="box(in)">
                                      <p:cBhvr>
                                        <p:cTn id="17" dur="500"/>
                                        <p:tgtEl>
                                          <p:spTgt spid="5018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0180">
                                            <p:txEl>
                                              <p:pRg st="3" end="3"/>
                                            </p:txEl>
                                          </p:spTgt>
                                        </p:tgtEl>
                                        <p:attrNameLst>
                                          <p:attrName>style.visibility</p:attrName>
                                        </p:attrNameLst>
                                      </p:cBhvr>
                                      <p:to>
                                        <p:strVal val="visible"/>
                                      </p:to>
                                    </p:set>
                                    <p:animEffect transition="in" filter="box(in)">
                                      <p:cBhvr>
                                        <p:cTn id="22" dur="500"/>
                                        <p:tgtEl>
                                          <p:spTgt spid="5018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50178"/>
                                        </p:tgtEl>
                                        <p:attrNameLst>
                                          <p:attrName>style.visibility</p:attrName>
                                        </p:attrNameLst>
                                      </p:cBhvr>
                                      <p:to>
                                        <p:strVal val="visible"/>
                                      </p:to>
                                    </p:set>
                                    <p:animEffect transition="in" filter="box(in)">
                                      <p:cBhvr>
                                        <p:cTn id="27"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build="p"/>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ítulo 1"/>
          <p:cNvSpPr>
            <a:spLocks noGrp="1"/>
          </p:cNvSpPr>
          <p:nvPr>
            <p:ph type="title"/>
          </p:nvPr>
        </p:nvSpPr>
        <p:spPr/>
        <p:txBody>
          <a:bodyPr/>
          <a:lstStyle/>
          <a:p>
            <a:r>
              <a:rPr lang="en-US" smtClean="0"/>
              <a:t>Resolução da Equação de Onda Unidimensional</a:t>
            </a:r>
          </a:p>
        </p:txBody>
      </p:sp>
      <p:sp>
        <p:nvSpPr>
          <p:cNvPr id="151555" name="Espaço Reservado para Conteúdo 2"/>
          <p:cNvSpPr>
            <a:spLocks noGrp="1"/>
          </p:cNvSpPr>
          <p:nvPr>
            <p:ph idx="1"/>
          </p:nvPr>
        </p:nvSpPr>
        <p:spPr/>
        <p:txBody>
          <a:bodyPr/>
          <a:lstStyle/>
          <a:p>
            <a:r>
              <a:rPr lang="en-US" smtClean="0"/>
              <a:t>Condições de contorno:</a:t>
            </a:r>
          </a:p>
          <a:p>
            <a:pPr lvl="1"/>
            <a:endParaRPr lang="en-US" smtClean="0"/>
          </a:p>
          <a:p>
            <a:pPr lvl="1"/>
            <a:r>
              <a:rPr lang="en-US" smtClean="0"/>
              <a:t>No espaço : </a:t>
            </a:r>
          </a:p>
          <a:p>
            <a:pPr lvl="2"/>
            <a:r>
              <a:rPr lang="en-US" i="1" smtClean="0"/>
              <a:t>u(0,t) = 0</a:t>
            </a:r>
          </a:p>
          <a:p>
            <a:pPr lvl="2"/>
            <a:r>
              <a:rPr lang="en-US" i="1" smtClean="0"/>
              <a:t>u(L,t) = 0</a:t>
            </a:r>
          </a:p>
          <a:p>
            <a:pPr lvl="1"/>
            <a:endParaRPr lang="en-US" smtClean="0"/>
          </a:p>
          <a:p>
            <a:pPr lvl="1"/>
            <a:r>
              <a:rPr lang="en-US" smtClean="0"/>
              <a:t>No tempo :</a:t>
            </a:r>
          </a:p>
          <a:p>
            <a:pPr lvl="2"/>
            <a:r>
              <a:rPr lang="en-US" i="1" smtClean="0"/>
              <a:t>u(x,0) = f(x)</a:t>
            </a:r>
          </a:p>
          <a:p>
            <a:pPr lvl="2"/>
            <a:r>
              <a:rPr lang="en-US" i="1" smtClean="0"/>
              <a:t>u</a:t>
            </a:r>
            <a:r>
              <a:rPr lang="en-US" i="1" baseline="-25000" smtClean="0"/>
              <a:t>t</a:t>
            </a:r>
            <a:r>
              <a:rPr lang="en-US" i="1" smtClean="0"/>
              <a:t>(x,0) = g(x)</a:t>
            </a:r>
          </a:p>
          <a:p>
            <a:pPr lvl="1"/>
            <a:endParaRPr lang="en-US" smtClean="0"/>
          </a:p>
        </p:txBody>
      </p:sp>
    </p:spTree>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ítulo 1"/>
          <p:cNvSpPr>
            <a:spLocks noGrp="1"/>
          </p:cNvSpPr>
          <p:nvPr>
            <p:ph type="title"/>
          </p:nvPr>
        </p:nvSpPr>
        <p:spPr/>
        <p:txBody>
          <a:bodyPr/>
          <a:lstStyle/>
          <a:p>
            <a:r>
              <a:rPr lang="en-US" smtClean="0"/>
              <a:t>Resolução da Equação de Onda Unidimensional</a:t>
            </a:r>
          </a:p>
        </p:txBody>
      </p:sp>
      <p:sp>
        <p:nvSpPr>
          <p:cNvPr id="3" name="Espaço Reservado para Conteúdo 2"/>
          <p:cNvSpPr>
            <a:spLocks noGrp="1"/>
          </p:cNvSpPr>
          <p:nvPr>
            <p:ph idx="1"/>
          </p:nvPr>
        </p:nvSpPr>
        <p:spPr/>
        <p:txBody>
          <a:bodyPr/>
          <a:lstStyle/>
          <a:p>
            <a:r>
              <a:rPr lang="en-US" smtClean="0"/>
              <a:t>Aproximações para as derivadas :</a:t>
            </a:r>
          </a:p>
          <a:p>
            <a:pPr lvl="1"/>
            <a:r>
              <a:rPr lang="en-US" smtClean="0"/>
              <a:t>u</a:t>
            </a:r>
            <a:r>
              <a:rPr lang="en-US" baseline="-25000" smtClean="0"/>
              <a:t>xx</a:t>
            </a:r>
            <a:r>
              <a:rPr lang="en-US" smtClean="0"/>
              <a:t>(x ,t) = [ u(x+h</a:t>
            </a:r>
            <a:r>
              <a:rPr lang="en-US" baseline="-25000" smtClean="0"/>
              <a:t>x </a:t>
            </a:r>
            <a:r>
              <a:rPr lang="en-US" smtClean="0"/>
              <a:t>, t) – 2.u(x , t) + u(x-h</a:t>
            </a:r>
            <a:r>
              <a:rPr lang="en-US" baseline="-25000" smtClean="0"/>
              <a:t>x </a:t>
            </a:r>
            <a:r>
              <a:rPr lang="en-US" smtClean="0"/>
              <a:t>, t) ] / h</a:t>
            </a:r>
            <a:r>
              <a:rPr lang="en-US" baseline="-25000" smtClean="0"/>
              <a:t>x</a:t>
            </a:r>
            <a:r>
              <a:rPr lang="en-US" baseline="30000" smtClean="0"/>
              <a:t>2</a:t>
            </a:r>
          </a:p>
          <a:p>
            <a:pPr lvl="1"/>
            <a:r>
              <a:rPr lang="en-US" smtClean="0"/>
              <a:t>u</a:t>
            </a:r>
            <a:r>
              <a:rPr lang="en-US" baseline="-25000" smtClean="0"/>
              <a:t>tt</a:t>
            </a:r>
            <a:r>
              <a:rPr lang="en-US" smtClean="0"/>
              <a:t>(x ,t) = [ u(x , t+h</a:t>
            </a:r>
            <a:r>
              <a:rPr lang="en-US" baseline="-25000" smtClean="0"/>
              <a:t>t</a:t>
            </a:r>
            <a:r>
              <a:rPr lang="en-US" smtClean="0"/>
              <a:t>) – 2.u(x , t) + u(x , t-h</a:t>
            </a:r>
            <a:r>
              <a:rPr lang="en-US" baseline="-25000" smtClean="0"/>
              <a:t>t</a:t>
            </a:r>
            <a:r>
              <a:rPr lang="en-US" smtClean="0"/>
              <a:t>) ] / h</a:t>
            </a:r>
            <a:r>
              <a:rPr lang="en-US" baseline="-25000" smtClean="0"/>
              <a:t>t</a:t>
            </a:r>
            <a:r>
              <a:rPr lang="en-US" baseline="30000" smtClean="0"/>
              <a:t>2</a:t>
            </a:r>
            <a:endParaRPr lang="en-US" smtClean="0"/>
          </a:p>
          <a:p>
            <a:pPr lvl="1"/>
            <a:endParaRPr lang="en-US" smtClean="0"/>
          </a:p>
          <a:p>
            <a:r>
              <a:rPr lang="en-US" smtClean="0"/>
              <a:t>Aplicando na equação : u</a:t>
            </a:r>
            <a:r>
              <a:rPr lang="en-US" baseline="-25000" smtClean="0"/>
              <a:t>tt</a:t>
            </a:r>
            <a:r>
              <a:rPr lang="en-US" smtClean="0"/>
              <a:t> = c</a:t>
            </a:r>
            <a:r>
              <a:rPr lang="en-US" baseline="30000" smtClean="0"/>
              <a:t>2</a:t>
            </a:r>
            <a:r>
              <a:rPr lang="en-US" smtClean="0"/>
              <a:t>.u</a:t>
            </a:r>
            <a:r>
              <a:rPr lang="en-US" baseline="-25000" smtClean="0"/>
              <a:t>xx</a:t>
            </a:r>
          </a:p>
          <a:p>
            <a:r>
              <a:rPr lang="en-US" smtClean="0"/>
              <a:t>Isolando u(x,t+h</a:t>
            </a:r>
            <a:r>
              <a:rPr lang="en-US" baseline="-25000" smtClean="0"/>
              <a:t>t</a:t>
            </a:r>
            <a:r>
              <a:rPr lang="en-US" smtClean="0"/>
              <a:t>), teremos :</a:t>
            </a:r>
          </a:p>
          <a:p>
            <a:endParaRPr lang="en-US" smtClean="0"/>
          </a:p>
          <a:p>
            <a:r>
              <a:rPr lang="en-US" smtClean="0"/>
              <a:t>onde r = c.h</a:t>
            </a:r>
            <a:r>
              <a:rPr lang="en-US" baseline="-25000" smtClean="0"/>
              <a:t>t</a:t>
            </a:r>
            <a:r>
              <a:rPr lang="en-US" smtClean="0"/>
              <a:t>/h</a:t>
            </a:r>
            <a:r>
              <a:rPr lang="en-US" baseline="-25000" smtClean="0"/>
              <a:t>x</a:t>
            </a:r>
          </a:p>
        </p:txBody>
      </p:sp>
      <p:graphicFrame>
        <p:nvGraphicFramePr>
          <p:cNvPr id="6" name="Object 5"/>
          <p:cNvGraphicFramePr>
            <a:graphicFrameLocks noChangeAspect="1"/>
          </p:cNvGraphicFramePr>
          <p:nvPr/>
        </p:nvGraphicFramePr>
        <p:xfrm>
          <a:off x="273050" y="4652963"/>
          <a:ext cx="9359900" cy="504825"/>
        </p:xfrm>
        <a:graphic>
          <a:graphicData uri="http://schemas.openxmlformats.org/presentationml/2006/ole">
            <mc:AlternateContent xmlns:mc="http://schemas.openxmlformats.org/markup-compatibility/2006">
              <mc:Choice xmlns:v="urn:schemas-microsoft-com:vml" Requires="v">
                <p:oleObj spid="_x0000_s215307" name="Equação" r:id="rId3" imgW="4229100" imgH="241300" progId="Equation.3">
                  <p:embed/>
                </p:oleObj>
              </mc:Choice>
              <mc:Fallback>
                <p:oleObj name="Equação" r:id="rId3" imgW="42291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4652963"/>
                        <a:ext cx="93599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in)">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ox(i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ítulo 1"/>
          <p:cNvSpPr>
            <a:spLocks noGrp="1"/>
          </p:cNvSpPr>
          <p:nvPr>
            <p:ph type="title"/>
          </p:nvPr>
        </p:nvSpPr>
        <p:spPr/>
        <p:txBody>
          <a:bodyPr/>
          <a:lstStyle/>
          <a:p>
            <a:r>
              <a:rPr lang="en-US" smtClean="0"/>
              <a:t>Aplicando as condições de contorno</a:t>
            </a:r>
          </a:p>
        </p:txBody>
      </p:sp>
      <p:sp>
        <p:nvSpPr>
          <p:cNvPr id="3" name="Espaço Reservado para Conteúdo 2"/>
          <p:cNvSpPr>
            <a:spLocks noGrp="1"/>
          </p:cNvSpPr>
          <p:nvPr>
            <p:ph idx="1"/>
          </p:nvPr>
        </p:nvSpPr>
        <p:spPr>
          <a:xfrm>
            <a:off x="128588" y="765175"/>
            <a:ext cx="9634537" cy="5903913"/>
          </a:xfrm>
        </p:spPr>
        <p:txBody>
          <a:bodyPr/>
          <a:lstStyle/>
          <a:p>
            <a:r>
              <a:rPr lang="en-US" smtClean="0"/>
              <a:t>No caso da condição de contorno espacial:</a:t>
            </a:r>
          </a:p>
          <a:p>
            <a:pPr lvl="1"/>
            <a:r>
              <a:rPr lang="en-US" smtClean="0"/>
              <a:t>Quando </a:t>
            </a:r>
            <a:r>
              <a:rPr lang="en-US" i="1" smtClean="0"/>
              <a:t>x=0</a:t>
            </a:r>
            <a:r>
              <a:rPr lang="en-US" smtClean="0"/>
              <a:t> ou </a:t>
            </a:r>
            <a:r>
              <a:rPr lang="en-US" i="1" smtClean="0"/>
              <a:t>x=L</a:t>
            </a:r>
            <a:r>
              <a:rPr lang="en-US" smtClean="0"/>
              <a:t> para qualquer instante de tempo </a:t>
            </a:r>
            <a:r>
              <a:rPr lang="en-US" i="1" smtClean="0"/>
              <a:t>u(0,t)=u(L,t)=0</a:t>
            </a:r>
            <a:r>
              <a:rPr lang="en-US" smtClean="0"/>
              <a:t>.</a:t>
            </a:r>
          </a:p>
          <a:p>
            <a:r>
              <a:rPr lang="en-US" smtClean="0"/>
              <a:t>No caso da condição de contorno temporal:</a:t>
            </a:r>
          </a:p>
          <a:p>
            <a:pPr lvl="1"/>
            <a:r>
              <a:rPr lang="en-US" smtClean="0"/>
              <a:t>De acordo com a expressão para solução da eq.diferencial, precisamos </a:t>
            </a:r>
            <a:r>
              <a:rPr lang="en-US" i="1" smtClean="0"/>
              <a:t>u(x,-h</a:t>
            </a:r>
            <a:r>
              <a:rPr lang="en-US" i="1" baseline="-25000" smtClean="0"/>
              <a:t>t</a:t>
            </a:r>
            <a:r>
              <a:rPr lang="en-US" i="1" smtClean="0"/>
              <a:t>)</a:t>
            </a:r>
            <a:r>
              <a:rPr lang="en-US" smtClean="0"/>
              <a:t> e </a:t>
            </a:r>
            <a:r>
              <a:rPr lang="en-US" i="1" smtClean="0"/>
              <a:t>u(x,0)</a:t>
            </a:r>
            <a:r>
              <a:rPr lang="en-US" smtClean="0"/>
              <a:t> para calcular</a:t>
            </a:r>
            <a:r>
              <a:rPr lang="en-US" i="1" smtClean="0"/>
              <a:t> u(x,+h</a:t>
            </a:r>
            <a:r>
              <a:rPr lang="en-US" i="1" baseline="-25000" smtClean="0"/>
              <a:t>t</a:t>
            </a:r>
            <a:r>
              <a:rPr lang="en-US" i="1" smtClean="0"/>
              <a:t>)</a:t>
            </a:r>
            <a:r>
              <a:rPr lang="en-US" smtClean="0"/>
              <a:t> e dar início ao processo de solução.</a:t>
            </a:r>
          </a:p>
          <a:p>
            <a:pPr lvl="1"/>
            <a:r>
              <a:rPr lang="en-US" smtClean="0"/>
              <a:t>Quando </a:t>
            </a:r>
            <a:r>
              <a:rPr lang="en-US" i="1" smtClean="0"/>
              <a:t>t=0</a:t>
            </a:r>
            <a:r>
              <a:rPr lang="en-US" smtClean="0"/>
              <a:t>, </a:t>
            </a:r>
            <a:r>
              <a:rPr lang="en-US" i="1" smtClean="0"/>
              <a:t>u(x,0)=f(x)</a:t>
            </a:r>
            <a:r>
              <a:rPr lang="en-US" smtClean="0"/>
              <a:t>.</a:t>
            </a:r>
          </a:p>
          <a:p>
            <a:pPr lvl="1"/>
            <a:r>
              <a:rPr lang="en-US" smtClean="0"/>
              <a:t>Sabemos que </a:t>
            </a:r>
            <a:r>
              <a:rPr lang="en-US" i="1" smtClean="0"/>
              <a:t>u</a:t>
            </a:r>
            <a:r>
              <a:rPr lang="en-US" i="1" baseline="-25000" smtClean="0"/>
              <a:t>t</a:t>
            </a:r>
            <a:r>
              <a:rPr lang="en-US" i="1" smtClean="0"/>
              <a:t>(x,0)=g(x)</a:t>
            </a:r>
            <a:r>
              <a:rPr lang="en-US" smtClean="0"/>
              <a:t>. Sabemos também que uma derivada centrada, para </a:t>
            </a:r>
            <a:r>
              <a:rPr lang="en-US" i="1" smtClean="0"/>
              <a:t>t=0</a:t>
            </a:r>
            <a:r>
              <a:rPr lang="en-US" smtClean="0"/>
              <a:t> é dada por :</a:t>
            </a:r>
          </a:p>
          <a:p>
            <a:pPr lvl="2"/>
            <a:r>
              <a:rPr lang="en-US" i="1" smtClean="0"/>
              <a:t>u</a:t>
            </a:r>
            <a:r>
              <a:rPr lang="en-US" i="1" baseline="-25000" smtClean="0"/>
              <a:t>t</a:t>
            </a:r>
            <a:r>
              <a:rPr lang="en-US" i="1" smtClean="0"/>
              <a:t>(x,0) = [ u(x,0+h</a:t>
            </a:r>
            <a:r>
              <a:rPr lang="en-US" i="1" baseline="-25000" smtClean="0"/>
              <a:t>t</a:t>
            </a:r>
            <a:r>
              <a:rPr lang="en-US" i="1" smtClean="0"/>
              <a:t>) - u(x,0-h</a:t>
            </a:r>
            <a:r>
              <a:rPr lang="en-US" i="1" baseline="-25000" smtClean="0"/>
              <a:t>t</a:t>
            </a:r>
            <a:r>
              <a:rPr lang="en-US" i="1" smtClean="0"/>
              <a:t>) ]/(2h</a:t>
            </a:r>
            <a:r>
              <a:rPr lang="en-US" i="1" baseline="-25000" smtClean="0"/>
              <a:t>t</a:t>
            </a:r>
            <a:r>
              <a:rPr lang="en-US" i="1" smtClean="0"/>
              <a:t>)</a:t>
            </a:r>
          </a:p>
          <a:p>
            <a:pPr lvl="2"/>
            <a:r>
              <a:rPr lang="en-US" smtClean="0"/>
              <a:t>Sendo assim </a:t>
            </a:r>
            <a:r>
              <a:rPr lang="en-US" i="1" smtClean="0"/>
              <a:t>u(x,0-h</a:t>
            </a:r>
            <a:r>
              <a:rPr lang="en-US" i="1" baseline="-25000" smtClean="0"/>
              <a:t>t</a:t>
            </a:r>
            <a:r>
              <a:rPr lang="en-US" i="1" smtClean="0"/>
              <a:t>) = u(x,0+h</a:t>
            </a:r>
            <a:r>
              <a:rPr lang="en-US" i="1" baseline="-25000" smtClean="0"/>
              <a:t>t</a:t>
            </a:r>
            <a:r>
              <a:rPr lang="en-US" i="1" smtClean="0"/>
              <a:t>) – u</a:t>
            </a:r>
            <a:r>
              <a:rPr lang="en-US" i="1" baseline="-25000" smtClean="0"/>
              <a:t>t</a:t>
            </a:r>
            <a:r>
              <a:rPr lang="en-US" i="1" smtClean="0"/>
              <a:t>(x,0).2.h</a:t>
            </a:r>
            <a:r>
              <a:rPr lang="en-US" i="1" baseline="-25000" smtClean="0"/>
              <a:t>t</a:t>
            </a:r>
            <a:r>
              <a:rPr lang="en-US" i="1" smtClean="0"/>
              <a:t> </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Título 3"/>
          <p:cNvSpPr>
            <a:spLocks noGrp="1"/>
          </p:cNvSpPr>
          <p:nvPr>
            <p:ph type="title"/>
          </p:nvPr>
        </p:nvSpPr>
        <p:spPr/>
        <p:txBody>
          <a:bodyPr/>
          <a:lstStyle/>
          <a:p>
            <a:r>
              <a:rPr lang="en-US" smtClean="0"/>
              <a:t>Substituindo u(x,-h</a:t>
            </a:r>
            <a:r>
              <a:rPr lang="en-US" baseline="-25000" smtClean="0"/>
              <a:t>t</a:t>
            </a:r>
            <a:r>
              <a:rPr lang="en-US" smtClean="0"/>
              <a:t>) em u(x,t+h</a:t>
            </a:r>
            <a:r>
              <a:rPr lang="en-US" baseline="-25000" smtClean="0"/>
              <a:t>t</a:t>
            </a:r>
            <a:r>
              <a:rPr lang="en-US" smtClean="0"/>
              <a:t>)</a:t>
            </a:r>
            <a:r>
              <a:rPr lang="en-US" i="1" smtClean="0"/>
              <a:t> </a:t>
            </a:r>
            <a:r>
              <a:rPr lang="en-US" smtClean="0"/>
              <a:t> </a:t>
            </a:r>
          </a:p>
        </p:txBody>
      </p:sp>
      <p:graphicFrame>
        <p:nvGraphicFramePr>
          <p:cNvPr id="154627" name="Object 3"/>
          <p:cNvGraphicFramePr>
            <a:graphicFrameLocks noChangeAspect="1"/>
          </p:cNvGraphicFramePr>
          <p:nvPr/>
        </p:nvGraphicFramePr>
        <p:xfrm>
          <a:off x="273050" y="1123950"/>
          <a:ext cx="9359900" cy="504825"/>
        </p:xfrm>
        <a:graphic>
          <a:graphicData uri="http://schemas.openxmlformats.org/presentationml/2006/ole">
            <mc:AlternateContent xmlns:mc="http://schemas.openxmlformats.org/markup-compatibility/2006">
              <mc:Choice xmlns:v="urn:schemas-microsoft-com:vml" Requires="v">
                <p:oleObj spid="_x0000_s295215" name="Equação" r:id="rId3" imgW="4229100" imgH="241300" progId="Equation.3">
                  <p:embed/>
                </p:oleObj>
              </mc:Choice>
              <mc:Fallback>
                <p:oleObj name="Equação" r:id="rId3" imgW="42291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123950"/>
                        <a:ext cx="93599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1" name="Object 7"/>
          <p:cNvGraphicFramePr>
            <a:graphicFrameLocks noChangeAspect="1"/>
          </p:cNvGraphicFramePr>
          <p:nvPr/>
        </p:nvGraphicFramePr>
        <p:xfrm>
          <a:off x="273050" y="2303463"/>
          <a:ext cx="4829175" cy="477837"/>
        </p:xfrm>
        <a:graphic>
          <a:graphicData uri="http://schemas.openxmlformats.org/presentationml/2006/ole">
            <mc:AlternateContent xmlns:mc="http://schemas.openxmlformats.org/markup-compatibility/2006">
              <mc:Choice xmlns:v="urn:schemas-microsoft-com:vml" Requires="v">
                <p:oleObj spid="_x0000_s295216" name="Equação" r:id="rId5" imgW="2184400" imgH="228600" progId="Equation.3">
                  <p:embed/>
                </p:oleObj>
              </mc:Choice>
              <mc:Fallback>
                <p:oleObj name="Equação" r:id="rId5" imgW="2184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 y="2303463"/>
                        <a:ext cx="4829175"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3" name="Object 9"/>
          <p:cNvGraphicFramePr>
            <a:graphicFrameLocks noChangeAspect="1"/>
          </p:cNvGraphicFramePr>
          <p:nvPr/>
        </p:nvGraphicFramePr>
        <p:xfrm>
          <a:off x="273050" y="3282950"/>
          <a:ext cx="7981950" cy="1009650"/>
        </p:xfrm>
        <a:graphic>
          <a:graphicData uri="http://schemas.openxmlformats.org/presentationml/2006/ole">
            <mc:AlternateContent xmlns:mc="http://schemas.openxmlformats.org/markup-compatibility/2006">
              <mc:Choice xmlns:v="urn:schemas-microsoft-com:vml" Requires="v">
                <p:oleObj spid="_x0000_s295217" name="Equação" r:id="rId7" imgW="3606800" imgH="482600" progId="Equation.3">
                  <p:embed/>
                </p:oleObj>
              </mc:Choice>
              <mc:Fallback>
                <p:oleObj name="Equação" r:id="rId7" imgW="36068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050" y="3282950"/>
                        <a:ext cx="7981950"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4" name="Object 10"/>
          <p:cNvGraphicFramePr>
            <a:graphicFrameLocks noChangeAspect="1"/>
          </p:cNvGraphicFramePr>
          <p:nvPr/>
        </p:nvGraphicFramePr>
        <p:xfrm>
          <a:off x="254000" y="4724400"/>
          <a:ext cx="9163050" cy="504825"/>
        </p:xfrm>
        <a:graphic>
          <a:graphicData uri="http://schemas.openxmlformats.org/presentationml/2006/ole">
            <mc:AlternateContent xmlns:mc="http://schemas.openxmlformats.org/markup-compatibility/2006">
              <mc:Choice xmlns:v="urn:schemas-microsoft-com:vml" Requires="v">
                <p:oleObj spid="_x0000_s295218" name="Equação" r:id="rId9" imgW="4140200" imgH="241300" progId="Equation.3">
                  <p:embed/>
                </p:oleObj>
              </mc:Choice>
              <mc:Fallback>
                <p:oleObj name="Equação" r:id="rId9" imgW="41402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000" y="4724400"/>
                        <a:ext cx="91630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5" name="Object 11"/>
          <p:cNvGraphicFramePr>
            <a:graphicFrameLocks noChangeAspect="1"/>
          </p:cNvGraphicFramePr>
          <p:nvPr/>
        </p:nvGraphicFramePr>
        <p:xfrm>
          <a:off x="300038" y="5773738"/>
          <a:ext cx="9190037" cy="823912"/>
        </p:xfrm>
        <a:graphic>
          <a:graphicData uri="http://schemas.openxmlformats.org/presentationml/2006/ole">
            <mc:AlternateContent xmlns:mc="http://schemas.openxmlformats.org/markup-compatibility/2006">
              <mc:Choice xmlns:v="urn:schemas-microsoft-com:vml" Requires="v">
                <p:oleObj spid="_x0000_s295219" name="Equação" r:id="rId11" imgW="4152900" imgH="393700" progId="Equation.3">
                  <p:embed/>
                </p:oleObj>
              </mc:Choice>
              <mc:Fallback>
                <p:oleObj name="Equação" r:id="rId11" imgW="41529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038" y="5773738"/>
                        <a:ext cx="9190037"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4627"/>
                                        </p:tgtEl>
                                        <p:attrNameLst>
                                          <p:attrName>style.visibility</p:attrName>
                                        </p:attrNameLst>
                                      </p:cBhvr>
                                      <p:to>
                                        <p:strVal val="visible"/>
                                      </p:to>
                                    </p:set>
                                    <p:animEffect transition="in" filter="box(in)">
                                      <p:cBhvr>
                                        <p:cTn id="7" dur="500"/>
                                        <p:tgtEl>
                                          <p:spTgt spid="1546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4631"/>
                                        </p:tgtEl>
                                        <p:attrNameLst>
                                          <p:attrName>style.visibility</p:attrName>
                                        </p:attrNameLst>
                                      </p:cBhvr>
                                      <p:to>
                                        <p:strVal val="visible"/>
                                      </p:to>
                                    </p:set>
                                    <p:animEffect transition="in" filter="box(in)">
                                      <p:cBhvr>
                                        <p:cTn id="12" dur="500"/>
                                        <p:tgtEl>
                                          <p:spTgt spid="1546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54633"/>
                                        </p:tgtEl>
                                        <p:attrNameLst>
                                          <p:attrName>style.visibility</p:attrName>
                                        </p:attrNameLst>
                                      </p:cBhvr>
                                      <p:to>
                                        <p:strVal val="visible"/>
                                      </p:to>
                                    </p:set>
                                    <p:animEffect transition="in" filter="box(in)">
                                      <p:cBhvr>
                                        <p:cTn id="17" dur="500"/>
                                        <p:tgtEl>
                                          <p:spTgt spid="1546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54634"/>
                                        </p:tgtEl>
                                        <p:attrNameLst>
                                          <p:attrName>style.visibility</p:attrName>
                                        </p:attrNameLst>
                                      </p:cBhvr>
                                      <p:to>
                                        <p:strVal val="visible"/>
                                      </p:to>
                                    </p:set>
                                    <p:animEffect transition="in" filter="box(in)">
                                      <p:cBhvr>
                                        <p:cTn id="22" dur="500"/>
                                        <p:tgtEl>
                                          <p:spTgt spid="1546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54635"/>
                                        </p:tgtEl>
                                        <p:attrNameLst>
                                          <p:attrName>style.visibility</p:attrName>
                                        </p:attrNameLst>
                                      </p:cBhvr>
                                      <p:to>
                                        <p:strVal val="visible"/>
                                      </p:to>
                                    </p:set>
                                    <p:animEffect transition="in" filter="box(in)">
                                      <p:cBhvr>
                                        <p:cTn id="27" dur="500"/>
                                        <p:tgtEl>
                                          <p:spTgt spid="154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Título 1"/>
          <p:cNvSpPr>
            <a:spLocks noGrp="1"/>
          </p:cNvSpPr>
          <p:nvPr>
            <p:ph type="title"/>
          </p:nvPr>
        </p:nvSpPr>
        <p:spPr>
          <a:xfrm>
            <a:off x="271463" y="519113"/>
            <a:ext cx="9363075" cy="533400"/>
          </a:xfrm>
        </p:spPr>
        <p:txBody>
          <a:bodyPr/>
          <a:lstStyle/>
          <a:p>
            <a:r>
              <a:rPr lang="en-US" smtClean="0"/>
              <a:t>Sendo assim podemos resumir o problema com o seguinte conjunto de condições : (planilha no próximo slide)</a:t>
            </a:r>
          </a:p>
        </p:txBody>
      </p:sp>
      <p:sp>
        <p:nvSpPr>
          <p:cNvPr id="3" name="Espaço Reservado para Conteúdo 2"/>
          <p:cNvSpPr>
            <a:spLocks noGrp="1"/>
          </p:cNvSpPr>
          <p:nvPr>
            <p:ph idx="1"/>
          </p:nvPr>
        </p:nvSpPr>
        <p:spPr>
          <a:xfrm>
            <a:off x="293688" y="836613"/>
            <a:ext cx="9340850" cy="5381625"/>
          </a:xfrm>
        </p:spPr>
        <p:txBody>
          <a:bodyPr/>
          <a:lstStyle/>
          <a:p>
            <a:endParaRPr lang="en-US" smtClean="0"/>
          </a:p>
          <a:p>
            <a:r>
              <a:rPr lang="en-US" smtClean="0"/>
              <a:t>Condições de contorno</a:t>
            </a:r>
          </a:p>
          <a:p>
            <a:endParaRPr lang="en-US" smtClean="0"/>
          </a:p>
          <a:p>
            <a:endParaRPr lang="en-US" smtClean="0"/>
          </a:p>
          <a:p>
            <a:r>
              <a:rPr lang="en-US" smtClean="0"/>
              <a:t>Cálculo inicial [ </a:t>
            </a:r>
            <a:r>
              <a:rPr lang="en-US" i="1" smtClean="0"/>
              <a:t>u(x,h</a:t>
            </a:r>
            <a:r>
              <a:rPr lang="en-US" i="1" baseline="-25000" smtClean="0"/>
              <a:t>t</a:t>
            </a:r>
            <a:r>
              <a:rPr lang="en-US" i="1" smtClean="0"/>
              <a:t>)</a:t>
            </a:r>
            <a:r>
              <a:rPr lang="en-US" smtClean="0"/>
              <a:t> ]</a:t>
            </a:r>
          </a:p>
          <a:p>
            <a:endParaRPr lang="en-US" smtClean="0"/>
          </a:p>
          <a:p>
            <a:endParaRPr lang="en-US" smtClean="0"/>
          </a:p>
          <a:p>
            <a:r>
              <a:rPr lang="en-US" smtClean="0"/>
              <a:t>Cálculos subsequentes</a:t>
            </a:r>
          </a:p>
        </p:txBody>
      </p:sp>
      <p:graphicFrame>
        <p:nvGraphicFramePr>
          <p:cNvPr id="155650" name="Object 2"/>
          <p:cNvGraphicFramePr>
            <a:graphicFrameLocks noChangeAspect="1"/>
          </p:cNvGraphicFramePr>
          <p:nvPr/>
        </p:nvGraphicFramePr>
        <p:xfrm>
          <a:off x="174625" y="2060575"/>
          <a:ext cx="9531350" cy="955675"/>
        </p:xfrm>
        <a:graphic>
          <a:graphicData uri="http://schemas.openxmlformats.org/presentationml/2006/ole">
            <mc:AlternateContent xmlns:mc="http://schemas.openxmlformats.org/markup-compatibility/2006">
              <mc:Choice xmlns:v="urn:schemas-microsoft-com:vml" Requires="v">
                <p:oleObj spid="_x0000_s217885" name="Equação" r:id="rId3" imgW="4305300" imgH="457200" progId="Equation.3">
                  <p:embed/>
                </p:oleObj>
              </mc:Choice>
              <mc:Fallback>
                <p:oleObj name="Equação" r:id="rId3" imgW="43053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5" y="2060575"/>
                        <a:ext cx="9531350"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51" name="Object 3"/>
          <p:cNvGraphicFramePr>
            <a:graphicFrameLocks noChangeAspect="1"/>
          </p:cNvGraphicFramePr>
          <p:nvPr/>
        </p:nvGraphicFramePr>
        <p:xfrm>
          <a:off x="587375" y="3829050"/>
          <a:ext cx="9190038" cy="823913"/>
        </p:xfrm>
        <a:graphic>
          <a:graphicData uri="http://schemas.openxmlformats.org/presentationml/2006/ole">
            <mc:AlternateContent xmlns:mc="http://schemas.openxmlformats.org/markup-compatibility/2006">
              <mc:Choice xmlns:v="urn:schemas-microsoft-com:vml" Requires="v">
                <p:oleObj spid="_x0000_s217886" name="Equação" r:id="rId5" imgW="4152900" imgH="393700" progId="Equation.3">
                  <p:embed/>
                </p:oleObj>
              </mc:Choice>
              <mc:Fallback>
                <p:oleObj name="Equação" r:id="rId5" imgW="41529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3829050"/>
                        <a:ext cx="919003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52" name="Object 4"/>
          <p:cNvGraphicFramePr>
            <a:graphicFrameLocks noChangeAspect="1"/>
          </p:cNvGraphicFramePr>
          <p:nvPr/>
        </p:nvGraphicFramePr>
        <p:xfrm>
          <a:off x="344488" y="5732463"/>
          <a:ext cx="9359900" cy="504825"/>
        </p:xfrm>
        <a:graphic>
          <a:graphicData uri="http://schemas.openxmlformats.org/presentationml/2006/ole">
            <mc:AlternateContent xmlns:mc="http://schemas.openxmlformats.org/markup-compatibility/2006">
              <mc:Choice xmlns:v="urn:schemas-microsoft-com:vml" Requires="v">
                <p:oleObj spid="_x0000_s217887" name="Equação" r:id="rId7" imgW="4229100" imgH="241300" progId="Equation.3">
                  <p:embed/>
                </p:oleObj>
              </mc:Choice>
              <mc:Fallback>
                <p:oleObj name="Equação" r:id="rId7" imgW="42291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488" y="5732463"/>
                        <a:ext cx="93599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5650"/>
                                        </p:tgtEl>
                                        <p:attrNameLst>
                                          <p:attrName>style.visibility</p:attrName>
                                        </p:attrNameLst>
                                      </p:cBhvr>
                                      <p:to>
                                        <p:strVal val="visible"/>
                                      </p:to>
                                    </p:set>
                                    <p:animEffect transition="in" filter="box(in)">
                                      <p:cBhvr>
                                        <p:cTn id="12" dur="500"/>
                                        <p:tgtEl>
                                          <p:spTgt spid="1556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55651"/>
                                        </p:tgtEl>
                                        <p:attrNameLst>
                                          <p:attrName>style.visibility</p:attrName>
                                        </p:attrNameLst>
                                      </p:cBhvr>
                                      <p:to>
                                        <p:strVal val="visible"/>
                                      </p:to>
                                    </p:set>
                                    <p:animEffect transition="in" filter="box(in)">
                                      <p:cBhvr>
                                        <p:cTn id="22" dur="500"/>
                                        <p:tgtEl>
                                          <p:spTgt spid="1556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ox(in)">
                                      <p:cBhvr>
                                        <p:cTn id="27" dur="500"/>
                                        <p:tgtEl>
                                          <p:spTgt spid="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55652"/>
                                        </p:tgtEl>
                                        <p:attrNameLst>
                                          <p:attrName>style.visibility</p:attrName>
                                        </p:attrNameLst>
                                      </p:cBhvr>
                                      <p:to>
                                        <p:strVal val="visible"/>
                                      </p:to>
                                    </p:set>
                                    <p:animEffect transition="in" filter="box(in)">
                                      <p:cBhvr>
                                        <p:cTn id="32" dur="500"/>
                                        <p:tgtEl>
                                          <p:spTgt spid="155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ítulo 1"/>
          <p:cNvSpPr>
            <a:spLocks noGrp="1"/>
          </p:cNvSpPr>
          <p:nvPr>
            <p:ph type="title"/>
          </p:nvPr>
        </p:nvSpPr>
        <p:spPr/>
        <p:txBody>
          <a:bodyPr/>
          <a:lstStyle/>
          <a:p>
            <a:r>
              <a:rPr lang="en-US" smtClean="0"/>
              <a:t>Planilha de Cálculo</a:t>
            </a:r>
          </a:p>
        </p:txBody>
      </p:sp>
      <p:graphicFrame>
        <p:nvGraphicFramePr>
          <p:cNvPr id="63490" name="Object 4"/>
          <p:cNvGraphicFramePr>
            <a:graphicFrameLocks noChangeAspect="1"/>
          </p:cNvGraphicFramePr>
          <p:nvPr>
            <p:extLst>
              <p:ext uri="{D42A27DB-BD31-4B8C-83A1-F6EECF244321}">
                <p14:modId xmlns:p14="http://schemas.microsoft.com/office/powerpoint/2010/main" val="396623145"/>
              </p:ext>
            </p:extLst>
          </p:nvPr>
        </p:nvGraphicFramePr>
        <p:xfrm>
          <a:off x="376238" y="981075"/>
          <a:ext cx="9153525" cy="5419725"/>
        </p:xfrm>
        <a:graphic>
          <a:graphicData uri="http://schemas.openxmlformats.org/presentationml/2006/ole">
            <mc:AlternateContent xmlns:mc="http://schemas.openxmlformats.org/markup-compatibility/2006">
              <mc:Choice xmlns:v="urn:schemas-microsoft-com:vml" Requires="v">
                <p:oleObj spid="_x0000_s218380" name="Planilha" r:id="rId3" imgW="9153701" imgH="5419738" progId="Excel.Sheet.8">
                  <p:embed/>
                </p:oleObj>
              </mc:Choice>
              <mc:Fallback>
                <p:oleObj name="Planilha" r:id="rId3" imgW="9153701" imgH="5419738" progId="Excel.Sheet.8">
                  <p:embed/>
                  <p:pic>
                    <p:nvPicPr>
                      <p:cNvPr id="0" name=""/>
                      <p:cNvPicPr>
                        <a:picLocks noChangeAspect="1" noChangeArrowheads="1"/>
                      </p:cNvPicPr>
                      <p:nvPr/>
                    </p:nvPicPr>
                    <p:blipFill>
                      <a:blip r:embed="rId4"/>
                      <a:srcRect/>
                      <a:stretch>
                        <a:fillRect/>
                      </a:stretch>
                    </p:blipFill>
                    <p:spPr bwMode="auto">
                      <a:xfrm>
                        <a:off x="376238" y="981075"/>
                        <a:ext cx="9153525"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ítulo 1"/>
          <p:cNvSpPr>
            <a:spLocks noGrp="1"/>
          </p:cNvSpPr>
          <p:nvPr>
            <p:ph type="title"/>
          </p:nvPr>
        </p:nvSpPr>
        <p:spPr>
          <a:xfrm>
            <a:off x="271463" y="500063"/>
            <a:ext cx="9363075" cy="533400"/>
          </a:xfrm>
        </p:spPr>
        <p:txBody>
          <a:bodyPr/>
          <a:lstStyle/>
          <a:p>
            <a:r>
              <a:rPr lang="en-US" smtClean="0"/>
              <a:t>Exercício : Implemente o método da bissecção para a equação de van der Waals</a:t>
            </a:r>
            <a:endParaRPr lang="pt-BR" smtClean="0"/>
          </a:p>
        </p:txBody>
      </p:sp>
      <p:sp>
        <p:nvSpPr>
          <p:cNvPr id="51203" name="Espaço Reservado para Conteúdo 2"/>
          <p:cNvSpPr>
            <a:spLocks noGrp="1"/>
          </p:cNvSpPr>
          <p:nvPr>
            <p:ph idx="1"/>
          </p:nvPr>
        </p:nvSpPr>
        <p:spPr>
          <a:xfrm>
            <a:off x="293688" y="1571625"/>
            <a:ext cx="9340850" cy="5006975"/>
          </a:xfrm>
        </p:spPr>
        <p:txBody>
          <a:bodyPr/>
          <a:lstStyle/>
          <a:p>
            <a:r>
              <a:rPr lang="en-US" smtClean="0"/>
              <a:t>Compare o número de passos necessários para a convergência com os necessários para o método da secante</a:t>
            </a:r>
            <a:endParaRPr lang="pt-BR" smtClean="0"/>
          </a:p>
        </p:txBody>
      </p:sp>
    </p:spTree>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ítulo 1"/>
          <p:cNvSpPr>
            <a:spLocks noGrp="1"/>
          </p:cNvSpPr>
          <p:nvPr>
            <p:ph type="title"/>
          </p:nvPr>
        </p:nvSpPr>
        <p:spPr/>
        <p:txBody>
          <a:bodyPr/>
          <a:lstStyle/>
          <a:p>
            <a:r>
              <a:rPr lang="en-US" smtClean="0"/>
              <a:t>Gráfico 3D</a:t>
            </a:r>
          </a:p>
        </p:txBody>
      </p:sp>
      <p:pic>
        <p:nvPicPr>
          <p:cNvPr id="153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ítulo 1"/>
          <p:cNvSpPr>
            <a:spLocks noGrp="1"/>
          </p:cNvSpPr>
          <p:nvPr>
            <p:ph type="title"/>
          </p:nvPr>
        </p:nvSpPr>
        <p:spPr/>
        <p:txBody>
          <a:bodyPr/>
          <a:lstStyle/>
          <a:p>
            <a:r>
              <a:rPr lang="en-US" smtClean="0"/>
              <a:t>Animação</a:t>
            </a:r>
          </a:p>
        </p:txBody>
      </p:sp>
      <p:sp>
        <p:nvSpPr>
          <p:cNvPr id="3" name="Espaço Reservado para Conteúdo 2"/>
          <p:cNvSpPr>
            <a:spLocks noGrp="1"/>
          </p:cNvSpPr>
          <p:nvPr>
            <p:ph idx="1"/>
          </p:nvPr>
        </p:nvSpPr>
        <p:spPr>
          <a:xfrm>
            <a:off x="293688" y="836613"/>
            <a:ext cx="9340850" cy="5832475"/>
          </a:xfrm>
        </p:spPr>
        <p:txBody>
          <a:bodyPr>
            <a:normAutofit fontScale="92500" lnSpcReduction="10000"/>
          </a:bodyPr>
          <a:lstStyle/>
          <a:p>
            <a:pPr>
              <a:defRPr/>
            </a:pPr>
            <a:r>
              <a:rPr lang="en-US" err="1" smtClean="0"/>
              <a:t>Feita</a:t>
            </a:r>
            <a:r>
              <a:rPr lang="en-US" smtClean="0"/>
              <a:t> em </a:t>
            </a:r>
            <a:r>
              <a:rPr lang="en-US" err="1" smtClean="0"/>
              <a:t>outra</a:t>
            </a:r>
            <a:r>
              <a:rPr lang="en-US" smtClean="0"/>
              <a:t> </a:t>
            </a:r>
            <a:r>
              <a:rPr lang="en-US" err="1" smtClean="0"/>
              <a:t>planilha</a:t>
            </a:r>
            <a:r>
              <a:rPr lang="en-US" smtClean="0"/>
              <a:t> com a </a:t>
            </a:r>
            <a:r>
              <a:rPr lang="en-US" err="1" smtClean="0"/>
              <a:t>função</a:t>
            </a:r>
            <a:r>
              <a:rPr lang="en-US" smtClean="0"/>
              <a:t> DESLOC</a:t>
            </a:r>
          </a:p>
          <a:p>
            <a:pPr>
              <a:defRPr/>
            </a:pPr>
            <a:r>
              <a:rPr lang="en-US" smtClean="0"/>
              <a:t>A </a:t>
            </a:r>
            <a:r>
              <a:rPr lang="en-US" err="1" smtClean="0"/>
              <a:t>lógica</a:t>
            </a:r>
            <a:r>
              <a:rPr lang="en-US" smtClean="0"/>
              <a:t> é a </a:t>
            </a:r>
            <a:r>
              <a:rPr lang="en-US" err="1" smtClean="0"/>
              <a:t>seguinte</a:t>
            </a:r>
            <a:r>
              <a:rPr lang="en-US" smtClean="0"/>
              <a:t> :</a:t>
            </a:r>
          </a:p>
          <a:p>
            <a:pPr lvl="1">
              <a:defRPr/>
            </a:pPr>
            <a:r>
              <a:rPr lang="en-US" smtClean="0"/>
              <a:t>“</a:t>
            </a:r>
            <a:r>
              <a:rPr lang="en-US" err="1" smtClean="0"/>
              <a:t>Puxamos</a:t>
            </a:r>
            <a:r>
              <a:rPr lang="en-US" smtClean="0"/>
              <a:t>” a </a:t>
            </a:r>
            <a:r>
              <a:rPr lang="en-US" err="1" smtClean="0"/>
              <a:t>linha</a:t>
            </a:r>
            <a:r>
              <a:rPr lang="en-US" smtClean="0"/>
              <a:t> dos </a:t>
            </a:r>
            <a:r>
              <a:rPr lang="en-US" err="1" smtClean="0"/>
              <a:t>valores</a:t>
            </a:r>
            <a:r>
              <a:rPr lang="en-US" smtClean="0"/>
              <a:t> de x e </a:t>
            </a:r>
            <a:r>
              <a:rPr lang="en-US" err="1" smtClean="0"/>
              <a:t>uma</a:t>
            </a:r>
            <a:r>
              <a:rPr lang="en-US" smtClean="0"/>
              <a:t> </a:t>
            </a:r>
            <a:r>
              <a:rPr lang="en-US" err="1" smtClean="0"/>
              <a:t>linha</a:t>
            </a:r>
            <a:r>
              <a:rPr lang="en-US" smtClean="0"/>
              <a:t> dos </a:t>
            </a:r>
            <a:r>
              <a:rPr lang="en-US" err="1" smtClean="0"/>
              <a:t>valores</a:t>
            </a:r>
            <a:r>
              <a:rPr lang="en-US" smtClean="0"/>
              <a:t> de t da </a:t>
            </a:r>
            <a:r>
              <a:rPr lang="en-US" err="1" smtClean="0"/>
              <a:t>outra</a:t>
            </a:r>
            <a:r>
              <a:rPr lang="en-US" smtClean="0"/>
              <a:t> </a:t>
            </a:r>
            <a:r>
              <a:rPr lang="en-US" err="1" smtClean="0"/>
              <a:t>planilha</a:t>
            </a:r>
            <a:endParaRPr lang="en-US" smtClean="0"/>
          </a:p>
          <a:p>
            <a:pPr lvl="1">
              <a:defRPr/>
            </a:pPr>
            <a:r>
              <a:rPr lang="en-US" smtClean="0"/>
              <a:t>Os </a:t>
            </a:r>
            <a:r>
              <a:rPr lang="en-US" err="1" smtClean="0"/>
              <a:t>valores</a:t>
            </a:r>
            <a:r>
              <a:rPr lang="en-US" smtClean="0"/>
              <a:t> de t </a:t>
            </a:r>
            <a:r>
              <a:rPr lang="en-US" err="1" smtClean="0"/>
              <a:t>são</a:t>
            </a:r>
            <a:r>
              <a:rPr lang="en-US" smtClean="0"/>
              <a:t> em </a:t>
            </a:r>
            <a:r>
              <a:rPr lang="en-US" err="1" smtClean="0"/>
              <a:t>seguida</a:t>
            </a:r>
            <a:r>
              <a:rPr lang="en-US" smtClean="0"/>
              <a:t> </a:t>
            </a:r>
            <a:r>
              <a:rPr lang="en-US" err="1" smtClean="0"/>
              <a:t>colocados</a:t>
            </a:r>
            <a:r>
              <a:rPr lang="en-US" smtClean="0"/>
              <a:t> em </a:t>
            </a:r>
            <a:r>
              <a:rPr lang="en-US" err="1" smtClean="0"/>
              <a:t>uma</a:t>
            </a:r>
            <a:r>
              <a:rPr lang="en-US" smtClean="0"/>
              <a:t> </a:t>
            </a:r>
            <a:r>
              <a:rPr lang="en-US" err="1" smtClean="0"/>
              <a:t>função</a:t>
            </a:r>
            <a:r>
              <a:rPr lang="en-US" smtClean="0"/>
              <a:t> </a:t>
            </a:r>
            <a:r>
              <a:rPr lang="en-US" err="1" smtClean="0"/>
              <a:t>desloc</a:t>
            </a:r>
            <a:endParaRPr lang="en-US" smtClean="0"/>
          </a:p>
          <a:p>
            <a:pPr lvl="1">
              <a:defRPr/>
            </a:pPr>
            <a:r>
              <a:rPr lang="en-US" smtClean="0"/>
              <a:t>O valor do </a:t>
            </a:r>
            <a:r>
              <a:rPr lang="en-US" err="1" smtClean="0"/>
              <a:t>deslocamento</a:t>
            </a:r>
            <a:r>
              <a:rPr lang="en-US" smtClean="0"/>
              <a:t> da </a:t>
            </a:r>
            <a:r>
              <a:rPr lang="en-US" err="1" smtClean="0"/>
              <a:t>linha</a:t>
            </a:r>
            <a:r>
              <a:rPr lang="en-US" smtClean="0"/>
              <a:t> é </a:t>
            </a:r>
            <a:r>
              <a:rPr lang="en-US" err="1" smtClean="0"/>
              <a:t>obtido</a:t>
            </a:r>
            <a:r>
              <a:rPr lang="en-US" smtClean="0"/>
              <a:t> </a:t>
            </a:r>
            <a:r>
              <a:rPr lang="en-US" err="1" smtClean="0"/>
              <a:t>através</a:t>
            </a:r>
            <a:r>
              <a:rPr lang="en-US" smtClean="0"/>
              <a:t> de </a:t>
            </a:r>
            <a:r>
              <a:rPr lang="en-US" err="1" smtClean="0"/>
              <a:t>uma</a:t>
            </a:r>
            <a:r>
              <a:rPr lang="en-US" smtClean="0"/>
              <a:t> </a:t>
            </a:r>
            <a:r>
              <a:rPr lang="en-US" err="1" smtClean="0"/>
              <a:t>célula</a:t>
            </a:r>
            <a:r>
              <a:rPr lang="en-US" smtClean="0"/>
              <a:t> </a:t>
            </a:r>
            <a:r>
              <a:rPr lang="en-US" err="1" smtClean="0"/>
              <a:t>nesta</a:t>
            </a:r>
            <a:r>
              <a:rPr lang="en-US" smtClean="0"/>
              <a:t> </a:t>
            </a:r>
            <a:r>
              <a:rPr lang="en-US" err="1" smtClean="0"/>
              <a:t>planilha</a:t>
            </a:r>
            <a:endParaRPr lang="en-US" smtClean="0"/>
          </a:p>
          <a:p>
            <a:pPr lvl="1">
              <a:defRPr/>
            </a:pPr>
            <a:r>
              <a:rPr lang="en-US" smtClean="0"/>
              <a:t>Este valor </a:t>
            </a:r>
            <a:r>
              <a:rPr lang="en-US" err="1" smtClean="0"/>
              <a:t>por</a:t>
            </a:r>
            <a:r>
              <a:rPr lang="en-US" smtClean="0"/>
              <a:t> </a:t>
            </a:r>
            <a:r>
              <a:rPr lang="en-US" err="1" smtClean="0"/>
              <a:t>sua</a:t>
            </a:r>
            <a:r>
              <a:rPr lang="en-US" smtClean="0"/>
              <a:t> </a:t>
            </a:r>
            <a:r>
              <a:rPr lang="en-US" err="1" smtClean="0"/>
              <a:t>vez</a:t>
            </a:r>
            <a:r>
              <a:rPr lang="en-US" smtClean="0"/>
              <a:t> é </a:t>
            </a:r>
            <a:r>
              <a:rPr lang="en-US" err="1" smtClean="0"/>
              <a:t>calculado</a:t>
            </a:r>
            <a:r>
              <a:rPr lang="en-US" smtClean="0"/>
              <a:t> a </a:t>
            </a:r>
            <a:r>
              <a:rPr lang="en-US" err="1" smtClean="0"/>
              <a:t>partir</a:t>
            </a:r>
            <a:r>
              <a:rPr lang="en-US" smtClean="0"/>
              <a:t> de um </a:t>
            </a:r>
            <a:r>
              <a:rPr lang="en-US" err="1" smtClean="0"/>
              <a:t>controle</a:t>
            </a:r>
            <a:r>
              <a:rPr lang="en-US" smtClean="0"/>
              <a:t> </a:t>
            </a:r>
            <a:r>
              <a:rPr lang="en-US" err="1" smtClean="0"/>
              <a:t>tipo</a:t>
            </a:r>
            <a:r>
              <a:rPr lang="en-US" smtClean="0"/>
              <a:t> </a:t>
            </a:r>
            <a:r>
              <a:rPr lang="en-US" err="1" smtClean="0"/>
              <a:t>barra</a:t>
            </a:r>
            <a:r>
              <a:rPr lang="en-US" smtClean="0"/>
              <a:t> </a:t>
            </a:r>
            <a:r>
              <a:rPr lang="en-US" err="1" smtClean="0"/>
              <a:t>deslizante</a:t>
            </a:r>
            <a:endParaRPr lang="en-US" smtClean="0"/>
          </a:p>
          <a:p>
            <a:pPr lvl="1">
              <a:defRPr/>
            </a:pPr>
            <a:r>
              <a:rPr lang="en-US" err="1" smtClean="0"/>
              <a:t>Clicando</a:t>
            </a:r>
            <a:r>
              <a:rPr lang="en-US" smtClean="0"/>
              <a:t> no </a:t>
            </a:r>
            <a:r>
              <a:rPr lang="en-US" err="1" smtClean="0"/>
              <a:t>controle</a:t>
            </a:r>
            <a:r>
              <a:rPr lang="en-US" smtClean="0"/>
              <a:t>, o valor </a:t>
            </a:r>
            <a:r>
              <a:rPr lang="en-US" err="1" smtClean="0"/>
              <a:t>passado</a:t>
            </a:r>
            <a:r>
              <a:rPr lang="en-US" smtClean="0"/>
              <a:t> a </a:t>
            </a:r>
            <a:r>
              <a:rPr lang="en-US" err="1" smtClean="0"/>
              <a:t>desloc</a:t>
            </a:r>
            <a:r>
              <a:rPr lang="en-US" smtClean="0"/>
              <a:t> é </a:t>
            </a:r>
            <a:r>
              <a:rPr lang="en-US" err="1" smtClean="0"/>
              <a:t>alterado</a:t>
            </a:r>
            <a:r>
              <a:rPr lang="en-US" smtClean="0"/>
              <a:t> e com </a:t>
            </a:r>
            <a:r>
              <a:rPr lang="en-US" err="1" smtClean="0"/>
              <a:t>isso</a:t>
            </a:r>
            <a:r>
              <a:rPr lang="en-US" smtClean="0"/>
              <a:t> </a:t>
            </a:r>
            <a:r>
              <a:rPr lang="en-US" err="1" smtClean="0"/>
              <a:t>novos</a:t>
            </a:r>
            <a:r>
              <a:rPr lang="en-US" smtClean="0"/>
              <a:t> </a:t>
            </a:r>
            <a:r>
              <a:rPr lang="en-US" err="1" smtClean="0"/>
              <a:t>valores</a:t>
            </a:r>
            <a:r>
              <a:rPr lang="en-US" smtClean="0"/>
              <a:t> de x </a:t>
            </a:r>
            <a:r>
              <a:rPr lang="en-US" err="1" smtClean="0"/>
              <a:t>são</a:t>
            </a:r>
            <a:r>
              <a:rPr lang="en-US" smtClean="0"/>
              <a:t> </a:t>
            </a:r>
            <a:r>
              <a:rPr lang="en-US" err="1" smtClean="0"/>
              <a:t>trazidos</a:t>
            </a:r>
            <a:r>
              <a:rPr lang="en-US" smtClean="0"/>
              <a:t> da </a:t>
            </a:r>
            <a:r>
              <a:rPr lang="en-US" err="1" smtClean="0"/>
              <a:t>planilha</a:t>
            </a:r>
            <a:r>
              <a:rPr lang="en-US" smtClean="0"/>
              <a:t> original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ítulo 1"/>
          <p:cNvSpPr>
            <a:spLocks noGrp="1"/>
          </p:cNvSpPr>
          <p:nvPr>
            <p:ph type="title"/>
          </p:nvPr>
        </p:nvSpPr>
        <p:spPr/>
        <p:txBody>
          <a:bodyPr/>
          <a:lstStyle/>
          <a:p>
            <a:r>
              <a:rPr lang="en-US" smtClean="0"/>
              <a:t>Fazendo o gráfico andar em ciclos</a:t>
            </a:r>
          </a:p>
        </p:txBody>
      </p:sp>
      <p:sp>
        <p:nvSpPr>
          <p:cNvPr id="3" name="Espaço Reservado para Conteúdo 2"/>
          <p:cNvSpPr>
            <a:spLocks noGrp="1"/>
          </p:cNvSpPr>
          <p:nvPr>
            <p:ph idx="1"/>
          </p:nvPr>
        </p:nvSpPr>
        <p:spPr>
          <a:xfrm>
            <a:off x="293688" y="836613"/>
            <a:ext cx="9340850" cy="5688012"/>
          </a:xfrm>
        </p:spPr>
        <p:txBody>
          <a:bodyPr>
            <a:normAutofit fontScale="92500"/>
          </a:bodyPr>
          <a:lstStyle/>
          <a:p>
            <a:pPr>
              <a:defRPr/>
            </a:pPr>
            <a:r>
              <a:rPr lang="en-US" smtClean="0"/>
              <a:t>O </a:t>
            </a:r>
            <a:r>
              <a:rPr lang="en-US" err="1" smtClean="0"/>
              <a:t>parâmetro</a:t>
            </a:r>
            <a:r>
              <a:rPr lang="en-US" smtClean="0"/>
              <a:t> da </a:t>
            </a:r>
            <a:r>
              <a:rPr lang="en-US" err="1" smtClean="0"/>
              <a:t>função</a:t>
            </a:r>
            <a:r>
              <a:rPr lang="en-US" smtClean="0"/>
              <a:t> DESLOC </a:t>
            </a:r>
            <a:r>
              <a:rPr lang="en-US" err="1" smtClean="0"/>
              <a:t>não</a:t>
            </a:r>
            <a:r>
              <a:rPr lang="en-US" smtClean="0"/>
              <a:t> </a:t>
            </a:r>
            <a:r>
              <a:rPr lang="en-US" err="1" smtClean="0"/>
              <a:t>vem</a:t>
            </a:r>
            <a:r>
              <a:rPr lang="en-US" smtClean="0"/>
              <a:t> </a:t>
            </a:r>
            <a:r>
              <a:rPr lang="en-US" err="1" smtClean="0"/>
              <a:t>diretamente</a:t>
            </a:r>
            <a:r>
              <a:rPr lang="en-US" smtClean="0"/>
              <a:t> do valor do VBA.</a:t>
            </a:r>
          </a:p>
          <a:p>
            <a:pPr>
              <a:defRPr/>
            </a:pPr>
            <a:r>
              <a:rPr lang="en-US" err="1" smtClean="0"/>
              <a:t>Ao</a:t>
            </a:r>
            <a:r>
              <a:rPr lang="en-US" smtClean="0"/>
              <a:t> </a:t>
            </a:r>
            <a:r>
              <a:rPr lang="en-US" err="1" smtClean="0"/>
              <a:t>invés</a:t>
            </a:r>
            <a:r>
              <a:rPr lang="en-US" smtClean="0"/>
              <a:t> </a:t>
            </a:r>
            <a:r>
              <a:rPr lang="en-US" err="1" smtClean="0"/>
              <a:t>disto</a:t>
            </a:r>
            <a:r>
              <a:rPr lang="en-US" smtClean="0"/>
              <a:t> </a:t>
            </a:r>
            <a:r>
              <a:rPr lang="en-US" err="1" smtClean="0"/>
              <a:t>fazendo</a:t>
            </a:r>
            <a:r>
              <a:rPr lang="en-US" smtClean="0"/>
              <a:t> um </a:t>
            </a:r>
            <a:r>
              <a:rPr lang="en-US" err="1" smtClean="0"/>
              <a:t>cálculo</a:t>
            </a:r>
            <a:r>
              <a:rPr lang="en-US" smtClean="0"/>
              <a:t> com a </a:t>
            </a:r>
            <a:r>
              <a:rPr lang="en-US" err="1" smtClean="0"/>
              <a:t>função</a:t>
            </a:r>
            <a:r>
              <a:rPr lang="en-US" smtClean="0"/>
              <a:t> </a:t>
            </a:r>
            <a:r>
              <a:rPr lang="en-US" err="1" smtClean="0"/>
              <a:t>resto</a:t>
            </a:r>
            <a:r>
              <a:rPr lang="en-US" smtClean="0"/>
              <a:t> (MOD(A;B)). </a:t>
            </a:r>
          </a:p>
          <a:p>
            <a:pPr>
              <a:defRPr/>
            </a:pPr>
            <a:r>
              <a:rPr lang="en-US" err="1" smtClean="0"/>
              <a:t>Passamos</a:t>
            </a:r>
            <a:r>
              <a:rPr lang="en-US" smtClean="0"/>
              <a:t> um valor </a:t>
            </a:r>
            <a:r>
              <a:rPr lang="en-US" err="1" smtClean="0"/>
              <a:t>pelo</a:t>
            </a:r>
            <a:r>
              <a:rPr lang="en-US" smtClean="0"/>
              <a:t> </a:t>
            </a:r>
            <a:r>
              <a:rPr lang="en-US" err="1" smtClean="0"/>
              <a:t>qual</a:t>
            </a:r>
            <a:r>
              <a:rPr lang="en-US" smtClean="0"/>
              <a:t> o valor </a:t>
            </a:r>
            <a:r>
              <a:rPr lang="en-US" err="1" smtClean="0"/>
              <a:t>proveniente</a:t>
            </a:r>
            <a:r>
              <a:rPr lang="en-US" smtClean="0"/>
              <a:t> do VBA </a:t>
            </a:r>
            <a:r>
              <a:rPr lang="en-US" err="1" smtClean="0"/>
              <a:t>deve</a:t>
            </a:r>
            <a:r>
              <a:rPr lang="en-US" smtClean="0"/>
              <a:t> ser </a:t>
            </a:r>
            <a:r>
              <a:rPr lang="en-US" err="1" smtClean="0"/>
              <a:t>dividido</a:t>
            </a:r>
            <a:r>
              <a:rPr lang="en-US" smtClean="0"/>
              <a:t>.</a:t>
            </a:r>
          </a:p>
          <a:p>
            <a:pPr>
              <a:defRPr/>
            </a:pPr>
            <a:r>
              <a:rPr lang="en-US" smtClean="0"/>
              <a:t>O </a:t>
            </a:r>
            <a:r>
              <a:rPr lang="en-US" err="1" smtClean="0"/>
              <a:t>resto</a:t>
            </a:r>
            <a:r>
              <a:rPr lang="en-US" smtClean="0"/>
              <a:t> </a:t>
            </a:r>
            <a:r>
              <a:rPr lang="en-US" err="1" smtClean="0"/>
              <a:t>desta</a:t>
            </a:r>
            <a:r>
              <a:rPr lang="en-US" smtClean="0"/>
              <a:t> </a:t>
            </a:r>
            <a:r>
              <a:rPr lang="en-US" err="1" smtClean="0"/>
              <a:t>divisão</a:t>
            </a:r>
            <a:r>
              <a:rPr lang="en-US" smtClean="0"/>
              <a:t> é </a:t>
            </a:r>
            <a:r>
              <a:rPr lang="en-US" err="1" smtClean="0"/>
              <a:t>então</a:t>
            </a:r>
            <a:r>
              <a:rPr lang="en-US" smtClean="0"/>
              <a:t> </a:t>
            </a:r>
            <a:r>
              <a:rPr lang="en-US" err="1" smtClean="0"/>
              <a:t>passado</a:t>
            </a:r>
            <a:r>
              <a:rPr lang="en-US" smtClean="0"/>
              <a:t> para </a:t>
            </a:r>
            <a:r>
              <a:rPr lang="en-US" err="1" smtClean="0"/>
              <a:t>desloc</a:t>
            </a:r>
            <a:r>
              <a:rPr lang="en-US" smtClean="0"/>
              <a:t>. </a:t>
            </a:r>
          </a:p>
          <a:p>
            <a:pPr>
              <a:defRPr/>
            </a:pPr>
            <a:r>
              <a:rPr lang="en-US" smtClean="0"/>
              <a:t>Se </a:t>
            </a:r>
            <a:r>
              <a:rPr lang="en-US" err="1" smtClean="0"/>
              <a:t>queremos</a:t>
            </a:r>
            <a:r>
              <a:rPr lang="en-US" smtClean="0"/>
              <a:t> </a:t>
            </a:r>
            <a:r>
              <a:rPr lang="en-US" err="1" smtClean="0"/>
              <a:t>que</a:t>
            </a:r>
            <a:r>
              <a:rPr lang="en-US" smtClean="0"/>
              <a:t> </a:t>
            </a:r>
            <a:r>
              <a:rPr lang="en-US" err="1" smtClean="0"/>
              <a:t>desloc</a:t>
            </a:r>
            <a:r>
              <a:rPr lang="en-US" smtClean="0"/>
              <a:t> “</a:t>
            </a:r>
            <a:r>
              <a:rPr lang="en-US" err="1" smtClean="0"/>
              <a:t>ande</a:t>
            </a:r>
            <a:r>
              <a:rPr lang="en-US" smtClean="0"/>
              <a:t>” </a:t>
            </a:r>
            <a:r>
              <a:rPr lang="en-US" err="1" smtClean="0"/>
              <a:t>até</a:t>
            </a:r>
            <a:r>
              <a:rPr lang="en-US" smtClean="0"/>
              <a:t> o tempo x, </a:t>
            </a:r>
            <a:r>
              <a:rPr lang="en-US" err="1" smtClean="0"/>
              <a:t>passamos</a:t>
            </a:r>
            <a:r>
              <a:rPr lang="en-US" smtClean="0"/>
              <a:t> um valor de “B” em </a:t>
            </a:r>
            <a:r>
              <a:rPr lang="en-US" err="1" smtClean="0"/>
              <a:t>desloc</a:t>
            </a:r>
            <a:r>
              <a:rPr lang="en-US" smtClean="0"/>
              <a:t> </a:t>
            </a:r>
            <a:r>
              <a:rPr lang="en-US" err="1" smtClean="0"/>
              <a:t>que</a:t>
            </a:r>
            <a:r>
              <a:rPr lang="en-US" smtClean="0"/>
              <a:t> </a:t>
            </a:r>
            <a:r>
              <a:rPr lang="en-US" err="1" smtClean="0"/>
              <a:t>faça</a:t>
            </a:r>
            <a:r>
              <a:rPr lang="en-US" smtClean="0"/>
              <a:t> o </a:t>
            </a:r>
            <a:r>
              <a:rPr lang="en-US" err="1" smtClean="0"/>
              <a:t>resto</a:t>
            </a:r>
            <a:r>
              <a:rPr lang="en-US" smtClean="0"/>
              <a:t> de MOD </a:t>
            </a:r>
            <a:r>
              <a:rPr lang="en-US" err="1" smtClean="0"/>
              <a:t>fazer</a:t>
            </a:r>
            <a:r>
              <a:rPr lang="en-US" smtClean="0"/>
              <a:t> o valor de DESLOC </a:t>
            </a:r>
            <a:r>
              <a:rPr lang="en-US" err="1" smtClean="0"/>
              <a:t>ir</a:t>
            </a:r>
            <a:r>
              <a:rPr lang="en-US" smtClean="0"/>
              <a:t> </a:t>
            </a:r>
            <a:r>
              <a:rPr lang="en-US" err="1" smtClean="0"/>
              <a:t>até</a:t>
            </a:r>
            <a:r>
              <a:rPr lang="en-US" smtClean="0"/>
              <a:t> a </a:t>
            </a:r>
            <a:r>
              <a:rPr lang="en-US" err="1" smtClean="0"/>
              <a:t>linha</a:t>
            </a:r>
            <a:r>
              <a:rPr lang="en-US" smtClean="0"/>
              <a:t> </a:t>
            </a:r>
            <a:r>
              <a:rPr lang="en-US" err="1" smtClean="0"/>
              <a:t>correspondente</a:t>
            </a:r>
            <a:r>
              <a:rPr lang="en-US" smtClean="0"/>
              <a:t>.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ítulo 1"/>
          <p:cNvSpPr>
            <a:spLocks noGrp="1"/>
          </p:cNvSpPr>
          <p:nvPr>
            <p:ph type="title"/>
          </p:nvPr>
        </p:nvSpPr>
        <p:spPr/>
        <p:txBody>
          <a:bodyPr/>
          <a:lstStyle/>
          <a:p>
            <a:r>
              <a:rPr lang="en-US" smtClean="0"/>
              <a:t>Animação</a:t>
            </a:r>
          </a:p>
        </p:txBody>
      </p:sp>
      <p:sp>
        <p:nvSpPr>
          <p:cNvPr id="3" name="Espaço Reservado para Conteúdo 2"/>
          <p:cNvSpPr>
            <a:spLocks noGrp="1"/>
          </p:cNvSpPr>
          <p:nvPr>
            <p:ph idx="1"/>
          </p:nvPr>
        </p:nvSpPr>
        <p:spPr>
          <a:xfrm>
            <a:off x="293688" y="836613"/>
            <a:ext cx="9340850" cy="5741987"/>
          </a:xfrm>
        </p:spPr>
        <p:txBody>
          <a:bodyPr>
            <a:normAutofit fontScale="85000" lnSpcReduction="20000"/>
          </a:bodyPr>
          <a:lstStyle/>
          <a:p>
            <a:pPr>
              <a:defRPr/>
            </a:pPr>
            <a:r>
              <a:rPr lang="en-US" err="1" smtClean="0"/>
              <a:t>Além</a:t>
            </a:r>
            <a:r>
              <a:rPr lang="en-US" smtClean="0"/>
              <a:t> disso para </a:t>
            </a:r>
            <a:r>
              <a:rPr lang="en-US" err="1" smtClean="0"/>
              <a:t>tornar</a:t>
            </a:r>
            <a:r>
              <a:rPr lang="en-US" smtClean="0"/>
              <a:t> a </a:t>
            </a:r>
            <a:r>
              <a:rPr lang="en-US" err="1" smtClean="0"/>
              <a:t>animação</a:t>
            </a:r>
            <a:r>
              <a:rPr lang="en-US" smtClean="0"/>
              <a:t> </a:t>
            </a:r>
            <a:r>
              <a:rPr lang="en-US" err="1" smtClean="0"/>
              <a:t>mais</a:t>
            </a:r>
            <a:r>
              <a:rPr lang="en-US" smtClean="0"/>
              <a:t> real </a:t>
            </a:r>
            <a:r>
              <a:rPr lang="en-US" err="1" smtClean="0"/>
              <a:t>incluimos</a:t>
            </a:r>
            <a:r>
              <a:rPr lang="en-US" smtClean="0"/>
              <a:t> um </a:t>
            </a:r>
            <a:r>
              <a:rPr lang="en-US" err="1" smtClean="0"/>
              <a:t>pequeno</a:t>
            </a:r>
            <a:r>
              <a:rPr lang="en-US" smtClean="0"/>
              <a:t> </a:t>
            </a:r>
            <a:r>
              <a:rPr lang="en-US" err="1" smtClean="0"/>
              <a:t>controle</a:t>
            </a:r>
            <a:r>
              <a:rPr lang="en-US" smtClean="0"/>
              <a:t> </a:t>
            </a:r>
            <a:r>
              <a:rPr lang="en-US" err="1" smtClean="0"/>
              <a:t>activex</a:t>
            </a:r>
            <a:r>
              <a:rPr lang="en-US" smtClean="0"/>
              <a:t> (</a:t>
            </a:r>
            <a:r>
              <a:rPr lang="en-US" err="1" smtClean="0"/>
              <a:t>Desenvolvedor</a:t>
            </a:r>
            <a:r>
              <a:rPr lang="en-US" smtClean="0"/>
              <a:t>, </a:t>
            </a:r>
            <a:r>
              <a:rPr lang="en-US" err="1" smtClean="0"/>
              <a:t>Inserir</a:t>
            </a:r>
            <a:r>
              <a:rPr lang="en-US" smtClean="0"/>
              <a:t>, </a:t>
            </a:r>
            <a:r>
              <a:rPr lang="en-US" err="1" smtClean="0"/>
              <a:t>Controles</a:t>
            </a:r>
            <a:r>
              <a:rPr lang="en-US" smtClean="0"/>
              <a:t> ActiveX, </a:t>
            </a:r>
            <a:r>
              <a:rPr lang="en-US" err="1" smtClean="0"/>
              <a:t>Botão</a:t>
            </a:r>
            <a:r>
              <a:rPr lang="en-US" smtClean="0"/>
              <a:t> de </a:t>
            </a:r>
            <a:r>
              <a:rPr lang="en-US" err="1" smtClean="0"/>
              <a:t>Comando</a:t>
            </a:r>
            <a:r>
              <a:rPr lang="en-US" smtClean="0"/>
              <a:t>)</a:t>
            </a:r>
          </a:p>
          <a:p>
            <a:pPr>
              <a:defRPr/>
            </a:pPr>
            <a:r>
              <a:rPr lang="en-US" err="1" smtClean="0"/>
              <a:t>Depois</a:t>
            </a:r>
            <a:r>
              <a:rPr lang="en-US" smtClean="0"/>
              <a:t> </a:t>
            </a:r>
            <a:r>
              <a:rPr lang="en-US" err="1" smtClean="0"/>
              <a:t>na</a:t>
            </a:r>
            <a:r>
              <a:rPr lang="en-US" smtClean="0"/>
              <a:t> </a:t>
            </a:r>
            <a:r>
              <a:rPr lang="en-US" err="1" smtClean="0"/>
              <a:t>programação</a:t>
            </a:r>
            <a:r>
              <a:rPr lang="en-US" smtClean="0"/>
              <a:t> do </a:t>
            </a:r>
            <a:r>
              <a:rPr lang="en-US" err="1" smtClean="0"/>
              <a:t>botão</a:t>
            </a:r>
            <a:r>
              <a:rPr lang="en-US" smtClean="0"/>
              <a:t> de </a:t>
            </a:r>
            <a:r>
              <a:rPr lang="en-US" err="1" smtClean="0"/>
              <a:t>comando</a:t>
            </a:r>
            <a:r>
              <a:rPr lang="en-US" smtClean="0"/>
              <a:t> </a:t>
            </a:r>
            <a:r>
              <a:rPr lang="en-US" err="1" smtClean="0"/>
              <a:t>incluimos</a:t>
            </a:r>
            <a:r>
              <a:rPr lang="en-US" smtClean="0"/>
              <a:t> o </a:t>
            </a:r>
            <a:r>
              <a:rPr lang="en-US" err="1" smtClean="0"/>
              <a:t>seguinte</a:t>
            </a:r>
            <a:r>
              <a:rPr lang="en-US" smtClean="0"/>
              <a:t> </a:t>
            </a:r>
            <a:r>
              <a:rPr lang="en-US" err="1" smtClean="0"/>
              <a:t>programa</a:t>
            </a:r>
            <a:r>
              <a:rPr lang="en-US" smtClean="0"/>
              <a:t> VBA :</a:t>
            </a:r>
          </a:p>
          <a:p>
            <a:pPr lvl="1">
              <a:defRPr/>
            </a:pPr>
            <a:r>
              <a:rPr lang="en-US" smtClean="0"/>
              <a:t>Private Sub CommandButton1_Click()</a:t>
            </a:r>
          </a:p>
          <a:p>
            <a:pPr lvl="1">
              <a:defRPr/>
            </a:pPr>
            <a:r>
              <a:rPr lang="en-US" smtClean="0"/>
              <a:t> 	Dim </a:t>
            </a:r>
            <a:r>
              <a:rPr lang="en-US" err="1" smtClean="0"/>
              <a:t>i</a:t>
            </a:r>
            <a:r>
              <a:rPr lang="en-US" smtClean="0"/>
              <a:t> As Integer</a:t>
            </a:r>
          </a:p>
          <a:p>
            <a:pPr lvl="1">
              <a:defRPr/>
            </a:pPr>
            <a:r>
              <a:rPr lang="en-US" smtClean="0"/>
              <a:t> 	For </a:t>
            </a:r>
            <a:r>
              <a:rPr lang="en-US" err="1" smtClean="0"/>
              <a:t>i</a:t>
            </a:r>
            <a:r>
              <a:rPr lang="en-US" smtClean="0"/>
              <a:t> = 1 To 1000</a:t>
            </a:r>
          </a:p>
          <a:p>
            <a:pPr lvl="1">
              <a:defRPr/>
            </a:pPr>
            <a:r>
              <a:rPr lang="en-US" smtClean="0"/>
              <a:t>  	Range("B2") = </a:t>
            </a:r>
            <a:r>
              <a:rPr lang="en-US" err="1" smtClean="0"/>
              <a:t>i</a:t>
            </a:r>
            <a:endParaRPr lang="en-US" smtClean="0"/>
          </a:p>
          <a:p>
            <a:pPr lvl="1">
              <a:defRPr/>
            </a:pPr>
            <a:r>
              <a:rPr lang="en-US" smtClean="0"/>
              <a:t>  	</a:t>
            </a:r>
            <a:r>
              <a:rPr lang="en-US" err="1" smtClean="0"/>
              <a:t>ActiveSheet.Activate</a:t>
            </a:r>
            <a:endParaRPr lang="en-US" smtClean="0"/>
          </a:p>
          <a:p>
            <a:pPr lvl="1">
              <a:defRPr/>
            </a:pPr>
            <a:r>
              <a:rPr lang="en-US" smtClean="0"/>
              <a:t> 	Next </a:t>
            </a:r>
            <a:r>
              <a:rPr lang="en-US" err="1" smtClean="0"/>
              <a:t>i</a:t>
            </a:r>
            <a:endParaRPr lang="en-US" smtClean="0"/>
          </a:p>
          <a:p>
            <a:pPr lvl="1">
              <a:defRPr/>
            </a:pPr>
            <a:r>
              <a:rPr lang="en-US" smtClean="0"/>
              <a:t>End Sub</a:t>
            </a:r>
          </a:p>
          <a:p>
            <a:pPr>
              <a:defRPr/>
            </a:pPr>
            <a:r>
              <a:rPr lang="en-US" err="1" smtClean="0"/>
              <a:t>Após</a:t>
            </a:r>
            <a:r>
              <a:rPr lang="en-US" smtClean="0"/>
              <a:t> </a:t>
            </a:r>
            <a:r>
              <a:rPr lang="en-US" err="1" smtClean="0"/>
              <a:t>compilar</a:t>
            </a:r>
            <a:r>
              <a:rPr lang="en-US" smtClean="0"/>
              <a:t> e </a:t>
            </a:r>
            <a:r>
              <a:rPr lang="en-US" err="1" smtClean="0"/>
              <a:t>sair</a:t>
            </a:r>
            <a:r>
              <a:rPr lang="en-US" smtClean="0"/>
              <a:t> do </a:t>
            </a:r>
            <a:r>
              <a:rPr lang="en-US" err="1" smtClean="0"/>
              <a:t>modo</a:t>
            </a:r>
            <a:r>
              <a:rPr lang="en-US" smtClean="0"/>
              <a:t> de design, </a:t>
            </a:r>
            <a:r>
              <a:rPr lang="en-US" err="1" smtClean="0"/>
              <a:t>retornando</a:t>
            </a:r>
            <a:r>
              <a:rPr lang="en-US" smtClean="0"/>
              <a:t> à </a:t>
            </a:r>
            <a:r>
              <a:rPr lang="en-US" err="1" smtClean="0"/>
              <a:t>planilha</a:t>
            </a:r>
            <a:r>
              <a:rPr lang="en-US" smtClean="0"/>
              <a:t>, </a:t>
            </a:r>
            <a:r>
              <a:rPr lang="en-US" err="1" smtClean="0"/>
              <a:t>ao</a:t>
            </a:r>
            <a:r>
              <a:rPr lang="en-US" smtClean="0"/>
              <a:t> </a:t>
            </a:r>
            <a:r>
              <a:rPr lang="en-US" err="1" smtClean="0"/>
              <a:t>clicar</a:t>
            </a:r>
            <a:r>
              <a:rPr lang="en-US" smtClean="0"/>
              <a:t> no </a:t>
            </a:r>
            <a:r>
              <a:rPr lang="en-US" err="1" smtClean="0"/>
              <a:t>botão</a:t>
            </a:r>
            <a:r>
              <a:rPr lang="en-US" smtClean="0"/>
              <a:t> de </a:t>
            </a:r>
            <a:r>
              <a:rPr lang="en-US" err="1" smtClean="0"/>
              <a:t>comando</a:t>
            </a:r>
            <a:r>
              <a:rPr lang="en-US" smtClean="0"/>
              <a:t> </a:t>
            </a:r>
            <a:r>
              <a:rPr lang="en-US" err="1" smtClean="0"/>
              <a:t>teremos</a:t>
            </a:r>
            <a:r>
              <a:rPr lang="en-US" smtClean="0"/>
              <a:t> </a:t>
            </a:r>
            <a:r>
              <a:rPr lang="en-US" err="1" smtClean="0"/>
              <a:t>início</a:t>
            </a:r>
            <a:r>
              <a:rPr lang="en-US" smtClean="0"/>
              <a:t> a </a:t>
            </a:r>
            <a:r>
              <a:rPr lang="en-US" err="1" smtClean="0"/>
              <a:t>animação</a:t>
            </a:r>
            <a:r>
              <a:rPr lang="en-US" smtClean="0"/>
              <a:t>.</a:t>
            </a:r>
          </a:p>
          <a:p>
            <a:pPr lvl="1">
              <a:defRPr/>
            </a:pPr>
            <a:endParaRPr lang="en-US" smtClean="0"/>
          </a:p>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ítulo 1"/>
          <p:cNvSpPr>
            <a:spLocks noGrp="1"/>
          </p:cNvSpPr>
          <p:nvPr>
            <p:ph type="title"/>
          </p:nvPr>
        </p:nvSpPr>
        <p:spPr/>
        <p:txBody>
          <a:bodyPr/>
          <a:lstStyle/>
          <a:p>
            <a:endParaRPr lang="pt-BR" smtClean="0"/>
          </a:p>
        </p:txBody>
      </p:sp>
      <p:graphicFrame>
        <p:nvGraphicFramePr>
          <p:cNvPr id="64514" name="Object 2"/>
          <p:cNvGraphicFramePr>
            <a:graphicFrameLocks noChangeAspect="1"/>
          </p:cNvGraphicFramePr>
          <p:nvPr/>
        </p:nvGraphicFramePr>
        <p:xfrm>
          <a:off x="200025" y="244475"/>
          <a:ext cx="9432925" cy="6319838"/>
        </p:xfrm>
        <a:graphic>
          <a:graphicData uri="http://schemas.openxmlformats.org/presentationml/2006/ole">
            <mc:AlternateContent xmlns:mc="http://schemas.openxmlformats.org/markup-compatibility/2006">
              <mc:Choice xmlns:v="urn:schemas-microsoft-com:vml" Requires="v">
                <p:oleObj spid="_x0000_s219403" name="Planilha" r:id="rId3" imgW="8543806" imgH="5724641" progId="Excel.Sheet.8">
                  <p:embed/>
                </p:oleObj>
              </mc:Choice>
              <mc:Fallback>
                <p:oleObj name="Planilha" r:id="rId3" imgW="8543806" imgH="572464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 y="244475"/>
                        <a:ext cx="9432925" cy="63198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ítulo 1"/>
          <p:cNvSpPr>
            <a:spLocks noGrp="1"/>
          </p:cNvSpPr>
          <p:nvPr>
            <p:ph type="title"/>
          </p:nvPr>
        </p:nvSpPr>
        <p:spPr/>
        <p:txBody>
          <a:bodyPr/>
          <a:lstStyle/>
          <a:p>
            <a:r>
              <a:rPr lang="en-US" smtClean="0"/>
              <a:t>Modifique as condições de contorno e veja o novo gráfico animado</a:t>
            </a:r>
          </a:p>
        </p:txBody>
      </p:sp>
      <p:sp>
        <p:nvSpPr>
          <p:cNvPr id="155651" name="Espaço Reservado para Conteúdo 2"/>
          <p:cNvSpPr>
            <a:spLocks noGrp="1"/>
          </p:cNvSpPr>
          <p:nvPr>
            <p:ph idx="1"/>
          </p:nvPr>
        </p:nvSpPr>
        <p:spPr/>
        <p:txBody>
          <a:bodyPr/>
          <a:lstStyle/>
          <a:p>
            <a:r>
              <a:rPr lang="pt-BR" smtClean="0"/>
              <a:t>c = 0,25 ; L= 5</a:t>
            </a:r>
            <a:endParaRPr lang="en-US" smtClean="0"/>
          </a:p>
          <a:p>
            <a:r>
              <a:rPr lang="pl-PL" smtClean="0"/>
              <a:t>u(x,0)= e</a:t>
            </a:r>
            <a:r>
              <a:rPr lang="pl-PL" baseline="30000" smtClean="0"/>
              <a:t>-4(x-2,5)</a:t>
            </a:r>
            <a:r>
              <a:rPr lang="pl-PL" baseline="50000" smtClean="0"/>
              <a:t>2</a:t>
            </a:r>
            <a:r>
              <a:rPr lang="pl-PL" smtClean="0"/>
              <a:t> </a:t>
            </a:r>
            <a:r>
              <a:rPr lang="en-US" smtClean="0"/>
              <a:t>e </a:t>
            </a:r>
            <a:r>
              <a:rPr lang="pl-PL" smtClean="0"/>
              <a:t>u</a:t>
            </a:r>
            <a:r>
              <a:rPr lang="pl-PL" baseline="-25000" smtClean="0"/>
              <a:t>t</a:t>
            </a:r>
            <a:r>
              <a:rPr lang="pl-PL" smtClean="0"/>
              <a:t>(x,0)</a:t>
            </a:r>
            <a:r>
              <a:rPr lang="en-US" smtClean="0"/>
              <a:t> </a:t>
            </a:r>
            <a:r>
              <a:rPr lang="pl-PL" smtClean="0"/>
              <a:t>=</a:t>
            </a:r>
            <a:r>
              <a:rPr lang="en-US" smtClean="0"/>
              <a:t> </a:t>
            </a:r>
            <a:r>
              <a:rPr lang="pl-PL" smtClean="0"/>
              <a:t>u(0,t)</a:t>
            </a:r>
            <a:r>
              <a:rPr lang="en-US" smtClean="0"/>
              <a:t> </a:t>
            </a:r>
            <a:r>
              <a:rPr lang="pl-PL" smtClean="0"/>
              <a:t>= u(L,t)</a:t>
            </a:r>
            <a:r>
              <a:rPr lang="en-US" smtClean="0"/>
              <a:t> </a:t>
            </a:r>
            <a:r>
              <a:rPr lang="pl-PL" smtClean="0"/>
              <a:t>= 0 </a:t>
            </a:r>
            <a:endParaRPr lang="en-US" smtClean="0"/>
          </a:p>
          <a:p>
            <a:r>
              <a:rPr lang="pt-BR" smtClean="0"/>
              <a:t>ht= 0,1 ; hx= 0,05 </a:t>
            </a:r>
          </a:p>
          <a:p>
            <a:r>
              <a:rPr lang="pt-BR" smtClean="0"/>
              <a:t>Para visualizar este gráfico devemos aumentar a largura da planilha, para ela ir até x=5 com um passo de 0,05 e sua altura para ela ir até t=40</a:t>
            </a:r>
          </a:p>
          <a:p>
            <a:r>
              <a:rPr lang="pt-BR" smtClean="0"/>
              <a:t>O parâmetro “B” em MOD(A;B) é 400 neste caso.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6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6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6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5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ítulo 1"/>
          <p:cNvSpPr>
            <a:spLocks noGrp="1"/>
          </p:cNvSpPr>
          <p:nvPr>
            <p:ph type="title"/>
          </p:nvPr>
        </p:nvSpPr>
        <p:spPr/>
        <p:txBody>
          <a:bodyPr/>
          <a:lstStyle/>
          <a:p>
            <a:r>
              <a:rPr lang="en-US" smtClean="0"/>
              <a:t>t = 0</a:t>
            </a:r>
          </a:p>
        </p:txBody>
      </p:sp>
      <p:pic>
        <p:nvPicPr>
          <p:cNvPr id="1587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ítulo 1"/>
          <p:cNvSpPr>
            <a:spLocks noGrp="1"/>
          </p:cNvSpPr>
          <p:nvPr>
            <p:ph type="title"/>
          </p:nvPr>
        </p:nvSpPr>
        <p:spPr/>
        <p:txBody>
          <a:bodyPr/>
          <a:lstStyle/>
          <a:p>
            <a:r>
              <a:rPr lang="en-US" smtClean="0"/>
              <a:t>t = 2</a:t>
            </a:r>
          </a:p>
        </p:txBody>
      </p:sp>
      <p:pic>
        <p:nvPicPr>
          <p:cNvPr id="1597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ítulo 1"/>
          <p:cNvSpPr>
            <a:spLocks noGrp="1"/>
          </p:cNvSpPr>
          <p:nvPr>
            <p:ph type="title"/>
          </p:nvPr>
        </p:nvSpPr>
        <p:spPr/>
        <p:txBody>
          <a:bodyPr/>
          <a:lstStyle/>
          <a:p>
            <a:r>
              <a:rPr lang="en-US" smtClean="0"/>
              <a:t>t = 4</a:t>
            </a:r>
          </a:p>
        </p:txBody>
      </p:sp>
      <p:pic>
        <p:nvPicPr>
          <p:cNvPr id="1607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ítulo 1"/>
          <p:cNvSpPr>
            <a:spLocks noGrp="1"/>
          </p:cNvSpPr>
          <p:nvPr>
            <p:ph type="title"/>
          </p:nvPr>
        </p:nvSpPr>
        <p:spPr/>
        <p:txBody>
          <a:bodyPr/>
          <a:lstStyle/>
          <a:p>
            <a:r>
              <a:rPr lang="en-US" smtClean="0"/>
              <a:t>t = 8</a:t>
            </a:r>
          </a:p>
        </p:txBody>
      </p:sp>
      <p:pic>
        <p:nvPicPr>
          <p:cNvPr id="1617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ítulo 1"/>
          <p:cNvSpPr>
            <a:spLocks noGrp="1"/>
          </p:cNvSpPr>
          <p:nvPr>
            <p:ph type="title"/>
          </p:nvPr>
        </p:nvSpPr>
        <p:spPr/>
        <p:txBody>
          <a:bodyPr/>
          <a:lstStyle/>
          <a:p>
            <a:r>
              <a:rPr lang="en-US" smtClean="0"/>
              <a:t>Exercício : Comparar o método da secante com o da bissecção</a:t>
            </a:r>
            <a:endParaRPr lang="pt-BR" smtClean="0"/>
          </a:p>
        </p:txBody>
      </p:sp>
      <p:sp>
        <p:nvSpPr>
          <p:cNvPr id="22532" name="Espaço Reservado para Conteúdo 2"/>
          <p:cNvSpPr>
            <a:spLocks noGrp="1"/>
          </p:cNvSpPr>
          <p:nvPr>
            <p:ph idx="1"/>
          </p:nvPr>
        </p:nvSpPr>
        <p:spPr>
          <a:xfrm>
            <a:off x="95250" y="1196975"/>
            <a:ext cx="9739313" cy="5381625"/>
          </a:xfrm>
        </p:spPr>
        <p:txBody>
          <a:bodyPr/>
          <a:lstStyle/>
          <a:p>
            <a:r>
              <a:rPr lang="en-US" smtClean="0"/>
              <a:t>Observe o número de passos para a convergência :</a:t>
            </a:r>
            <a:endParaRPr lang="pt-BR" smtClean="0"/>
          </a:p>
        </p:txBody>
      </p:sp>
      <p:graphicFrame>
        <p:nvGraphicFramePr>
          <p:cNvPr id="22530" name="Object 1"/>
          <p:cNvGraphicFramePr>
            <a:graphicFrameLocks noChangeAspect="1"/>
          </p:cNvGraphicFramePr>
          <p:nvPr/>
        </p:nvGraphicFramePr>
        <p:xfrm>
          <a:off x="1849438" y="2109788"/>
          <a:ext cx="6175375" cy="4105275"/>
        </p:xfrm>
        <a:graphic>
          <a:graphicData uri="http://schemas.openxmlformats.org/presentationml/2006/ole">
            <mc:AlternateContent xmlns:mc="http://schemas.openxmlformats.org/markup-compatibility/2006">
              <mc:Choice xmlns:v="urn:schemas-microsoft-com:vml" Requires="v">
                <p:oleObj spid="_x0000_s22800" name="Worksheet" r:id="rId3" imgW="4886241" imgH="3247957" progId="Excel.Sheet.8">
                  <p:embed/>
                </p:oleObj>
              </mc:Choice>
              <mc:Fallback>
                <p:oleObj name="Worksheet" r:id="rId3" imgW="4886241" imgH="3247957" progId="Excel.Sheet.8">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438" y="2109788"/>
                        <a:ext cx="6175375"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ítulo 1"/>
          <p:cNvSpPr>
            <a:spLocks noGrp="1"/>
          </p:cNvSpPr>
          <p:nvPr>
            <p:ph type="title"/>
          </p:nvPr>
        </p:nvSpPr>
        <p:spPr/>
        <p:txBody>
          <a:bodyPr/>
          <a:lstStyle/>
          <a:p>
            <a:r>
              <a:rPr lang="en-US" smtClean="0"/>
              <a:t>t = 12</a:t>
            </a:r>
          </a:p>
        </p:txBody>
      </p:sp>
      <p:pic>
        <p:nvPicPr>
          <p:cNvPr id="1628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ítulo 1"/>
          <p:cNvSpPr>
            <a:spLocks noGrp="1"/>
          </p:cNvSpPr>
          <p:nvPr>
            <p:ph type="title"/>
          </p:nvPr>
        </p:nvSpPr>
        <p:spPr/>
        <p:txBody>
          <a:bodyPr/>
          <a:lstStyle/>
          <a:p>
            <a:r>
              <a:rPr lang="en-US" smtClean="0"/>
              <a:t>t = 18</a:t>
            </a:r>
          </a:p>
        </p:txBody>
      </p:sp>
      <p:pic>
        <p:nvPicPr>
          <p:cNvPr id="163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ítulo 1"/>
          <p:cNvSpPr>
            <a:spLocks noGrp="1"/>
          </p:cNvSpPr>
          <p:nvPr>
            <p:ph type="title"/>
          </p:nvPr>
        </p:nvSpPr>
        <p:spPr/>
        <p:txBody>
          <a:bodyPr/>
          <a:lstStyle/>
          <a:p>
            <a:r>
              <a:rPr lang="en-US" smtClean="0"/>
              <a:t>t = 20</a:t>
            </a:r>
          </a:p>
        </p:txBody>
      </p:sp>
      <p:pic>
        <p:nvPicPr>
          <p:cNvPr id="1648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ítulo 1"/>
          <p:cNvSpPr>
            <a:spLocks noGrp="1"/>
          </p:cNvSpPr>
          <p:nvPr>
            <p:ph type="title"/>
          </p:nvPr>
        </p:nvSpPr>
        <p:spPr/>
        <p:txBody>
          <a:bodyPr/>
          <a:lstStyle/>
          <a:p>
            <a:r>
              <a:rPr lang="en-US" smtClean="0"/>
              <a:t>A planilha encontra-se em anexo</a:t>
            </a:r>
          </a:p>
        </p:txBody>
      </p:sp>
      <p:sp>
        <p:nvSpPr>
          <p:cNvPr id="165891" name="Espaço Reservado para Conteúdo 2"/>
          <p:cNvSpPr>
            <a:spLocks noGrp="1"/>
          </p:cNvSpPr>
          <p:nvPr>
            <p:ph idx="1"/>
          </p:nvPr>
        </p:nvSpPr>
        <p:spPr/>
        <p:txBody>
          <a:bodyPr/>
          <a:lstStyle/>
          <a:p>
            <a:r>
              <a:rPr lang="pt-BR" smtClean="0"/>
              <a:t>Métodos Numéricos - 29b.EDPs via dif.finitas - Equação da Onda - Pulsos Sobrepostos</a:t>
            </a:r>
            <a:endParaRPr lang="en-US" smtClean="0"/>
          </a:p>
        </p:txBody>
      </p:sp>
    </p:spTree>
  </p:cSld>
  <p:clrMapOvr>
    <a:masterClrMapping/>
  </p:clrMapOvr>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sz="2000" b="1" dirty="0" smtClean="0"/>
              <a:t>27.EDPs </a:t>
            </a:r>
            <a:r>
              <a:rPr lang="pt-BR" sz="2000" b="1" dirty="0" err="1"/>
              <a:t>dif.finitas</a:t>
            </a:r>
            <a:r>
              <a:rPr lang="pt-BR" sz="2000" b="1" dirty="0"/>
              <a:t>, Laplace, Calor, Onda, com e sem </a:t>
            </a:r>
            <a:r>
              <a:rPr lang="pt-BR" sz="2000" b="1" dirty="0" smtClean="0"/>
              <a:t>VBA.xlsm </a:t>
            </a:r>
          </a:p>
          <a:p>
            <a:r>
              <a:rPr lang="pt-BR" sz="1800" b="1" dirty="0" smtClean="0"/>
              <a:t>Equação de Onda</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20791800"/>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1412" name="Planilha Habilitada para Macro" r:id="rId3" imgW="9153701" imgH="5419738" progId="Excel.SheetMacroEnabled.12">
                  <p:embed/>
                </p:oleObj>
              </mc:Choice>
              <mc:Fallback>
                <p:oleObj name="Planilha Habilitada para Macro" r:id="rId3" imgW="9153701" imgH="5419738"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409766459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a:t>
            </a:r>
            <a:r>
              <a:rPr lang="pt-BR" dirty="0"/>
              <a:t>nome:  </a:t>
            </a:r>
            <a:r>
              <a:rPr lang="pt-BR" dirty="0" smtClean="0"/>
              <a:t>   	  </a:t>
            </a:r>
            <a:r>
              <a:rPr lang="pt-BR" sz="2000" b="1" dirty="0" smtClean="0"/>
              <a:t>27.EDPs </a:t>
            </a:r>
            <a:r>
              <a:rPr lang="pt-BR" sz="2000" b="1" dirty="0" err="1"/>
              <a:t>dif.finitas</a:t>
            </a:r>
            <a:r>
              <a:rPr lang="pt-BR" sz="2000" b="1" dirty="0"/>
              <a:t>, Laplace, Calor, Onda, com e sem </a:t>
            </a:r>
            <a:r>
              <a:rPr lang="pt-BR" sz="2000" b="1" dirty="0" smtClean="0"/>
              <a:t>VBA.xlsm </a:t>
            </a:r>
          </a:p>
          <a:p>
            <a:r>
              <a:rPr lang="pt-BR" sz="1800" b="1" dirty="0" smtClean="0"/>
              <a:t>Equação de Onda</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1545144153"/>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2436" name="Planilha Habilitada para Macro" r:id="rId3" imgW="9153701" imgH="5419738" progId="Excel.SheetMacroEnabled.12">
                  <p:embed/>
                </p:oleObj>
              </mc:Choice>
              <mc:Fallback>
                <p:oleObj name="Planilha Habilitada para Macro" r:id="rId3" imgW="9153701" imgH="5419738" progId="Excel.SheetMacroEnabled.12">
                  <p:embed/>
                  <p:pic>
                    <p:nvPicPr>
                      <p:cNvPr id="3" name="Objeto 2"/>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382212728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30a 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dirty="0" smtClean="0"/>
              <a:t>1D – Resolução por Inspeção Direta</a:t>
            </a:r>
            <a:endParaRPr lang="en-US" dirty="0" smtClean="0"/>
          </a:p>
        </p:txBody>
      </p:sp>
    </p:spTree>
    <p:extLst>
      <p:ext uri="{BB962C8B-B14F-4D97-AF65-F5344CB8AC3E}">
        <p14:creationId xmlns:p14="http://schemas.microsoft.com/office/powerpoint/2010/main" val="3617810475"/>
      </p:ext>
    </p:extLst>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Método dos Elementos Finitos</a:t>
            </a:r>
            <a:endParaRPr lang="en-US"/>
          </a:p>
        </p:txBody>
      </p:sp>
      <mc:AlternateContent xmlns:mc="http://schemas.openxmlformats.org/markup-compatibility/2006" xmlns:a14="http://schemas.microsoft.com/office/drawing/2010/main">
        <mc:Choice Requires="a14">
          <p:sp>
            <p:nvSpPr>
              <p:cNvPr id="5" name="Espaço Reservado para Conteúdo 4"/>
              <p:cNvSpPr>
                <a:spLocks noGrp="1"/>
              </p:cNvSpPr>
              <p:nvPr>
                <p:ph idx="1"/>
              </p:nvPr>
            </p:nvSpPr>
            <p:spPr>
              <a:xfrm>
                <a:off x="293688" y="980729"/>
                <a:ext cx="9340850" cy="5597872"/>
              </a:xfrm>
            </p:spPr>
            <p:txBody>
              <a:bodyPr>
                <a:normAutofit fontScale="70000" lnSpcReduction="20000"/>
              </a:bodyPr>
              <a:lstStyle/>
              <a:p>
                <a:pPr algn="just"/>
                <a:r>
                  <a:rPr lang="pt-BR" smtClean="0"/>
                  <a:t>Vamos resolver a equação </a:t>
                </a:r>
                <a14:m>
                  <m:oMath xmlns:m="http://schemas.openxmlformats.org/officeDocument/2006/math">
                    <m:f>
                      <m:fPr>
                        <m:ctrlPr>
                          <a:rPr lang="pt-BR" i="1" smtClean="0">
                            <a:latin typeface="Cambria Math" panose="02040503050406030204" pitchFamily="18" charset="0"/>
                          </a:rPr>
                        </m:ctrlPr>
                      </m:fPr>
                      <m:num>
                        <m:sSup>
                          <m:sSupPr>
                            <m:ctrlPr>
                              <a:rPr lang="pt-BR" i="1" smtClean="0">
                                <a:latin typeface="Cambria Math" panose="02040503050406030204" pitchFamily="18" charset="0"/>
                              </a:rPr>
                            </m:ctrlPr>
                          </m:sSupPr>
                          <m:e>
                            <m:r>
                              <a:rPr lang="pt-BR" b="0" i="1" smtClean="0">
                                <a:latin typeface="Cambria Math"/>
                              </a:rPr>
                              <m:t>𝑑</m:t>
                            </m:r>
                          </m:e>
                          <m:sup>
                            <m:r>
                              <a:rPr lang="pt-BR" b="0" i="1" smtClean="0">
                                <a:latin typeface="Cambria Math"/>
                              </a:rPr>
                              <m:t>2</m:t>
                            </m:r>
                          </m:sup>
                        </m:sSup>
                        <m:r>
                          <a:rPr lang="pt-BR" b="0" i="1" smtClean="0">
                            <a:latin typeface="Cambria Math"/>
                          </a:rPr>
                          <m:t>𝑇</m:t>
                        </m:r>
                      </m:num>
                      <m:den>
                        <m:r>
                          <a:rPr lang="pt-BR" b="0" i="1" smtClean="0">
                            <a:latin typeface="Cambria Math"/>
                          </a:rPr>
                          <m:t>𝑑</m:t>
                        </m:r>
                        <m:sSup>
                          <m:sSupPr>
                            <m:ctrlPr>
                              <a:rPr lang="pt-BR" b="0" i="1" smtClean="0">
                                <a:latin typeface="Cambria Math" panose="02040503050406030204" pitchFamily="18" charset="0"/>
                              </a:rPr>
                            </m:ctrlPr>
                          </m:sSupPr>
                          <m:e>
                            <m:r>
                              <a:rPr lang="pt-BR" b="0" i="1" smtClean="0">
                                <a:latin typeface="Cambria Math"/>
                              </a:rPr>
                              <m:t>𝑥</m:t>
                            </m:r>
                          </m:e>
                          <m:sup>
                            <m:r>
                              <a:rPr lang="pt-BR" b="0" i="1" smtClean="0">
                                <a:latin typeface="Cambria Math"/>
                              </a:rPr>
                              <m:t>2</m:t>
                            </m:r>
                          </m:sup>
                        </m:sSup>
                      </m:den>
                    </m:f>
                    <m:r>
                      <a:rPr lang="pt-BR" b="0" i="1" smtClean="0">
                        <a:latin typeface="Cambria Math"/>
                      </a:rPr>
                      <m:t>=−10</m:t>
                    </m:r>
                  </m:oMath>
                </a14:m>
                <a:r>
                  <a:rPr lang="pt-BR" smtClean="0"/>
                  <a:t> com condições de contorno </a:t>
                </a:r>
                <a14:m>
                  <m:oMath xmlns:m="http://schemas.openxmlformats.org/officeDocument/2006/math">
                    <m:r>
                      <a:rPr lang="pt-BR" b="0" i="1" smtClean="0">
                        <a:latin typeface="Cambria Math"/>
                      </a:rPr>
                      <m:t>𝑇</m:t>
                    </m:r>
                    <m:d>
                      <m:dPr>
                        <m:ctrlPr>
                          <a:rPr lang="pt-BR" b="0" i="1" smtClean="0">
                            <a:latin typeface="Cambria Math" panose="02040503050406030204" pitchFamily="18" charset="0"/>
                          </a:rPr>
                        </m:ctrlPr>
                      </m:dPr>
                      <m:e>
                        <m:r>
                          <a:rPr lang="pt-BR" b="0" i="1" smtClean="0">
                            <a:latin typeface="Cambria Math"/>
                          </a:rPr>
                          <m:t>0</m:t>
                        </m:r>
                      </m:e>
                    </m:d>
                    <m:r>
                      <a:rPr lang="pt-BR" b="0" i="1" smtClean="0">
                        <a:latin typeface="Cambria Math"/>
                      </a:rPr>
                      <m:t>=40</m:t>
                    </m:r>
                  </m:oMath>
                </a14:m>
                <a:r>
                  <a:rPr lang="pt-BR" smtClean="0"/>
                  <a:t> e </a:t>
                </a:r>
                <a14:m>
                  <m:oMath xmlns:m="http://schemas.openxmlformats.org/officeDocument/2006/math">
                    <m:r>
                      <a:rPr lang="pt-BR" b="0" i="1" smtClean="0">
                        <a:latin typeface="Cambria Math"/>
                      </a:rPr>
                      <m:t>𝑇</m:t>
                    </m:r>
                    <m:r>
                      <a:rPr lang="pt-BR" b="0" i="1" smtClean="0">
                        <a:latin typeface="Cambria Math"/>
                      </a:rPr>
                      <m:t>(10)=200</m:t>
                    </m:r>
                  </m:oMath>
                </a14:m>
                <a:r>
                  <a:rPr lang="pt-BR" smtClean="0"/>
                  <a:t>.</a:t>
                </a:r>
              </a:p>
              <a:p>
                <a:pPr algn="just"/>
                <a:r>
                  <a:rPr lang="pt-BR" smtClean="0"/>
                  <a:t>Neste método, dividimos o domínio em pedaços denominados </a:t>
                </a:r>
                <a:r>
                  <a:rPr lang="pt-BR" i="1" smtClean="0"/>
                  <a:t>elementos. </a:t>
                </a:r>
              </a:p>
              <a:p>
                <a:pPr algn="just"/>
                <a:r>
                  <a:rPr lang="pt-BR" smtClean="0"/>
                  <a:t>Neste exemplo teremos quatro elementos: (1) de x=0 até x=2,5; (2) de x=2,5 até x=5; (3) de x=5 até x=7,5 e (4) de x=7,5 até x=10.</a:t>
                </a:r>
              </a:p>
              <a:p>
                <a:pPr algn="just"/>
                <a:r>
                  <a:rPr lang="pt-BR" smtClean="0"/>
                  <a:t>Desenvolve-se uma solução algébrica para um elemento e depois aplica-se esta solução a todos os elementos do domínio. </a:t>
                </a:r>
              </a:p>
              <a:p>
                <a:pPr algn="just"/>
                <a:r>
                  <a:rPr lang="pt-BR" smtClean="0"/>
                  <a:t>Em cada elemento ela terá a forma  </a:t>
                </a:r>
                <a:r>
                  <a:rPr lang="pt-BR" i="1" smtClean="0"/>
                  <a:t>T(x) = a + bx.</a:t>
                </a:r>
              </a:p>
              <a:p>
                <a:pPr algn="just"/>
                <a:r>
                  <a:rPr lang="pt-BR" smtClean="0"/>
                  <a:t>Como os elementos tem pontos de contato (os nós ou vértices), nestes locais ocorre a soma de efeitos.</a:t>
                </a:r>
              </a:p>
              <a:p>
                <a:pPr algn="just"/>
                <a:r>
                  <a:rPr lang="pt-BR" smtClean="0"/>
                  <a:t>O objetivo é montar um sistema de equações lineares que permita calcular os valores da solução nos nós.</a:t>
                </a:r>
              </a:p>
              <a:p>
                <a:pPr algn="just"/>
                <a:r>
                  <a:rPr lang="pt-BR" smtClean="0"/>
                  <a:t>Neste exemplo temos pelo menos 3 incógnitas: os valores da solução em x=2,5; x=5,0 e x=7,5. Em x=0, T=40 e em x=10, T=200.</a:t>
                </a:r>
              </a:p>
              <a:p>
                <a:pPr algn="just"/>
                <a:endParaRPr lang="en-US"/>
              </a:p>
            </p:txBody>
          </p:sp>
        </mc:Choice>
        <mc:Fallback xmlns="">
          <p:sp>
            <p:nvSpPr>
              <p:cNvPr id="5" name="Espaço Reservado para Conteúdo 4"/>
              <p:cNvSpPr>
                <a:spLocks noGrp="1" noRot="1" noChangeAspect="1" noMove="1" noResize="1" noEditPoints="1" noAdjustHandles="1" noChangeArrowheads="1" noChangeShapeType="1" noTextEdit="1"/>
              </p:cNvSpPr>
              <p:nvPr>
                <p:ph idx="1"/>
              </p:nvPr>
            </p:nvSpPr>
            <p:spPr>
              <a:xfrm>
                <a:off x="293688" y="980729"/>
                <a:ext cx="9340850" cy="5597872"/>
              </a:xfrm>
              <a:blipFill>
                <a:blip r:embed="rId2"/>
                <a:stretch>
                  <a:fillRect l="-1175" r="-1175" b="-1416"/>
                </a:stretch>
              </a:blipFill>
            </p:spPr>
            <p:txBody>
              <a:bodyPr/>
              <a:lstStyle/>
              <a:p>
                <a:r>
                  <a:rPr lang="pt-BR">
                    <a:noFill/>
                  </a:rPr>
                  <a:t> </a:t>
                </a:r>
              </a:p>
            </p:txBody>
          </p:sp>
        </mc:Fallback>
      </mc:AlternateContent>
    </p:spTree>
    <p:extLst>
      <p:ext uri="{BB962C8B-B14F-4D97-AF65-F5344CB8AC3E}">
        <p14:creationId xmlns:p14="http://schemas.microsoft.com/office/powerpoint/2010/main" val="371027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Método dos Elementos Finitos</a:t>
            </a:r>
            <a:endParaRPr lang="en-US"/>
          </a:p>
        </p:txBody>
      </p:sp>
      <mc:AlternateContent xmlns:mc="http://schemas.openxmlformats.org/markup-compatibility/2006" xmlns:a14="http://schemas.microsoft.com/office/drawing/2010/main">
        <mc:Choice Requires="a14">
          <p:sp>
            <p:nvSpPr>
              <p:cNvPr id="5" name="Espaço Reservado para Conteúdo 4"/>
              <p:cNvSpPr>
                <a:spLocks noGrp="1"/>
              </p:cNvSpPr>
              <p:nvPr>
                <p:ph idx="1"/>
              </p:nvPr>
            </p:nvSpPr>
            <p:spPr>
              <a:xfrm>
                <a:off x="199454" y="1196975"/>
                <a:ext cx="9506074" cy="5381625"/>
              </a:xfrm>
            </p:spPr>
            <p:txBody>
              <a:bodyPr>
                <a:normAutofit fontScale="77500" lnSpcReduction="20000"/>
              </a:bodyPr>
              <a:lstStyle/>
              <a:p>
                <a:pPr algn="just"/>
                <a:r>
                  <a:rPr lang="pt-BR" smtClean="0"/>
                  <a:t>A solução será expressa como </a:t>
                </a:r>
                <a:r>
                  <a:rPr lang="pt-BR" i="1" smtClean="0"/>
                  <a:t>T(x) = a + bx. </a:t>
                </a:r>
              </a:p>
              <a:p>
                <a:pPr algn="just"/>
                <a:r>
                  <a:rPr lang="pt-BR" smtClean="0"/>
                  <a:t>Na forma matricial: </a:t>
                </a:r>
                <a14:m>
                  <m:oMath xmlns:m="http://schemas.openxmlformats.org/officeDocument/2006/math">
                    <m:r>
                      <a:rPr lang="pt-BR" b="0" i="1" smtClean="0">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𝑏</m:t>
                              </m:r>
                            </m:e>
                          </m:mr>
                        </m:m>
                      </m:e>
                    </m:d>
                  </m:oMath>
                </a14:m>
                <a:r>
                  <a:rPr lang="pt-BR" smtClean="0"/>
                  <a:t> </a:t>
                </a:r>
              </a:p>
              <a:p>
                <a:pPr algn="just"/>
                <a:r>
                  <a:rPr lang="pt-BR" smtClean="0"/>
                  <a:t>Agora suponha um elemento que começa em </a:t>
                </a:r>
                <a:r>
                  <a:rPr lang="pt-BR" i="1" smtClean="0"/>
                  <a:t>x</a:t>
                </a:r>
                <a:r>
                  <a:rPr lang="pt-BR" i="1" baseline="-25000" smtClean="0"/>
                  <a:t>1</a:t>
                </a:r>
                <a:r>
                  <a:rPr lang="pt-BR" i="1" smtClean="0"/>
                  <a:t> </a:t>
                </a:r>
                <a:r>
                  <a:rPr lang="pt-BR" smtClean="0"/>
                  <a:t>e termina em </a:t>
                </a:r>
                <a:r>
                  <a:rPr lang="pt-BR" i="1" smtClean="0"/>
                  <a:t>x</a:t>
                </a:r>
                <a:r>
                  <a:rPr lang="pt-BR" i="1" baseline="-25000" smtClean="0"/>
                  <a:t>2</a:t>
                </a:r>
                <a:r>
                  <a:rPr lang="pt-BR" i="1" smtClean="0"/>
                  <a:t>. </a:t>
                </a:r>
                <a:r>
                  <a:rPr lang="pt-BR" smtClean="0"/>
                  <a:t>Ele terá </a:t>
                </a:r>
                <a:r>
                  <a:rPr lang="pt-BR" i="1" smtClean="0"/>
                  <a:t>T(x</a:t>
                </a:r>
                <a:r>
                  <a:rPr lang="pt-BR" i="1" baseline="-25000" smtClean="0"/>
                  <a:t>1</a:t>
                </a:r>
                <a:r>
                  <a:rPr lang="pt-BR" i="1" smtClean="0"/>
                  <a:t>)=T</a:t>
                </a:r>
                <a:r>
                  <a:rPr lang="pt-BR" i="1" baseline="-25000" smtClean="0"/>
                  <a:t>1</a:t>
                </a:r>
                <a:r>
                  <a:rPr lang="pt-BR" i="1" smtClean="0"/>
                  <a:t> </a:t>
                </a:r>
                <a:r>
                  <a:rPr lang="pt-BR" smtClean="0"/>
                  <a:t>e </a:t>
                </a:r>
                <a:r>
                  <a:rPr lang="pt-BR" i="1" smtClean="0"/>
                  <a:t>T(x</a:t>
                </a:r>
                <a:r>
                  <a:rPr lang="pt-BR" i="1" baseline="-25000" smtClean="0"/>
                  <a:t>2</a:t>
                </a:r>
                <a:r>
                  <a:rPr lang="pt-BR" i="1" smtClean="0"/>
                  <a:t>)=T</a:t>
                </a:r>
                <a:r>
                  <a:rPr lang="pt-BR" i="1" baseline="-25000" smtClean="0"/>
                  <a:t>2</a:t>
                </a:r>
                <a:r>
                  <a:rPr lang="pt-BR" i="1" smtClean="0"/>
                  <a:t>. </a:t>
                </a:r>
              </a:p>
              <a:p>
                <a:pPr algn="just"/>
                <a:r>
                  <a:rPr lang="pt-BR" smtClean="0"/>
                  <a:t>Na forma matricial temos: </a:t>
                </a:r>
                <a14:m>
                  <m:oMath xmlns:m="http://schemas.openxmlformats.org/officeDocument/2006/math">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mr>
                          <m:mr>
                            <m:e>
                              <m:r>
                                <a:rPr lang="pt-BR" b="0" i="1" smtClean="0">
                                  <a:latin typeface="Cambria Math" panose="02040503050406030204" pitchFamily="18" charset="0"/>
                                </a:rPr>
                                <m:t>1</m:t>
                              </m:r>
                            </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𝑏</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2</m:t>
                                  </m:r>
                                </m:sub>
                              </m:sSub>
                            </m:e>
                          </m:mr>
                        </m:m>
                      </m:e>
                    </m:d>
                  </m:oMath>
                </a14:m>
                <a:endParaRPr lang="pt-BR" i="1" smtClean="0"/>
              </a:p>
              <a:p>
                <a:pPr algn="just"/>
                <a:r>
                  <a:rPr lang="en-US" smtClean="0"/>
                  <a:t>Resolvendo: </a:t>
                </a:r>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
                      </m:e>
                    </m:d>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b="0" i="1" smtClean="0">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oMath>
                </a14:m>
                <a:endParaRPr lang="en-US" smtClean="0"/>
              </a:p>
              <a:p>
                <a:pPr algn="just"/>
                <a:r>
                  <a:rPr lang="en-US" smtClean="0"/>
                  <a:t>Sendo assim a solução terá a seguinte expressão:</a:t>
                </a:r>
              </a:p>
              <a:p>
                <a:pPr lvl="1" algn="just"/>
                <a14:m>
                  <m:oMath xmlns:m="http://schemas.openxmlformats.org/officeDocument/2006/math">
                    <m:r>
                      <a:rPr lang="pt-BR" b="0" i="1" smtClean="0">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oMath>
                </a14:m>
                <a:endParaRPr lang="en-US" smtClean="0"/>
              </a:p>
              <a:p>
                <a:pPr algn="just"/>
                <a:r>
                  <a:rPr lang="en-US"/>
                  <a:t>O que nos leva a: </a:t>
                </a:r>
                <a14:m>
                  <m:oMath xmlns:m="http://schemas.openxmlformats.org/officeDocument/2006/math">
                    <m:r>
                      <a:rPr lang="pt-BR" i="1">
                        <a:latin typeface="Cambria Math" panose="02040503050406030204" pitchFamily="18" charset="0"/>
                      </a:rPr>
                      <m:t>𝑇</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num>
                      <m:den>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𝑇</m:t>
                                </m:r>
                              </m:e>
                              <m:sub>
                                <m:r>
                                  <a:rPr lang="pt-BR" i="1">
                                    <a:latin typeface="Cambria Math" panose="02040503050406030204" pitchFamily="18" charset="0"/>
                                  </a:rPr>
                                  <m:t>1</m:t>
                                </m:r>
                              </m:sub>
                            </m:sSub>
                          </m:e>
                        </m:d>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𝑥</m:t>
                    </m:r>
                  </m:oMath>
                </a14:m>
                <a:endParaRPr lang="en-US"/>
              </a:p>
            </p:txBody>
          </p:sp>
        </mc:Choice>
        <mc:Fallback xmlns="">
          <p:sp>
            <p:nvSpPr>
              <p:cNvPr id="5" name="Espaço Reservado para Conteúdo 4"/>
              <p:cNvSpPr>
                <a:spLocks noGrp="1" noRot="1" noChangeAspect="1" noMove="1" noResize="1" noEditPoints="1" noAdjustHandles="1" noChangeArrowheads="1" noChangeShapeType="1" noTextEdit="1"/>
              </p:cNvSpPr>
              <p:nvPr>
                <p:ph idx="1"/>
              </p:nvPr>
            </p:nvSpPr>
            <p:spPr>
              <a:xfrm>
                <a:off x="199454" y="1196975"/>
                <a:ext cx="9506074" cy="5381625"/>
              </a:xfrm>
              <a:blipFill>
                <a:blip r:embed="rId2"/>
                <a:stretch>
                  <a:fillRect l="-1347" t="-793" r="-1283"/>
                </a:stretch>
              </a:blipFill>
            </p:spPr>
            <p:txBody>
              <a:bodyPr/>
              <a:lstStyle/>
              <a:p>
                <a:r>
                  <a:rPr lang="pt-BR">
                    <a:noFill/>
                  </a:rPr>
                  <a:t> </a:t>
                </a:r>
              </a:p>
            </p:txBody>
          </p:sp>
        </mc:Fallback>
      </mc:AlternateContent>
    </p:spTree>
    <p:extLst>
      <p:ext uri="{BB962C8B-B14F-4D97-AF65-F5344CB8AC3E}">
        <p14:creationId xmlns:p14="http://schemas.microsoft.com/office/powerpoint/2010/main" val="419711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Método dos Elementos Finitos</a:t>
            </a:r>
            <a:endParaRPr lang="en-US"/>
          </a:p>
        </p:txBody>
      </p:sp>
      <mc:AlternateContent xmlns:mc="http://schemas.openxmlformats.org/markup-compatibility/2006" xmlns:a14="http://schemas.microsoft.com/office/drawing/2010/main">
        <mc:Choice Requires="a14">
          <p:sp>
            <p:nvSpPr>
              <p:cNvPr id="5" name="Espaço Reservado para Conteúdo 4"/>
              <p:cNvSpPr>
                <a:spLocks noGrp="1"/>
              </p:cNvSpPr>
              <p:nvPr>
                <p:ph idx="1"/>
              </p:nvPr>
            </p:nvSpPr>
            <p:spPr>
              <a:xfrm>
                <a:off x="199454" y="1124744"/>
                <a:ext cx="9506074" cy="5544393"/>
              </a:xfrm>
            </p:spPr>
            <p:txBody>
              <a:bodyPr>
                <a:normAutofit fontScale="77500" lnSpcReduction="20000"/>
              </a:bodyPr>
              <a:lstStyle/>
              <a:p>
                <a:pPr algn="just"/>
                <a:r>
                  <a:rPr lang="pt-BR" smtClean="0"/>
                  <a:t>O método em sí requer a criação de funções de peso. São funções escolhidas de tal forma que tenham valor igual a 1 em um dos extremos do elemento e 0 nos outros.</a:t>
                </a:r>
              </a:p>
              <a:p>
                <a:pPr algn="just"/>
                <a:r>
                  <a:rPr lang="pt-BR" smtClean="0"/>
                  <a:t>Como neste exemplo cada elemento tem dois extremos (também chamados de vértices) vamos escolher duas funções de peso, </a:t>
                </a:r>
                <a:r>
                  <a:rPr lang="pt-BR" i="1" smtClean="0"/>
                  <a:t>v</a:t>
                </a:r>
                <a:r>
                  <a:rPr lang="pt-BR" i="1" baseline="-25000" smtClean="0"/>
                  <a:t>1</a:t>
                </a:r>
                <a:r>
                  <a:rPr lang="pt-BR" i="1" smtClean="0"/>
                  <a:t> </a:t>
                </a:r>
                <a:r>
                  <a:rPr lang="pt-BR" smtClean="0"/>
                  <a:t>e</a:t>
                </a:r>
                <a:r>
                  <a:rPr lang="pt-BR" i="1" smtClean="0"/>
                  <a:t> v</a:t>
                </a:r>
                <a:r>
                  <a:rPr lang="pt-BR" i="1" baseline="-25000" smtClean="0"/>
                  <a:t>2</a:t>
                </a:r>
                <a:r>
                  <a:rPr lang="en-US" smtClean="0"/>
                  <a:t>, tais que: v</a:t>
                </a:r>
                <a:r>
                  <a:rPr lang="en-US" baseline="-25000" smtClean="0"/>
                  <a:t>1</a:t>
                </a:r>
                <a:r>
                  <a:rPr lang="en-US" smtClean="0"/>
                  <a:t>(x</a:t>
                </a:r>
                <a:r>
                  <a:rPr lang="en-US" baseline="-25000" smtClean="0"/>
                  <a:t>1</a:t>
                </a:r>
                <a:r>
                  <a:rPr lang="en-US" smtClean="0"/>
                  <a:t>)=1 e v</a:t>
                </a:r>
                <a:r>
                  <a:rPr lang="en-US" baseline="-25000" smtClean="0"/>
                  <a:t>1</a:t>
                </a:r>
                <a:r>
                  <a:rPr lang="en-US" smtClean="0"/>
                  <a:t>(x</a:t>
                </a:r>
                <a:r>
                  <a:rPr lang="en-US" baseline="-25000" smtClean="0"/>
                  <a:t>2</a:t>
                </a:r>
                <a:r>
                  <a:rPr lang="en-US" smtClean="0"/>
                  <a:t>)=0 e v</a:t>
                </a:r>
                <a:r>
                  <a:rPr lang="en-US" baseline="-25000" smtClean="0"/>
                  <a:t>2</a:t>
                </a:r>
                <a:r>
                  <a:rPr lang="en-US" smtClean="0"/>
                  <a:t>(x</a:t>
                </a:r>
                <a:r>
                  <a:rPr lang="en-US" baseline="-25000" smtClean="0"/>
                  <a:t>1</a:t>
                </a:r>
                <a:r>
                  <a:rPr lang="en-US" smtClean="0"/>
                  <a:t>)=0 e v</a:t>
                </a:r>
                <a:r>
                  <a:rPr lang="en-US" baseline="-25000" smtClean="0"/>
                  <a:t>2</a:t>
                </a:r>
                <a:r>
                  <a:rPr lang="en-US" smtClean="0"/>
                  <a:t>(x</a:t>
                </a:r>
                <a:r>
                  <a:rPr lang="en-US" baseline="-25000" smtClean="0"/>
                  <a:t>2</a:t>
                </a:r>
                <a:r>
                  <a:rPr lang="en-US" smtClean="0"/>
                  <a:t>)=1.</a:t>
                </a:r>
              </a:p>
              <a:p>
                <a:pPr algn="just"/>
                <a:r>
                  <a:rPr lang="en-US" smtClean="0"/>
                  <a:t>Uma vez que T(x) = a + b.x, vamos fazer v</a:t>
                </a:r>
                <a:r>
                  <a:rPr lang="en-US" baseline="-25000" smtClean="0"/>
                  <a:t>1</a:t>
                </a:r>
                <a:r>
                  <a:rPr lang="en-US" smtClean="0"/>
                  <a:t> e v</a:t>
                </a:r>
                <a:r>
                  <a:rPr lang="en-US" baseline="-25000" smtClean="0"/>
                  <a:t>2</a:t>
                </a:r>
                <a:r>
                  <a:rPr lang="en-US" smtClean="0"/>
                  <a:t> ter a mesma forma.</a:t>
                </a:r>
              </a:p>
              <a:p>
                <a:pPr algn="just"/>
                <a:r>
                  <a:rPr lang="en-US" smtClean="0"/>
                  <a:t>Colocando na forma matricial temos então para v</a:t>
                </a:r>
                <a:r>
                  <a:rPr lang="en-US" baseline="-25000" smtClean="0"/>
                  <a:t>1</a:t>
                </a:r>
                <a:r>
                  <a:rPr lang="en-US" smtClean="0"/>
                  <a:t>:</a:t>
                </a:r>
              </a:p>
              <a:p>
                <a:pPr lvl="1" algn="just"/>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
                      </m:e>
                    </m:d>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
                      </m:e>
                    </m:d>
                  </m:oMath>
                </a14:m>
                <a:r>
                  <a:rPr lang="pt-BR" smtClean="0"/>
                  <a:t> o que nos leva 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𝑥</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en>
                    </m:f>
                  </m:oMath>
                </a14:m>
                <a:r>
                  <a:rPr lang="pt-BR" smtClean="0"/>
                  <a:t> </a:t>
                </a:r>
              </a:p>
              <a:p>
                <a:pPr algn="just"/>
                <a:r>
                  <a:rPr lang="pt-BR" smtClean="0"/>
                  <a:t>E para v</a:t>
                </a:r>
                <a:r>
                  <a:rPr lang="pt-BR" baseline="-25000" smtClean="0"/>
                  <a:t>2</a:t>
                </a:r>
                <a:r>
                  <a:rPr lang="pt-BR" smtClean="0"/>
                  <a:t>:</a:t>
                </a:r>
              </a:p>
              <a:p>
                <a:pPr lvl="1" algn="just"/>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
                      </m:e>
                    </m:d>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0</m:t>
                              </m:r>
                            </m:e>
                          </m:mr>
                          <m:mr>
                            <m:e>
                              <m:r>
                                <a:rPr lang="pt-BR" b="0" i="1" smtClean="0">
                                  <a:latin typeface="Cambria Math" panose="02040503050406030204" pitchFamily="18" charset="0"/>
                                </a:rPr>
                                <m:t>1</m:t>
                              </m:r>
                            </m:e>
                          </m:mr>
                        </m:m>
                      </m:e>
                    </m:d>
                  </m:oMath>
                </a14:m>
                <a:r>
                  <a:rPr lang="pt-BR" smtClean="0"/>
                  <a:t> o que nos leva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a14:m>
                <a:endParaRPr lang="pt-BR" smtClean="0"/>
              </a:p>
              <a:p>
                <a:pPr lvl="1" algn="just"/>
                <a:endParaRPr lang="pt-BR" smtClean="0"/>
              </a:p>
            </p:txBody>
          </p:sp>
        </mc:Choice>
        <mc:Fallback xmlns="">
          <p:sp>
            <p:nvSpPr>
              <p:cNvPr id="5" name="Espaço Reservado para Conteúdo 4"/>
              <p:cNvSpPr>
                <a:spLocks noGrp="1" noRot="1" noChangeAspect="1" noMove="1" noResize="1" noEditPoints="1" noAdjustHandles="1" noChangeArrowheads="1" noChangeShapeType="1" noTextEdit="1"/>
              </p:cNvSpPr>
              <p:nvPr>
                <p:ph idx="1"/>
              </p:nvPr>
            </p:nvSpPr>
            <p:spPr>
              <a:xfrm>
                <a:off x="199454" y="1124744"/>
                <a:ext cx="9506074" cy="5544393"/>
              </a:xfrm>
              <a:blipFill>
                <a:blip r:embed="rId2"/>
                <a:stretch>
                  <a:fillRect l="-1347" t="-770" r="-1283"/>
                </a:stretch>
              </a:blipFill>
            </p:spPr>
            <p:txBody>
              <a:bodyPr/>
              <a:lstStyle/>
              <a:p>
                <a:r>
                  <a:rPr lang="pt-BR">
                    <a:noFill/>
                  </a:rPr>
                  <a:t> </a:t>
                </a:r>
              </a:p>
            </p:txBody>
          </p:sp>
        </mc:Fallback>
      </mc:AlternateContent>
    </p:spTree>
    <p:extLst>
      <p:ext uri="{BB962C8B-B14F-4D97-AF65-F5344CB8AC3E}">
        <p14:creationId xmlns:p14="http://schemas.microsoft.com/office/powerpoint/2010/main" val="117230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ítulo 1"/>
          <p:cNvSpPr>
            <a:spLocks noGrp="1"/>
          </p:cNvSpPr>
          <p:nvPr>
            <p:ph type="title"/>
          </p:nvPr>
        </p:nvSpPr>
        <p:spPr/>
        <p:txBody>
          <a:bodyPr/>
          <a:lstStyle/>
          <a:p>
            <a:r>
              <a:rPr lang="en-US" smtClean="0"/>
              <a:t>Observe agora pela bissecção</a:t>
            </a:r>
            <a:endParaRPr lang="pt-BR" smtClean="0"/>
          </a:p>
        </p:txBody>
      </p:sp>
      <p:graphicFrame>
        <p:nvGraphicFramePr>
          <p:cNvPr id="23554" name="Object 2"/>
          <p:cNvGraphicFramePr>
            <a:graphicFrameLocks noChangeAspect="1"/>
          </p:cNvGraphicFramePr>
          <p:nvPr/>
        </p:nvGraphicFramePr>
        <p:xfrm>
          <a:off x="3348038" y="928688"/>
          <a:ext cx="3033712" cy="5680075"/>
        </p:xfrm>
        <a:graphic>
          <a:graphicData uri="http://schemas.openxmlformats.org/presentationml/2006/ole">
            <mc:AlternateContent xmlns:mc="http://schemas.openxmlformats.org/markup-compatibility/2006">
              <mc:Choice xmlns:v="urn:schemas-microsoft-com:vml" Requires="v">
                <p:oleObj spid="_x0000_s23823" name="Worksheet" r:id="rId3" imgW="3667041" imgH="6867457" progId="Excel.Sheet.8">
                  <p:embed/>
                </p:oleObj>
              </mc:Choice>
              <mc:Fallback>
                <p:oleObj name="Worksheet" r:id="rId3" imgW="3667041" imgH="6867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928688"/>
                        <a:ext cx="3033712" cy="568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85000" lnSpcReduction="20000"/>
              </a:bodyPr>
              <a:lstStyle/>
              <a:p>
                <a:r>
                  <a:rPr lang="pt-BR" smtClean="0"/>
                  <a:t>Voltamos a equação e iniciamos a montagem da solução em um elemento genérico, de x</a:t>
                </a:r>
                <a:r>
                  <a:rPr lang="pt-BR" baseline="-25000" smtClean="0"/>
                  <a:t>1</a:t>
                </a:r>
                <a:r>
                  <a:rPr lang="pt-BR" smtClean="0"/>
                  <a:t> a x</a:t>
                </a:r>
                <a:r>
                  <a:rPr lang="pt-BR" baseline="-25000" smtClean="0"/>
                  <a:t>2</a:t>
                </a:r>
                <a:r>
                  <a:rPr lang="pt-BR" smtClean="0"/>
                  <a:t>.</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sSup>
                            <m:sSupPr>
                              <m:ctrlPr>
                                <a:rPr lang="pt-BR" i="1" smtClean="0">
                                  <a:latin typeface="Cambria Math" panose="02040503050406030204" pitchFamily="18" charset="0"/>
                                </a:rPr>
                              </m:ctrlPr>
                            </m:sSupPr>
                            <m:e>
                              <m:r>
                                <a:rPr lang="pt-BR" i="1">
                                  <a:latin typeface="Cambria Math" panose="02040503050406030204" pitchFamily="18" charset="0"/>
                                </a:rPr>
                                <m:t>𝑑</m:t>
                              </m:r>
                            </m:e>
                            <m:sup>
                              <m:r>
                                <a:rPr lang="pt-BR" b="0" i="1" smtClean="0">
                                  <a:latin typeface="Cambria Math" panose="02040503050406030204" pitchFamily="18" charset="0"/>
                                </a:rPr>
                                <m:t>2</m:t>
                              </m:r>
                            </m:sup>
                          </m:sSup>
                          <m:r>
                            <a:rPr lang="pt-BR" b="0" i="1" smtClean="0">
                              <a:latin typeface="Cambria Math" panose="02040503050406030204" pitchFamily="18" charset="0"/>
                            </a:rPr>
                            <m:t>𝑇</m:t>
                          </m:r>
                        </m:num>
                        <m:den>
                          <m:r>
                            <a:rPr lang="pt-BR" i="1" smtClean="0">
                              <a:latin typeface="Cambria Math" panose="02040503050406030204" pitchFamily="18" charset="0"/>
                            </a:rPr>
                            <m:t>𝑑</m:t>
                          </m:r>
                          <m:sSup>
                            <m:sSupPr>
                              <m:ctrlPr>
                                <a:rPr lang="pt-BR" i="1" smtClean="0">
                                  <a:latin typeface="Cambria Math" panose="02040503050406030204" pitchFamily="18" charset="0"/>
                                </a:rPr>
                              </m:ctrlPr>
                            </m:sSupPr>
                            <m:e>
                              <m:r>
                                <a:rPr lang="pt-BR" i="1">
                                  <a:latin typeface="Cambria Math" panose="02040503050406030204" pitchFamily="18" charset="0"/>
                                </a:rPr>
                                <m:t>𝑥</m:t>
                              </m:r>
                            </m:e>
                            <m:sup>
                              <m:r>
                                <a:rPr lang="pt-BR" b="0" i="1" smtClean="0">
                                  <a:latin typeface="Cambria Math" panose="02040503050406030204" pitchFamily="18" charset="0"/>
                                </a:rPr>
                                <m:t>2</m:t>
                              </m:r>
                            </m:sup>
                          </m:sSup>
                        </m:den>
                      </m:f>
                      <m:r>
                        <a:rPr lang="pt-BR" b="0" i="1" smtClean="0">
                          <a:latin typeface="Cambria Math" panose="02040503050406030204" pitchFamily="18" charset="0"/>
                        </a:rPr>
                        <m:t>=−10</m:t>
                      </m:r>
                    </m:oMath>
                  </m:oMathPara>
                </a14:m>
                <a:endParaRPr lang="pt-BR" smtClean="0"/>
              </a:p>
              <a:p>
                <a:r>
                  <a:rPr lang="pt-BR" smtClean="0"/>
                  <a:t>Primeiro multiplicamos por cada uma das funções peso obtendo duas equações (pois criamos duas v</a:t>
                </a:r>
                <a:r>
                  <a:rPr lang="pt-BR" baseline="-25000" smtClean="0"/>
                  <a:t>i</a:t>
                </a:r>
                <a:r>
                  <a:rPr lang="pt-BR" smtClean="0"/>
                  <a:t>). Para v</a:t>
                </a:r>
                <a:r>
                  <a:rPr lang="pt-BR" baseline="-25000" smtClean="0"/>
                  <a:t>1</a:t>
                </a:r>
                <a:r>
                  <a:rPr lang="pt-BR" smtClean="0"/>
                  <a:t> teremos:</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oMath>
                  </m:oMathPara>
                </a14:m>
                <a:endParaRPr lang="pt-BR" smtClean="0"/>
              </a:p>
              <a:p>
                <a:r>
                  <a:rPr lang="pt-BR" smtClean="0"/>
                  <a:t>Em seguida integramos ao longo do elemento</a:t>
                </a:r>
              </a:p>
              <a:p>
                <a:pPr marL="0" indent="0" algn="ctr">
                  <a:buNone/>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b="0" i="1" smtClean="0">
                              <a:latin typeface="Cambria Math" panose="02040503050406030204" pitchFamily="18" charset="0"/>
                            </a:rPr>
                            <m:t>𝑑𝑥</m:t>
                          </m:r>
                        </m:e>
                      </m:nary>
                      <m:r>
                        <a:rPr lang="pt-BR" i="1">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b="0" i="1" smtClean="0">
                              <a:latin typeface="Cambria Math" panose="02040503050406030204" pitchFamily="18" charset="0"/>
                            </a:rPr>
                            <m:t>𝑑𝑥</m:t>
                          </m:r>
                        </m:e>
                      </m:nary>
                    </m:oMath>
                  </m:oMathPara>
                </a14:m>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453" t="-906"/>
                </a:stretch>
              </a:blipFill>
            </p:spPr>
            <p:txBody>
              <a:bodyPr/>
              <a:lstStyle/>
              <a:p>
                <a:r>
                  <a:rPr lang="pt-BR">
                    <a:noFill/>
                  </a:rPr>
                  <a:t> </a:t>
                </a:r>
              </a:p>
            </p:txBody>
          </p:sp>
        </mc:Fallback>
      </mc:AlternateContent>
    </p:spTree>
    <p:extLst>
      <p:ext uri="{BB962C8B-B14F-4D97-AF65-F5344CB8AC3E}">
        <p14:creationId xmlns:p14="http://schemas.microsoft.com/office/powerpoint/2010/main" val="8763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908720"/>
                <a:ext cx="9649072" cy="5688632"/>
              </a:xfrm>
            </p:spPr>
            <p:txBody>
              <a:bodyPr>
                <a:normAutofit fontScale="77500" lnSpcReduction="20000"/>
              </a:bodyPr>
              <a:lstStyle/>
              <a:p>
                <a:r>
                  <a:rPr lang="pt-BR" smtClean="0"/>
                  <a:t>Aplicamos integração por partes, para fazer as derivadas baixarem de ordem:</a:t>
                </a:r>
              </a:p>
              <a:p>
                <a:pPr marL="0" indent="0" algn="ctr">
                  <a:buNone/>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𝑇</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d>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sup>
                      </m:sSubSup>
                      <m:r>
                        <a:rPr lang="pt-BR" b="0" i="1" smtClean="0">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f>
                            <m:fPr>
                              <m:ctrlPr>
                                <a:rPr lang="pt-BR" i="1">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num>
                            <m:den>
                              <m:r>
                                <a:rPr lang="pt-BR" i="1">
                                  <a:latin typeface="Cambria Math" panose="02040503050406030204" pitchFamily="18" charset="0"/>
                                </a:rPr>
                                <m:t>𝑑</m:t>
                              </m:r>
                              <m:r>
                                <a:rPr lang="pt-BR" b="0" i="1" smtClean="0">
                                  <a:latin typeface="Cambria Math" panose="02040503050406030204" pitchFamily="18" charset="0"/>
                                </a:rPr>
                                <m:t>𝑥</m:t>
                              </m:r>
                            </m:den>
                          </m:f>
                          <m:f>
                            <m:fPr>
                              <m:ctrlPr>
                                <a:rPr lang="pt-BR" i="1">
                                  <a:latin typeface="Cambria Math" panose="02040503050406030204" pitchFamily="18" charset="0"/>
                                </a:rPr>
                              </m:ctrlPr>
                            </m:fPr>
                            <m:num>
                              <m:r>
                                <a:rPr lang="pt-BR" b="0" i="1" smtClean="0">
                                  <a:latin typeface="Cambria Math" panose="02040503050406030204" pitchFamily="18" charset="0"/>
                                </a:rPr>
                                <m:t>𝑑</m:t>
                              </m:r>
                              <m:r>
                                <a:rPr lang="pt-BR" i="1">
                                  <a:latin typeface="Cambria Math" panose="02040503050406030204" pitchFamily="18" charset="0"/>
                                </a:rPr>
                                <m:t>𝑇</m:t>
                              </m:r>
                            </m:num>
                            <m:den>
                              <m:r>
                                <a:rPr lang="pt-BR" i="1">
                                  <a:latin typeface="Cambria Math" panose="02040503050406030204" pitchFamily="18" charset="0"/>
                                </a:rPr>
                                <m:t>𝑑</m:t>
                              </m:r>
                              <m:r>
                                <a:rPr lang="pt-BR" b="0" i="1" smtClean="0">
                                  <a:latin typeface="Cambria Math" panose="02040503050406030204" pitchFamily="18" charset="0"/>
                                </a:rPr>
                                <m:t>𝑥</m:t>
                              </m:r>
                            </m:den>
                          </m:f>
                          <m:r>
                            <a:rPr lang="pt-BR" b="0" i="1" smtClean="0">
                              <a:latin typeface="Cambria Math" panose="02040503050406030204" pitchFamily="18" charset="0"/>
                            </a:rPr>
                            <m:t>𝑑𝑥</m:t>
                          </m:r>
                        </m:e>
                      </m:nary>
                      <m:r>
                        <a:rPr lang="pt-BR" i="1">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b="0" i="1" smtClean="0">
                              <a:latin typeface="Cambria Math" panose="02040503050406030204" pitchFamily="18" charset="0"/>
                            </a:rPr>
                            <m:t>𝑑𝑥</m:t>
                          </m:r>
                        </m:e>
                      </m:nary>
                    </m:oMath>
                  </m:oMathPara>
                </a14:m>
                <a:endParaRPr lang="pt-BR" smtClean="0"/>
              </a:p>
              <a:p>
                <a:r>
                  <a:rPr lang="pt-BR" smtClean="0"/>
                  <a:t>Resolvemos o 1º termo e a 2ª integral, lembrando que (neste exemplo), todos os elementos tem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=2,5</m:t>
                    </m:r>
                  </m:oMath>
                </a14:m>
                <a:r>
                  <a:rPr lang="pt-BR" smtClean="0"/>
                  <a:t>:</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i="1">
                              <a:latin typeface="Cambria Math" panose="02040503050406030204" pitchFamily="18" charset="0"/>
                            </a:rPr>
                            <m:t>𝑑𝑥</m:t>
                          </m:r>
                        </m:e>
                      </m:nary>
                    </m:oMath>
                  </m:oMathPara>
                </a14:m>
                <a:endParaRPr lang="pt-BR" smtClean="0"/>
              </a:p>
              <a:p>
                <a:endParaRPr lang="pt-B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r>
                            <a:rPr lang="pt-BR" i="1">
                              <a:latin typeface="Cambria Math" panose="02040503050406030204" pitchFamily="18" charset="0"/>
                            </a:rPr>
                            <m:t>0.</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=−10</m:t>
                      </m:r>
                      <m:f>
                        <m:fPr>
                          <m:ctrlPr>
                            <a:rPr lang="pt-BR" i="1" smtClean="0">
                              <a:latin typeface="Cambria Math" panose="02040503050406030204" pitchFamily="18" charset="0"/>
                            </a:rPr>
                          </m:ctrlPr>
                        </m:fPr>
                        <m:num>
                          <m:r>
                            <a:rPr lang="pt-BR" b="0" i="1" smtClean="0">
                              <a:latin typeface="Cambria Math" panose="02040503050406030204" pitchFamily="18" charset="0"/>
                            </a:rPr>
                            <m:t>2,5</m:t>
                          </m:r>
                        </m:num>
                        <m:den>
                          <m:r>
                            <a:rPr lang="pt-BR" b="0" i="1" smtClean="0">
                              <a:latin typeface="Cambria Math" panose="02040503050406030204" pitchFamily="18" charset="0"/>
                            </a:rPr>
                            <m:t>2</m:t>
                          </m:r>
                        </m:den>
                      </m:f>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m:t>
                      </m:r>
                      <m:r>
                        <a:rPr lang="pt-BR" b="0" i="1" smtClean="0">
                          <a:latin typeface="Cambria Math" panose="02040503050406030204" pitchFamily="18" charset="0"/>
                        </a:rPr>
                        <m:t>2,5</m:t>
                      </m:r>
                    </m:oMath>
                  </m:oMathPara>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908720"/>
                <a:ext cx="9649072" cy="5688632"/>
              </a:xfrm>
              <a:blipFill>
                <a:blip r:embed="rId2"/>
                <a:stretch>
                  <a:fillRect l="-1327" t="-750"/>
                </a:stretch>
              </a:blipFill>
            </p:spPr>
            <p:txBody>
              <a:bodyPr/>
              <a:lstStyle/>
              <a:p>
                <a:r>
                  <a:rPr lang="pt-BR">
                    <a:noFill/>
                  </a:rPr>
                  <a:t> </a:t>
                </a:r>
              </a:p>
            </p:txBody>
          </p:sp>
        </mc:Fallback>
      </mc:AlternateContent>
    </p:spTree>
    <p:extLst>
      <p:ext uri="{BB962C8B-B14F-4D97-AF65-F5344CB8AC3E}">
        <p14:creationId xmlns:p14="http://schemas.microsoft.com/office/powerpoint/2010/main" val="219285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77500" lnSpcReduction="20000"/>
              </a:bodyPr>
              <a:lstStyle/>
              <a:p>
                <a:r>
                  <a:rPr lang="pt-BR" smtClean="0"/>
                  <a:t>A derivada dentro da integral é calculada ao longo do elemento, portanto é uma constante (ao contrário da derivada nos extremos, a qual é calculada em um ponto). Sendo assim, podemos retirar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oMath>
                </a14:m>
                <a:r>
                  <a:rPr lang="pt-BR" smtClean="0"/>
                  <a:t> da integral e obter:</a:t>
                </a: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m:t>
                      </m:r>
                      <m:r>
                        <a:rPr lang="pt-BR" b="0" i="1" smtClean="0">
                          <a:latin typeface="Cambria Math" panose="02040503050406030204" pitchFamily="18" charset="0"/>
                        </a:rPr>
                        <m:t>2,5</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d>
                        <m:dPr>
                          <m:ctrlPr>
                            <a:rPr lang="pt-BR" i="1" smtClean="0">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e>
                      </m:d>
                      <m:sSubSup>
                        <m:sSubSupPr>
                          <m:ctrlPr>
                            <a:rPr lang="pt-BR" i="1" smtClean="0">
                              <a:latin typeface="Cambria Math" panose="02040503050406030204" pitchFamily="18" charset="0"/>
                            </a:rPr>
                          </m:ctrlPr>
                        </m:sSubSupPr>
                        <m:e>
                          <m:d>
                            <m:dPr>
                              <m:begChr m:val="["/>
                              <m:endChr m:val="]"/>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d>
                        </m:e>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sup>
                      </m:sSubSup>
                      <m:r>
                        <a:rPr lang="pt-BR" i="1">
                          <a:latin typeface="Cambria Math" panose="02040503050406030204" pitchFamily="18" charset="0"/>
                        </a:rPr>
                        <m:t>=−12,5</m:t>
                      </m:r>
                    </m:oMath>
                  </m:oMathPara>
                </a14:m>
                <a:endParaRPr lang="pt-BR"/>
              </a:p>
              <a:p>
                <a:pPr marL="0" indent="0" algn="ctr">
                  <a:buNone/>
                </a:pP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b="0" i="1" smtClean="0">
                        <a:latin typeface="Cambria Math" panose="02040503050406030204" pitchFamily="18" charset="0"/>
                      </a:rPr>
                      <m:t>+</m:t>
                    </m:r>
                    <m:d>
                      <m:dPr>
                        <m:ctrlPr>
                          <a:rPr lang="pt-BR" i="1">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r>
                              <a:rPr lang="pt-BR" b="0" i="1" smtClean="0">
                                <a:latin typeface="Cambria Math" panose="02040503050406030204" pitchFamily="18" charset="0"/>
                              </a:rPr>
                              <m:t>2,5</m:t>
                            </m:r>
                          </m:den>
                        </m:f>
                      </m:e>
                    </m:d>
                    <m:r>
                      <a:rPr lang="pt-BR" i="1">
                        <a:latin typeface="Cambria Math" panose="02040503050406030204" pitchFamily="18" charset="0"/>
                      </a:rPr>
                      <m:t>=−12,5</m:t>
                    </m:r>
                  </m:oMath>
                </a14:m>
                <a:r>
                  <a:rPr lang="pt-BR" smtClean="0"/>
                  <a:t> ou </a:t>
                </a:r>
                <a14:m>
                  <m:oMath xmlns:m="http://schemas.openxmlformats.org/officeDocument/2006/math">
                    <m:r>
                      <a:rPr lang="pt-BR" b="0" i="0"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r>
                      <a:rPr lang="pt-BR" b="0" i="1" smtClean="0">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a14:m>
                <a:r>
                  <a:rPr lang="pt-BR" smtClean="0"/>
                  <a:t> </a:t>
                </a: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371" t="-793" r="-1567"/>
                </a:stretch>
              </a:blipFill>
            </p:spPr>
            <p:txBody>
              <a:bodyPr/>
              <a:lstStyle/>
              <a:p>
                <a:r>
                  <a:rPr lang="pt-BR">
                    <a:noFill/>
                  </a:rPr>
                  <a:t> </a:t>
                </a:r>
              </a:p>
            </p:txBody>
          </p:sp>
        </mc:Fallback>
      </mc:AlternateContent>
    </p:spTree>
    <p:extLst>
      <p:ext uri="{BB962C8B-B14F-4D97-AF65-F5344CB8AC3E}">
        <p14:creationId xmlns:p14="http://schemas.microsoft.com/office/powerpoint/2010/main" val="225283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70000" lnSpcReduction="20000"/>
              </a:bodyPr>
              <a:lstStyle/>
              <a:p>
                <a:r>
                  <a:rPr lang="pt-BR" smtClean="0"/>
                  <a:t>Para v</a:t>
                </a:r>
                <a:r>
                  <a:rPr lang="pt-BR" baseline="-25000" smtClean="0"/>
                  <a:t>2</a:t>
                </a:r>
                <a:r>
                  <a:rPr lang="pt-BR" smtClean="0"/>
                  <a:t> teremos:</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2</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b="0" i="1" smtClean="0">
                              <a:latin typeface="Cambria Math" panose="02040503050406030204" pitchFamily="18" charset="0"/>
                            </a:rPr>
                            <m:t>𝑑𝑥</m:t>
                          </m:r>
                        </m:e>
                      </m:nary>
                      <m:r>
                        <a:rPr lang="pt-BR" i="1">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b="0" i="1" smtClean="0">
                              <a:latin typeface="Cambria Math" panose="02040503050406030204" pitchFamily="18" charset="0"/>
                            </a:rPr>
                            <m:t>𝑑𝑥</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𝑇</m:t>
                              </m:r>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d>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i="1">
                              <a:latin typeface="Cambria Math" panose="02040503050406030204" pitchFamily="18" charset="0"/>
                            </a:rPr>
                            <m:t>𝑑𝑥</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i="1">
                              <a:latin typeface="Cambria Math" panose="02040503050406030204" pitchFamily="18" charset="0"/>
                            </a:rPr>
                            <m:t>𝑑𝑥</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r>
                            <a:rPr lang="pt-BR" b="0" i="1" smtClean="0">
                              <a:latin typeface="Cambria Math" panose="02040503050406030204" pitchFamily="18" charset="0"/>
                            </a:rPr>
                            <m:t>1</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=−10</m:t>
                      </m:r>
                      <m:f>
                        <m:fPr>
                          <m:ctrlPr>
                            <a:rPr lang="pt-BR" i="1">
                              <a:latin typeface="Cambria Math" panose="02040503050406030204" pitchFamily="18" charset="0"/>
                            </a:rPr>
                          </m:ctrlPr>
                        </m:fPr>
                        <m:num>
                          <m:r>
                            <a:rPr lang="pt-BR" i="1">
                              <a:latin typeface="Cambria Math" panose="02040503050406030204" pitchFamily="18" charset="0"/>
                            </a:rPr>
                            <m:t>2,5</m:t>
                          </m:r>
                        </m:num>
                        <m:den>
                          <m:r>
                            <a:rPr lang="pt-BR" i="1">
                              <a:latin typeface="Cambria Math" panose="02040503050406030204" pitchFamily="18" charset="0"/>
                            </a:rPr>
                            <m:t>2</m:t>
                          </m:r>
                        </m:den>
                      </m:f>
                    </m:oMath>
                  </m:oMathPara>
                </a14:m>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137" t="-680"/>
                </a:stretch>
              </a:blipFill>
            </p:spPr>
            <p:txBody>
              <a:bodyPr/>
              <a:lstStyle/>
              <a:p>
                <a:r>
                  <a:rPr lang="pt-BR">
                    <a:noFill/>
                  </a:rPr>
                  <a:t> </a:t>
                </a:r>
              </a:p>
            </p:txBody>
          </p:sp>
        </mc:Fallback>
      </mc:AlternateContent>
    </p:spTree>
    <p:extLst>
      <p:ext uri="{BB962C8B-B14F-4D97-AF65-F5344CB8AC3E}">
        <p14:creationId xmlns:p14="http://schemas.microsoft.com/office/powerpoint/2010/main" val="406487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92500"/>
              </a:bodyPr>
              <a:lstStyle/>
              <a:p>
                <a:r>
                  <a:rPr lang="pt-BR" smtClean="0"/>
                  <a:t>Para v</a:t>
                </a:r>
                <a:r>
                  <a:rPr lang="pt-BR" baseline="-25000" smtClean="0"/>
                  <a:t>2</a:t>
                </a:r>
                <a:r>
                  <a:rPr lang="pt-BR" smtClean="0"/>
                  <a:t> teremos (cont.):</a:t>
                </a:r>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d>
                        <m:dPr>
                          <m:ctrlPr>
                            <a:rPr lang="pt-BR" i="1">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e>
                      </m:d>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d>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sSubSup>
                      <m:r>
                        <a:rPr lang="pt-BR" i="1">
                          <a:latin typeface="Cambria Math" panose="02040503050406030204" pitchFamily="18" charset="0"/>
                        </a:rPr>
                        <m:t>=−12,5</m:t>
                      </m:r>
                    </m:oMath>
                  </m:oMathPara>
                </a14:m>
                <a:endParaRPr lang="pt-BR"/>
              </a:p>
              <a:p>
                <a:pPr marL="0" indent="0" algn="ctr">
                  <a:buNone/>
                </a:pP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b="0" i="1" smtClean="0">
                        <a:latin typeface="Cambria Math" panose="02040503050406030204" pitchFamily="18" charset="0"/>
                      </a:rPr>
                      <m:t>−</m:t>
                    </m:r>
                    <m:d>
                      <m:dPr>
                        <m:ctrlPr>
                          <a:rPr lang="pt-BR" i="1">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r>
                              <a:rPr lang="pt-BR" i="1">
                                <a:latin typeface="Cambria Math" panose="02040503050406030204" pitchFamily="18" charset="0"/>
                              </a:rPr>
                              <m:t>2,5</m:t>
                            </m:r>
                          </m:den>
                        </m:f>
                      </m:e>
                    </m:d>
                    <m:r>
                      <a:rPr lang="pt-BR" i="1">
                        <a:latin typeface="Cambria Math" panose="02040503050406030204" pitchFamily="18" charset="0"/>
                      </a:rPr>
                      <m:t>=−12,5</m:t>
                    </m:r>
                  </m:oMath>
                </a14:m>
                <a:r>
                  <a:rPr lang="pt-BR"/>
                  <a:t>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b="0" i="1" smtClean="0">
                        <a:latin typeface="Cambria Math" panose="02040503050406030204" pitchFamily="18" charset="0"/>
                      </a:rPr>
                      <m:t>−</m:t>
                    </m:r>
                    <m:r>
                      <a:rPr lang="pt-BR" i="1">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a14:m>
                <a:r>
                  <a:rPr lang="pt-BR"/>
                  <a:t> </a:t>
                </a:r>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579" t="-453"/>
                </a:stretch>
              </a:blipFill>
            </p:spPr>
            <p:txBody>
              <a:bodyPr/>
              <a:lstStyle/>
              <a:p>
                <a:r>
                  <a:rPr lang="pt-BR">
                    <a:noFill/>
                  </a:rPr>
                  <a:t> </a:t>
                </a:r>
              </a:p>
            </p:txBody>
          </p:sp>
        </mc:Fallback>
      </mc:AlternateContent>
    </p:spTree>
    <p:extLst>
      <p:ext uri="{BB962C8B-B14F-4D97-AF65-F5344CB8AC3E}">
        <p14:creationId xmlns:p14="http://schemas.microsoft.com/office/powerpoint/2010/main" val="150269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10000"/>
              </a:bodyPr>
              <a:lstStyle/>
              <a:p>
                <a:r>
                  <a:rPr lang="pt-BR" smtClean="0"/>
                  <a:t>Temos então as seguintes equações</a:t>
                </a:r>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m:oMathPara>
                </a14:m>
                <a:endParaRPr lang="pt-BR" i="1"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b="0" i="1" smtClean="0">
                          <a:latin typeface="Cambria Math" panose="02040503050406030204" pitchFamily="18" charset="0"/>
                        </a:rPr>
                        <m:t>−</m:t>
                      </m:r>
                      <m:r>
                        <a:rPr lang="pt-BR" i="1">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m:oMathPara>
                </a14:m>
                <a:endParaRPr lang="pt-BR" smtClean="0"/>
              </a:p>
              <a:p>
                <a:r>
                  <a:rPr lang="pt-BR" smtClean="0"/>
                  <a:t>Combinando as duas na forma matricial, obtemos a solução em um dos elementos: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mr>
                            <m:mr>
                              <m:e>
                                <m:r>
                                  <a:rPr lang="pt-BR" b="0" i="1" smtClean="0">
                                    <a:latin typeface="Cambria Math" panose="02040503050406030204" pitchFamily="18" charset="0"/>
                                  </a:rPr>
                                  <m:t>0,4</m:t>
                                </m:r>
                              </m:e>
                              <m:e>
                                <m:r>
                                  <a:rPr lang="pt-BR" b="0" i="1" smtClean="0">
                                    <a:latin typeface="Cambria Math" panose="02040503050406030204" pitchFamily="18" charset="0"/>
                                  </a:rPr>
                                  <m:t>−0,4</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2</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12,5</m:t>
                                </m:r>
                              </m:e>
                            </m:mr>
                            <m:mr>
                              <m:e>
                                <m:r>
                                  <a:rPr lang="pt-BR" b="0" i="1" smtClean="0">
                                    <a:latin typeface="Cambria Math" panose="02040503050406030204" pitchFamily="18" charset="0"/>
                                  </a:rPr>
                                  <m:t>−12,5</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𝑇</m:t>
                                    </m:r>
                                  </m:e>
                                  <m:sub>
                                    <m:r>
                                      <a:rPr lang="pt-BR" b="0" i="1" smtClean="0">
                                        <a:latin typeface="Cambria Math" panose="02040503050406030204" pitchFamily="18" charset="0"/>
                                      </a:rPr>
                                      <m:t>1</m:t>
                                    </m:r>
                                  </m:sub>
                                  <m:sup>
                                    <m:r>
                                      <a:rPr lang="pt-BR" b="0" i="1" smtClean="0">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r>
                  <a:rPr lang="pt-BR" smtClean="0"/>
                  <a:t>Temos agora de aplicar esta solução ao longo do domínio, lembrando que devemos somar a solução nos pontos de contato. </a:t>
                </a:r>
              </a:p>
              <a:p>
                <a:r>
                  <a:rPr lang="pt-BR" smtClean="0"/>
                  <a:t>Por exemplo, a solução no nó 3 (em x=5,0) será a soma do efeito de x2 do elemento 2 e x1 do elemento 3  </a:t>
                </a:r>
                <a:endParaRPr lang="pt-BR"/>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t="-906" r="-718" b="-340"/>
                </a:stretch>
              </a:blipFill>
            </p:spPr>
            <p:txBody>
              <a:bodyPr/>
              <a:lstStyle/>
              <a:p>
                <a:r>
                  <a:rPr lang="pt-BR">
                    <a:noFill/>
                  </a:rPr>
                  <a:t> </a:t>
                </a:r>
              </a:p>
            </p:txBody>
          </p:sp>
        </mc:Fallback>
      </mc:AlternateContent>
    </p:spTree>
    <p:extLst>
      <p:ext uri="{BB962C8B-B14F-4D97-AF65-F5344CB8AC3E}">
        <p14:creationId xmlns:p14="http://schemas.microsoft.com/office/powerpoint/2010/main" val="3270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80728"/>
                <a:ext cx="9340850" cy="5381625"/>
              </a:xfrm>
            </p:spPr>
            <p:txBody>
              <a:bodyPr/>
              <a:lstStyle/>
              <a:p>
                <a:r>
                  <a:rPr lang="pt-BR" smtClean="0"/>
                  <a:t>Calculamos a solução em cada elemento:</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m:oMathPara>
                </a14:m>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80728"/>
                <a:ext cx="9340850" cy="5381625"/>
              </a:xfrm>
              <a:blipFill>
                <a:blip r:embed="rId2"/>
                <a:stretch>
                  <a:fillRect l="-1828" t="-680"/>
                </a:stretch>
              </a:blipFill>
            </p:spPr>
            <p:txBody>
              <a:bodyPr/>
              <a:lstStyle/>
              <a:p>
                <a:r>
                  <a:rPr lang="pt-BR">
                    <a:noFill/>
                  </a:rPr>
                  <a:t> </a:t>
                </a:r>
              </a:p>
            </p:txBody>
          </p:sp>
        </mc:Fallback>
      </mc:AlternateContent>
    </p:spTree>
    <p:extLst>
      <p:ext uri="{BB962C8B-B14F-4D97-AF65-F5344CB8AC3E}">
        <p14:creationId xmlns:p14="http://schemas.microsoft.com/office/powerpoint/2010/main" val="58979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Multiplicamos as matrizes: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m:oMathPara>
                </a14:m>
                <a:endParaRPr lang="pt-BR" smtClean="0"/>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420366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Somamos as expressões nos respectivos nós: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m:oMathPara>
                </a14:m>
                <a:endParaRPr lang="pt-BR" smtClean="0"/>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
        <p:nvSpPr>
          <p:cNvPr id="4" name="CaixaDeTexto 3"/>
          <p:cNvSpPr txBox="1"/>
          <p:nvPr/>
        </p:nvSpPr>
        <p:spPr>
          <a:xfrm>
            <a:off x="1529420" y="1979548"/>
            <a:ext cx="726481" cy="369332"/>
          </a:xfrm>
          <a:prstGeom prst="rect">
            <a:avLst/>
          </a:prstGeom>
          <a:noFill/>
        </p:spPr>
        <p:txBody>
          <a:bodyPr wrap="none" rtlCol="0">
            <a:spAutoFit/>
          </a:bodyPr>
          <a:lstStyle/>
          <a:p>
            <a:r>
              <a:rPr lang="pt-BR" sz="1800" smtClean="0">
                <a:latin typeface="+mn-lt"/>
              </a:rPr>
              <a:t>Nó 1</a:t>
            </a:r>
            <a:endParaRPr lang="en-US" sz="1800">
              <a:latin typeface="+mn-lt"/>
            </a:endParaRPr>
          </a:p>
        </p:txBody>
      </p:sp>
      <p:sp>
        <p:nvSpPr>
          <p:cNvPr id="5" name="CaixaDeTexto 4"/>
          <p:cNvSpPr txBox="1"/>
          <p:nvPr/>
        </p:nvSpPr>
        <p:spPr>
          <a:xfrm>
            <a:off x="1529420" y="2879648"/>
            <a:ext cx="726481" cy="369332"/>
          </a:xfrm>
          <a:prstGeom prst="rect">
            <a:avLst/>
          </a:prstGeom>
          <a:noFill/>
        </p:spPr>
        <p:txBody>
          <a:bodyPr wrap="none" rtlCol="0">
            <a:spAutoFit/>
          </a:bodyPr>
          <a:lstStyle/>
          <a:p>
            <a:r>
              <a:rPr lang="pt-BR" sz="1800" smtClean="0">
                <a:latin typeface="+mn-lt"/>
              </a:rPr>
              <a:t>Nó 2</a:t>
            </a:r>
            <a:endParaRPr lang="en-US" sz="1800">
              <a:latin typeface="+mn-lt"/>
            </a:endParaRPr>
          </a:p>
        </p:txBody>
      </p:sp>
      <p:sp>
        <p:nvSpPr>
          <p:cNvPr id="6" name="CaixaDeTexto 5"/>
          <p:cNvSpPr txBox="1"/>
          <p:nvPr/>
        </p:nvSpPr>
        <p:spPr>
          <a:xfrm>
            <a:off x="1529420" y="3779748"/>
            <a:ext cx="726481" cy="369332"/>
          </a:xfrm>
          <a:prstGeom prst="rect">
            <a:avLst/>
          </a:prstGeom>
          <a:noFill/>
        </p:spPr>
        <p:txBody>
          <a:bodyPr wrap="none" rtlCol="0">
            <a:spAutoFit/>
          </a:bodyPr>
          <a:lstStyle/>
          <a:p>
            <a:r>
              <a:rPr lang="pt-BR" sz="1800" smtClean="0">
                <a:latin typeface="+mn-lt"/>
              </a:rPr>
              <a:t>Nó 3</a:t>
            </a:r>
            <a:endParaRPr lang="en-US" sz="1800">
              <a:latin typeface="+mn-lt"/>
            </a:endParaRPr>
          </a:p>
        </p:txBody>
      </p:sp>
      <p:sp>
        <p:nvSpPr>
          <p:cNvPr id="7" name="CaixaDeTexto 6"/>
          <p:cNvSpPr txBox="1"/>
          <p:nvPr/>
        </p:nvSpPr>
        <p:spPr>
          <a:xfrm>
            <a:off x="1529420" y="4679848"/>
            <a:ext cx="726481" cy="369332"/>
          </a:xfrm>
          <a:prstGeom prst="rect">
            <a:avLst/>
          </a:prstGeom>
          <a:noFill/>
        </p:spPr>
        <p:txBody>
          <a:bodyPr wrap="none" rtlCol="0">
            <a:spAutoFit/>
          </a:bodyPr>
          <a:lstStyle/>
          <a:p>
            <a:r>
              <a:rPr lang="pt-BR" sz="1800" smtClean="0">
                <a:latin typeface="+mn-lt"/>
              </a:rPr>
              <a:t>Nó 4</a:t>
            </a:r>
            <a:endParaRPr lang="en-US" sz="1800">
              <a:latin typeface="+mn-lt"/>
            </a:endParaRPr>
          </a:p>
        </p:txBody>
      </p:sp>
      <p:sp>
        <p:nvSpPr>
          <p:cNvPr id="8" name="CaixaDeTexto 7"/>
          <p:cNvSpPr txBox="1"/>
          <p:nvPr/>
        </p:nvSpPr>
        <p:spPr>
          <a:xfrm>
            <a:off x="1529420" y="5579948"/>
            <a:ext cx="726481" cy="369332"/>
          </a:xfrm>
          <a:prstGeom prst="rect">
            <a:avLst/>
          </a:prstGeom>
          <a:noFill/>
        </p:spPr>
        <p:txBody>
          <a:bodyPr wrap="none" rtlCol="0">
            <a:spAutoFit/>
          </a:bodyPr>
          <a:lstStyle/>
          <a:p>
            <a:r>
              <a:rPr lang="pt-BR" sz="1800" smtClean="0">
                <a:latin typeface="+mn-lt"/>
              </a:rPr>
              <a:t>Nó 5</a:t>
            </a:r>
            <a:endParaRPr lang="en-US" sz="1800">
              <a:latin typeface="+mn-lt"/>
            </a:endParaRPr>
          </a:p>
        </p:txBody>
      </p:sp>
      <p:sp>
        <p:nvSpPr>
          <p:cNvPr id="9" name="Retângulo 8"/>
          <p:cNvSpPr/>
          <p:nvPr/>
        </p:nvSpPr>
        <p:spPr>
          <a:xfrm>
            <a:off x="2215728" y="2348881"/>
            <a:ext cx="5689600" cy="1080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tângulo 9"/>
          <p:cNvSpPr/>
          <p:nvPr/>
        </p:nvSpPr>
        <p:spPr>
          <a:xfrm>
            <a:off x="2215728" y="3429001"/>
            <a:ext cx="5689600" cy="1008111"/>
          </a:xfrm>
          <a:prstGeom prst="rect">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tângulo 10"/>
          <p:cNvSpPr/>
          <p:nvPr/>
        </p:nvSpPr>
        <p:spPr>
          <a:xfrm>
            <a:off x="2215728" y="4437112"/>
            <a:ext cx="5689600" cy="108012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106614706"/>
      </p:ext>
    </p:extLst>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85000" lnSpcReduction="20000"/>
              </a:bodyPr>
              <a:lstStyle/>
              <a:p>
                <a:r>
                  <a:rPr lang="pt-BR" smtClean="0"/>
                  <a:t>Montamos o sistema de equações correspondente: </a:t>
                </a:r>
              </a:p>
              <a:p>
                <a:pPr marL="0" indent="0" algn="ctr">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m:t>
                              </m:r>
                              <m:r>
                                <a:rPr lang="pt-BR" b="0" i="1" smtClean="0">
                                  <a:latin typeface="Cambria Math" panose="02040503050406030204" pitchFamily="18" charset="0"/>
                                </a:rPr>
                                <m:t>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m:t>
                                    </m:r>
                                    <m:r>
                                      <a:rPr lang="pt-BR" b="0" i="1" smtClean="0">
                                        <a:latin typeface="Cambria Math" panose="02040503050406030204" pitchFamily="18" charset="0"/>
                                      </a:rPr>
                                      <m:t>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b="0" i="1" smtClean="0">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5</m:t>
                                              </m:r>
                                            </m:sub>
                                          </m:sSub>
                                        </m:e>
                                      </m:mr>
                                    </m:m>
                                  </m:e>
                                </m:mr>
                              </m:m>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b="0" i="1" smtClean="0">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25</m:t>
                                          </m:r>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mr>
                              </m:m>
                            </m:e>
                          </m:mr>
                        </m:m>
                      </m:e>
                    </m:d>
                  </m:oMath>
                </a14:m>
                <a:r>
                  <a:rPr lang="pt-BR" i="1" smtClean="0">
                    <a:latin typeface="Cambria Math" panose="02040503050406030204" pitchFamily="18" charset="0"/>
                  </a:rPr>
                  <a:t> </a:t>
                </a:r>
              </a:p>
              <a:p>
                <a:r>
                  <a:rPr lang="pt-BR" smtClean="0"/>
                  <a:t>Aplicamos as condições de contorno:</a:t>
                </a:r>
                <a:endParaRPr lang="pt-BR" i="1"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r>
                                  <a:rPr lang="pt-BR" b="0" i="1" smtClean="0">
                                    <a:latin typeface="Cambria Math" panose="02040503050406030204" pitchFamily="18" charset="0"/>
                                  </a:rPr>
                                  <m:t>.40</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r>
                                  <a:rPr lang="pt-BR" b="0" i="1" smtClean="0">
                                    <a:latin typeface="Cambria Math" panose="02040503050406030204" pitchFamily="18" charset="0"/>
                                  </a:rPr>
                                  <m:t>.40</m:t>
                                </m:r>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i="1">
                                                <a:latin typeface="Cambria Math" panose="02040503050406030204" pitchFamily="18" charset="0"/>
                                              </a:rPr>
                                              <m:t>+0,4</m:t>
                                            </m:r>
                                            <m:r>
                                              <a:rPr lang="pt-BR" b="0" i="1" smtClean="0">
                                                <a:latin typeface="Cambria Math" panose="02040503050406030204" pitchFamily="18" charset="0"/>
                                              </a:rPr>
                                              <m:t>.200</m:t>
                                            </m:r>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i="1">
                                                <a:latin typeface="Cambria Math" panose="02040503050406030204" pitchFamily="18" charset="0"/>
                                              </a:rPr>
                                              <m:t>−0,4</m:t>
                                            </m:r>
                                            <m:r>
                                              <a:rPr lang="pt-BR" b="0" i="1" smtClean="0">
                                                <a:latin typeface="Cambria Math" panose="02040503050406030204" pitchFamily="18" charset="0"/>
                                              </a:rPr>
                                              <m:t>.200</m:t>
                                            </m:r>
                                          </m:e>
                                        </m:mr>
                                      </m:m>
                                    </m:e>
                                  </m:mr>
                                </m:m>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i="1">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25</m:t>
                                            </m:r>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mr>
                                </m:m>
                              </m:e>
                            </m:mr>
                          </m:m>
                        </m:e>
                      </m:d>
                    </m:oMath>
                  </m:oMathPara>
                </a14:m>
                <a:endParaRPr lang="pt-BR" smtClean="0">
                  <a:latin typeface="Cambria Math" panose="02040503050406030204" pitchFamily="18" charset="0"/>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453" t="-906"/>
                </a:stretch>
              </a:blipFill>
            </p:spPr>
            <p:txBody>
              <a:bodyPr/>
              <a:lstStyle/>
              <a:p>
                <a:r>
                  <a:rPr lang="pt-BR">
                    <a:noFill/>
                  </a:rPr>
                  <a:t> </a:t>
                </a:r>
              </a:p>
            </p:txBody>
          </p:sp>
        </mc:Fallback>
      </mc:AlternateContent>
    </p:spTree>
    <p:extLst>
      <p:ext uri="{BB962C8B-B14F-4D97-AF65-F5344CB8AC3E}">
        <p14:creationId xmlns:p14="http://schemas.microsoft.com/office/powerpoint/2010/main" val="29570635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ítulo 1"/>
          <p:cNvSpPr>
            <a:spLocks noGrp="1"/>
          </p:cNvSpPr>
          <p:nvPr>
            <p:ph type="title"/>
          </p:nvPr>
        </p:nvSpPr>
        <p:spPr/>
        <p:txBody>
          <a:bodyPr/>
          <a:lstStyle/>
          <a:p>
            <a:r>
              <a:rPr lang="en-US" smtClean="0"/>
              <a:t>Matlab</a:t>
            </a:r>
            <a:endParaRPr lang="pt-BR" smtClean="0"/>
          </a:p>
        </p:txBody>
      </p:sp>
      <p:sp>
        <p:nvSpPr>
          <p:cNvPr id="52227" name="Espaço Reservado para Conteúdo 2"/>
          <p:cNvSpPr>
            <a:spLocks noGrp="1"/>
          </p:cNvSpPr>
          <p:nvPr>
            <p:ph idx="1"/>
          </p:nvPr>
        </p:nvSpPr>
        <p:spPr/>
        <p:txBody>
          <a:bodyPr/>
          <a:lstStyle/>
          <a:p>
            <a:r>
              <a:rPr lang="en-US" smtClean="0"/>
              <a:t>No caso de polinômios o Matlab pode resolver com o comando </a:t>
            </a:r>
            <a:r>
              <a:rPr lang="en-US" i="1" smtClean="0"/>
              <a:t>roots(a) </a:t>
            </a:r>
            <a:r>
              <a:rPr lang="en-US" smtClean="0"/>
              <a:t>, onde </a:t>
            </a:r>
            <a:r>
              <a:rPr lang="en-US" i="1" smtClean="0"/>
              <a:t>a </a:t>
            </a:r>
            <a:r>
              <a:rPr lang="en-US" smtClean="0"/>
              <a:t>é um vetor formado pelos coeficientes do polinômio a ser calculadas as raízes.</a:t>
            </a:r>
            <a:endParaRPr lang="pt-BR" smtClean="0"/>
          </a:p>
        </p:txBody>
      </p:sp>
    </p:spTree>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a:bodyPr>
              <a:lstStyle/>
              <a:p>
                <a:r>
                  <a:rPr lang="pt-BR" smtClean="0"/>
                  <a:t>Isolamos as incógnitas</a:t>
                </a:r>
                <a:endParaRPr lang="pt-BR" i="1"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mr>
                                </m:m>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,5</m:t>
                                </m:r>
                              </m:e>
                            </m:mr>
                            <m:mr>
                              <m:e>
                                <m:r>
                                  <a:rPr lang="pt-BR" i="1">
                                    <a:latin typeface="Cambria Math" panose="02040503050406030204" pitchFamily="18" charset="0"/>
                                  </a:rPr>
                                  <m:t>−</m:t>
                                </m:r>
                                <m:r>
                                  <a:rPr lang="pt-BR" b="0" i="1" smtClean="0">
                                    <a:latin typeface="Cambria Math" panose="02040503050406030204" pitchFamily="18" charset="0"/>
                                  </a:rPr>
                                  <m:t>41</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b="0" i="1" smtClean="0">
                                                <a:latin typeface="Cambria Math" panose="02040503050406030204" pitchFamily="18" charset="0"/>
                                              </a:rPr>
                                              <m:t>10</m:t>
                                            </m:r>
                                            <m:r>
                                              <a:rPr lang="pt-BR" i="1">
                                                <a:latin typeface="Cambria Math" panose="02040503050406030204" pitchFamily="18" charset="0"/>
                                              </a:rPr>
                                              <m:t>5</m:t>
                                            </m:r>
                                          </m:e>
                                        </m:mr>
                                        <m:mr>
                                          <m:e>
                                            <m:r>
                                              <a:rPr lang="pt-BR" b="0" i="1" smtClean="0">
                                                <a:latin typeface="Cambria Math" panose="02040503050406030204" pitchFamily="18" charset="0"/>
                                              </a:rPr>
                                              <m:t>+67</m:t>
                                            </m:r>
                                            <m:r>
                                              <a:rPr lang="pt-BR" i="1">
                                                <a:latin typeface="Cambria Math" panose="02040503050406030204" pitchFamily="18" charset="0"/>
                                              </a:rPr>
                                              <m:t>,5</m:t>
                                            </m:r>
                                          </m:e>
                                        </m:mr>
                                      </m:m>
                                    </m:e>
                                  </m:mr>
                                </m:m>
                              </m:e>
                            </m:mr>
                          </m:m>
                        </m:e>
                      </m:d>
                    </m:oMath>
                  </m:oMathPara>
                </a14:m>
                <a:endParaRPr lang="pt-BR" smtClean="0">
                  <a:latin typeface="Cambria Math" panose="02040503050406030204" pitchFamily="18" charset="0"/>
                </a:endParaRPr>
              </a:p>
              <a:p>
                <a:r>
                  <a:rPr lang="pt-BR" smtClean="0"/>
                  <a:t>E resolvemos o sistema obtendo: </a:t>
                </a:r>
                <a:r>
                  <a:rPr lang="pt-BR" i="1" smtClean="0"/>
                  <a:t>T</a:t>
                </a:r>
                <a:r>
                  <a:rPr lang="pt-BR" i="1" baseline="30000" smtClean="0"/>
                  <a:t>’</a:t>
                </a:r>
                <a:r>
                  <a:rPr lang="pt-BR" i="1" baseline="-25000" smtClean="0"/>
                  <a:t>1</a:t>
                </a:r>
                <a:r>
                  <a:rPr lang="pt-BR" i="1" smtClean="0"/>
                  <a:t>=66;T</a:t>
                </a:r>
                <a:r>
                  <a:rPr lang="pt-BR" i="1" baseline="-25000" smtClean="0"/>
                  <a:t>2</a:t>
                </a:r>
                <a:r>
                  <a:rPr lang="pt-BR" i="1" smtClean="0"/>
                  <a:t>=173,75;T</a:t>
                </a:r>
                <a:r>
                  <a:rPr lang="pt-BR" i="1" baseline="-25000" smtClean="0"/>
                  <a:t>3</a:t>
                </a:r>
                <a:r>
                  <a:rPr lang="pt-BR" i="1" smtClean="0"/>
                  <a:t>=245;T</a:t>
                </a:r>
                <a:r>
                  <a:rPr lang="pt-BR" i="1" baseline="-25000" smtClean="0"/>
                  <a:t>4</a:t>
                </a:r>
                <a:r>
                  <a:rPr lang="pt-BR" i="1" smtClean="0"/>
                  <a:t>=253,75;T</a:t>
                </a:r>
                <a:r>
                  <a:rPr lang="pt-BR" i="1" baseline="30000" smtClean="0"/>
                  <a:t>’</a:t>
                </a:r>
                <a:r>
                  <a:rPr lang="pt-BR" i="1" baseline="-25000" smtClean="0"/>
                  <a:t>5</a:t>
                </a:r>
                <a:r>
                  <a:rPr lang="pt-BR" i="1" smtClean="0"/>
                  <a:t>=-34</a:t>
                </a:r>
                <a:r>
                  <a:rPr lang="pt-BR" smtClean="0"/>
                  <a:t> </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769" t="-566"/>
                </a:stretch>
              </a:blipFill>
            </p:spPr>
            <p:txBody>
              <a:bodyPr/>
              <a:lstStyle/>
              <a:p>
                <a:r>
                  <a:rPr lang="pt-BR">
                    <a:noFill/>
                  </a:rPr>
                  <a:t> </a:t>
                </a:r>
              </a:p>
            </p:txBody>
          </p:sp>
        </mc:Fallback>
      </mc:AlternateContent>
    </p:spTree>
    <p:extLst>
      <p:ext uri="{BB962C8B-B14F-4D97-AF65-F5344CB8AC3E}">
        <p14:creationId xmlns:p14="http://schemas.microsoft.com/office/powerpoint/2010/main" val="3068706185"/>
      </p:ext>
    </p:extLst>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10000"/>
              </a:bodyPr>
              <a:lstStyle/>
              <a:p>
                <a:r>
                  <a:rPr lang="pt-BR" smtClean="0"/>
                  <a:t>Resolvendo a equação de forma algébrica, para comparar os resultados, obtemos: </a:t>
                </a:r>
              </a:p>
              <a:p>
                <a:pPr marL="0" indent="0" algn="ctr">
                  <a:buNone/>
                </a:pPr>
                <a14:m>
                  <m:oMathPara xmlns:m="http://schemas.openxmlformats.org/officeDocument/2006/math">
                    <m:oMathParaPr>
                      <m:jc m:val="centerGroup"/>
                    </m:oMathParaPr>
                    <m:oMath xmlns:m="http://schemas.openxmlformats.org/officeDocument/2006/math">
                      <m:sSup>
                        <m:sSupPr>
                          <m:ctrlPr>
                            <a:rPr lang="pt-BR" b="0" i="1" smtClean="0">
                              <a:latin typeface="Cambria Math" panose="02040503050406030204" pitchFamily="18" charset="0"/>
                            </a:rPr>
                          </m:ctrlPr>
                        </m:sSupPr>
                        <m:e>
                          <m:r>
                            <a:rPr lang="pt-BR" i="1">
                              <a:latin typeface="Cambria Math" panose="02040503050406030204" pitchFamily="18" charset="0"/>
                            </a:rPr>
                            <m:t>𝑇</m:t>
                          </m:r>
                        </m:e>
                        <m:sup>
                          <m:r>
                            <a:rPr lang="pt-BR" b="0" i="1" smtClean="0">
                              <a:latin typeface="Cambria Math" panose="02040503050406030204" pitchFamily="18" charset="0"/>
                            </a:rPr>
                            <m:t>′′</m:t>
                          </m:r>
                        </m:sup>
                      </m:sSup>
                      <m:r>
                        <a:rPr lang="pt-BR" b="0" i="1" smtClean="0">
                          <a:latin typeface="Cambria Math" panose="02040503050406030204" pitchFamily="18" charset="0"/>
                        </a:rPr>
                        <m:t>=−10</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r>
                        <a:rPr lang="pt-BR" i="1">
                          <a:latin typeface="Cambria Math" panose="02040503050406030204" pitchFamily="18" charset="0"/>
                        </a:rPr>
                        <m:t>=−10</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𝑐</m:t>
                          </m:r>
                        </m:e>
                        <m:sub>
                          <m:r>
                            <a:rPr lang="pt-BR" b="0" i="1" smtClean="0">
                              <a:latin typeface="Cambria Math" panose="02040503050406030204" pitchFamily="18" charset="0"/>
                            </a:rPr>
                            <m:t>1</m:t>
                          </m:r>
                        </m:sub>
                      </m:sSub>
                    </m:oMath>
                  </m:oMathPara>
                </a14:m>
                <a:endParaRPr lang="pt-B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𝑇</m:t>
                      </m:r>
                      <m:r>
                        <a:rPr lang="pt-BR" i="1">
                          <a:latin typeface="Cambria Math" panose="02040503050406030204" pitchFamily="18" charset="0"/>
                        </a:rPr>
                        <m:t>=−10</m:t>
                      </m:r>
                      <m:f>
                        <m:fPr>
                          <m:ctrlPr>
                            <a:rPr lang="pt-BR"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num>
                        <m:den>
                          <m:r>
                            <a:rPr lang="pt-BR" b="0" i="1" smtClean="0">
                              <a:latin typeface="Cambria Math" panose="02040503050406030204" pitchFamily="18" charset="0"/>
                            </a:rPr>
                            <m:t>2</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1</m:t>
                          </m:r>
                        </m:sub>
                      </m:sSub>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b="0" i="1" smtClean="0">
                              <a:latin typeface="Cambria Math" panose="02040503050406030204" pitchFamily="18" charset="0"/>
                            </a:rPr>
                            <m:t>2</m:t>
                          </m:r>
                        </m:sub>
                      </m:sSub>
                    </m:oMath>
                  </m:oMathPara>
                </a14:m>
                <a:endParaRPr lang="pt-BR" smtClean="0"/>
              </a:p>
              <a:p>
                <a:r>
                  <a:rPr lang="pt-BR" smtClean="0"/>
                  <a:t>Aplicando as condições de contorno:</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0</m:t>
                          </m:r>
                        </m:e>
                      </m:d>
                      <m:r>
                        <a:rPr lang="pt-BR" i="1">
                          <a:latin typeface="Cambria Math" panose="02040503050406030204" pitchFamily="18" charset="0"/>
                        </a:rPr>
                        <m:t>=</m:t>
                      </m:r>
                      <m:r>
                        <a:rPr lang="pt-BR" b="0" i="1" smtClean="0">
                          <a:latin typeface="Cambria Math" panose="02040503050406030204" pitchFamily="18" charset="0"/>
                        </a:rPr>
                        <m:t>40=</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2</m:t>
                          </m:r>
                        </m:sub>
                      </m:sSub>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10</m:t>
                          </m:r>
                        </m:e>
                      </m:d>
                      <m:r>
                        <a:rPr lang="pt-BR" i="1">
                          <a:latin typeface="Cambria Math" panose="02040503050406030204" pitchFamily="18" charset="0"/>
                        </a:rPr>
                        <m:t>=</m:t>
                      </m:r>
                      <m:r>
                        <a:rPr lang="pt-BR" b="0" i="1" smtClean="0">
                          <a:latin typeface="Cambria Math" panose="02040503050406030204" pitchFamily="18" charset="0"/>
                        </a:rPr>
                        <m:t>200=</m:t>
                      </m:r>
                      <m:r>
                        <a:rPr lang="pt-BR" i="1">
                          <a:latin typeface="Cambria Math" panose="02040503050406030204" pitchFamily="18" charset="0"/>
                        </a:rPr>
                        <m:t>−10</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b="0" i="1" smtClean="0">
                                  <a:latin typeface="Cambria Math" panose="02040503050406030204" pitchFamily="18" charset="0"/>
                                </a:rPr>
                                <m:t>10</m:t>
                              </m:r>
                            </m:e>
                            <m:sup>
                              <m:r>
                                <a:rPr lang="pt-BR" i="1">
                                  <a:latin typeface="Cambria Math" panose="02040503050406030204" pitchFamily="18" charset="0"/>
                                </a:rPr>
                                <m:t>2</m:t>
                              </m:r>
                            </m:sup>
                          </m:sSup>
                        </m:num>
                        <m:den>
                          <m:r>
                            <a:rPr lang="pt-BR" i="1">
                              <a:latin typeface="Cambria Math" panose="02040503050406030204" pitchFamily="18" charset="0"/>
                            </a:rPr>
                            <m:t>2</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1</m:t>
                          </m:r>
                        </m:sub>
                      </m:sSub>
                      <m:r>
                        <a:rPr lang="pt-BR" b="0" i="1" smtClean="0">
                          <a:latin typeface="Cambria Math" panose="02040503050406030204" pitchFamily="18" charset="0"/>
                        </a:rPr>
                        <m:t>10</m:t>
                      </m:r>
                      <m:r>
                        <a:rPr lang="pt-BR" i="1">
                          <a:latin typeface="Cambria Math" panose="02040503050406030204" pitchFamily="18" charset="0"/>
                        </a:rPr>
                        <m:t>+</m:t>
                      </m:r>
                      <m:r>
                        <a:rPr lang="pt-BR" b="0" i="1" smtClean="0">
                          <a:latin typeface="Cambria Math" panose="02040503050406030204" pitchFamily="18" charset="0"/>
                        </a:rPr>
                        <m:t>40</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1</m:t>
                          </m:r>
                        </m:sub>
                      </m:sSub>
                      <m:r>
                        <a:rPr lang="pt-BR" i="1">
                          <a:latin typeface="Cambria Math" panose="02040503050406030204" pitchFamily="18" charset="0"/>
                        </a:rPr>
                        <m:t>=66</m:t>
                      </m:r>
                    </m:oMath>
                  </m:oMathPara>
                </a14:m>
                <a:endParaRPr lang="pt-BR"/>
              </a:p>
              <a:p>
                <a:r>
                  <a:rPr lang="pt-BR" smtClean="0"/>
                  <a:t>A solução será então: </a:t>
                </a:r>
                <a14:m>
                  <m:oMath xmlns:m="http://schemas.openxmlformats.org/officeDocument/2006/math">
                    <m:r>
                      <a:rPr lang="pt-BR" b="0" i="1" smtClean="0">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=5</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+66</m:t>
                    </m:r>
                    <m:r>
                      <a:rPr lang="pt-BR" b="0" i="1" smtClean="0">
                        <a:latin typeface="Cambria Math" panose="02040503050406030204" pitchFamily="18" charset="0"/>
                      </a:rPr>
                      <m:t>𝑥</m:t>
                    </m:r>
                    <m:r>
                      <a:rPr lang="pt-BR" b="0" i="1" smtClean="0">
                        <a:latin typeface="Cambria Math" panose="02040503050406030204" pitchFamily="18" charset="0"/>
                      </a:rPr>
                      <m:t>+40</m:t>
                    </m:r>
                  </m:oMath>
                </a14:m>
                <a:endParaRPr lang="pt-BR" smtClean="0"/>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t="-1019" b="-1019"/>
                </a:stretch>
              </a:blipFill>
            </p:spPr>
            <p:txBody>
              <a:bodyPr/>
              <a:lstStyle/>
              <a:p>
                <a:r>
                  <a:rPr lang="pt-BR">
                    <a:noFill/>
                  </a:rPr>
                  <a:t> </a:t>
                </a:r>
              </a:p>
            </p:txBody>
          </p:sp>
        </mc:Fallback>
      </mc:AlternateContent>
    </p:spTree>
    <p:extLst>
      <p:ext uri="{BB962C8B-B14F-4D97-AF65-F5344CB8AC3E}">
        <p14:creationId xmlns:p14="http://schemas.microsoft.com/office/powerpoint/2010/main" val="309394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Comparando a solução exata com a dos elementos finitos</a:t>
            </a:r>
          </a:p>
        </p:txBody>
      </p:sp>
      <p:sp>
        <p:nvSpPr>
          <p:cNvPr id="94211" name="Espaço Reservado para Conteúdo 2"/>
          <p:cNvSpPr>
            <a:spLocks noGrp="1"/>
          </p:cNvSpPr>
          <p:nvPr>
            <p:ph idx="1"/>
          </p:nvPr>
        </p:nvSpPr>
        <p:spPr/>
        <p:txBody>
          <a:bodyPr/>
          <a:lstStyle/>
          <a:p>
            <a:endParaRPr lang="pt-BR" smtClean="0"/>
          </a:p>
        </p:txBody>
      </p:sp>
      <p:pic>
        <p:nvPicPr>
          <p:cNvPr id="942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125538"/>
            <a:ext cx="9444037"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94065"/>
      </p:ext>
    </p:extLst>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31a 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dirty="0" smtClean="0"/>
              <a:t>1D – Quadros Desenvolvidos em Sala de Aula</a:t>
            </a:r>
            <a:endParaRPr lang="en-US" dirty="0" smtClean="0"/>
          </a:p>
        </p:txBody>
      </p:sp>
    </p:spTree>
    <p:extLst>
      <p:ext uri="{BB962C8B-B14F-4D97-AF65-F5344CB8AC3E}">
        <p14:creationId xmlns:p14="http://schemas.microsoft.com/office/powerpoint/2010/main" val="3659774822"/>
      </p:ext>
    </p:extLst>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Tree>
    <p:extLst>
      <p:ext uri="{BB962C8B-B14F-4D97-AF65-F5344CB8AC3E}">
        <p14:creationId xmlns:p14="http://schemas.microsoft.com/office/powerpoint/2010/main" val="3258593851"/>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993560" cy="6858000"/>
          </a:xfrm>
          <a:prstGeom prst="rect">
            <a:avLst/>
          </a:prstGeom>
        </p:spPr>
      </p:pic>
    </p:spTree>
    <p:extLst>
      <p:ext uri="{BB962C8B-B14F-4D97-AF65-F5344CB8AC3E}">
        <p14:creationId xmlns:p14="http://schemas.microsoft.com/office/powerpoint/2010/main" val="389666382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31a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1D – Resolução por Matrizes de Conexão</a:t>
            </a:r>
            <a:endParaRPr lang="en-US" dirty="0" smtClean="0"/>
          </a:p>
        </p:txBody>
      </p:sp>
    </p:spTree>
    <p:extLst>
      <p:ext uri="{BB962C8B-B14F-4D97-AF65-F5344CB8AC3E}">
        <p14:creationId xmlns:p14="http://schemas.microsoft.com/office/powerpoint/2010/main" val="1040702120"/>
      </p:ext>
    </p:extLst>
  </p:cSld>
  <p:clrMapOvr>
    <a:masterClrMapping/>
  </p:clrMapOvr>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Matriz de Conexão Global -&gt; Local</a:t>
            </a:r>
            <a:endParaRPr lang="pt-BR" sz="2800"/>
          </a:p>
        </p:txBody>
      </p:sp>
      <p:sp>
        <p:nvSpPr>
          <p:cNvPr id="3" name="Espaço Reservado para Conteúdo 2"/>
          <p:cNvSpPr>
            <a:spLocks noGrp="1"/>
          </p:cNvSpPr>
          <p:nvPr>
            <p:ph idx="1"/>
          </p:nvPr>
        </p:nvSpPr>
        <p:spPr>
          <a:xfrm>
            <a:off x="293688" y="980729"/>
            <a:ext cx="9340850" cy="2520280"/>
          </a:xfrm>
        </p:spPr>
        <p:txBody>
          <a:bodyPr>
            <a:normAutofit fontScale="70000" lnSpcReduction="20000"/>
          </a:bodyPr>
          <a:lstStyle/>
          <a:p>
            <a:pPr algn="just"/>
            <a:r>
              <a:rPr lang="pt-BR" smtClean="0"/>
              <a:t>Vamos montar uma matriz de conexão. Esta matriz indicará a partir das numerações globais nos nós, qual será a numeração equivalente local.</a:t>
            </a:r>
          </a:p>
          <a:p>
            <a:pPr algn="just"/>
            <a:r>
              <a:rPr lang="pt-BR" smtClean="0"/>
              <a:t>Para tal observe a matriz </a:t>
            </a:r>
            <a:r>
              <a:rPr lang="pt-BR" b="1" smtClean="0"/>
              <a:t>C </a:t>
            </a:r>
            <a:r>
              <a:rPr lang="pt-BR" smtClean="0"/>
              <a:t>abaixo. </a:t>
            </a:r>
          </a:p>
          <a:p>
            <a:pPr algn="just"/>
            <a:r>
              <a:rPr lang="pt-BR" smtClean="0"/>
              <a:t>Por exemplo, a partir dela vemos que T1_2 e T2_1 (nó 2 do elemento 1 e nó 1 do elemento 2) são equivalentes a T2 (nó 2 no sistema global).</a:t>
            </a:r>
            <a:endParaRPr lang="pt-BR"/>
          </a:p>
        </p:txBody>
      </p:sp>
      <p:graphicFrame>
        <p:nvGraphicFramePr>
          <p:cNvPr id="5" name="Objeto 4"/>
          <p:cNvGraphicFramePr>
            <a:graphicFrameLocks noChangeAspect="1"/>
          </p:cNvGraphicFramePr>
          <p:nvPr>
            <p:extLst>
              <p:ext uri="{D42A27DB-BD31-4B8C-83A1-F6EECF244321}">
                <p14:modId xmlns:p14="http://schemas.microsoft.com/office/powerpoint/2010/main" val="795311957"/>
              </p:ext>
            </p:extLst>
          </p:nvPr>
        </p:nvGraphicFramePr>
        <p:xfrm>
          <a:off x="344488" y="3418018"/>
          <a:ext cx="9217024" cy="2891302"/>
        </p:xfrm>
        <a:graphic>
          <a:graphicData uri="http://schemas.openxmlformats.org/presentationml/2006/ole">
            <mc:AlternateContent xmlns:mc="http://schemas.openxmlformats.org/markup-compatibility/2006">
              <mc:Choice xmlns:v="urn:schemas-microsoft-com:vml" Requires="v">
                <p:oleObj spid="_x0000_s263267" name="Planilha" r:id="rId3" imgW="5495996" imgH="1724066" progId="Excel.Sheet.12">
                  <p:embed/>
                </p:oleObj>
              </mc:Choice>
              <mc:Fallback>
                <p:oleObj name="Planilha" r:id="rId3" imgW="5495996" imgH="1724066" progId="Excel.Sheet.12">
                  <p:embed/>
                  <p:pic>
                    <p:nvPicPr>
                      <p:cNvPr id="0" name=""/>
                      <p:cNvPicPr/>
                      <p:nvPr/>
                    </p:nvPicPr>
                    <p:blipFill>
                      <a:blip r:embed="rId4"/>
                      <a:stretch>
                        <a:fillRect/>
                      </a:stretch>
                    </p:blipFill>
                    <p:spPr>
                      <a:xfrm>
                        <a:off x="344488" y="3418018"/>
                        <a:ext cx="9217024" cy="2891302"/>
                      </a:xfrm>
                      <a:prstGeom prst="rect">
                        <a:avLst/>
                      </a:prstGeom>
                    </p:spPr>
                  </p:pic>
                </p:oleObj>
              </mc:Fallback>
            </mc:AlternateContent>
          </a:graphicData>
        </a:graphic>
      </p:graphicFrame>
    </p:spTree>
    <p:extLst>
      <p:ext uri="{BB962C8B-B14F-4D97-AF65-F5344CB8AC3E}">
        <p14:creationId xmlns:p14="http://schemas.microsoft.com/office/powerpoint/2010/main" val="793639655"/>
      </p:ext>
    </p:extLst>
  </p:cSld>
  <p:clrMapOvr>
    <a:masterClrMapping/>
  </p:clrMapOvr>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Matriz de Nós Global</a:t>
            </a:r>
            <a:br>
              <a:rPr lang="pt-BR"/>
            </a:br>
            <a:r>
              <a:rPr lang="pt-BR"/>
              <a:t>Forma automática de montagem</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Vamos agora partir da matriz local:</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a14:m>
                <a:r>
                  <a:rPr lang="pt-BR" smtClean="0"/>
                  <a:t>  e montar uma matriz para todos os nós desconectados (</a:t>
                </a:r>
                <a:r>
                  <a:rPr lang="pt-BR" b="1" smtClean="0"/>
                  <a:t>S</a:t>
                </a:r>
                <a:r>
                  <a:rPr lang="pt-BR" smtClean="0"/>
                  <a:t>) da seguinte forma:</a:t>
                </a:r>
              </a:p>
              <a:p>
                <a:pPr lvl="1"/>
                <a:endParaRPr lang="pt-BR"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828" t="-566"/>
                </a:stretch>
              </a:blipFill>
            </p:spPr>
            <p:txBody>
              <a:bodyPr/>
              <a:lstStyle/>
              <a:p>
                <a:r>
                  <a:rPr lang="pt-BR">
                    <a:noFill/>
                  </a:rPr>
                  <a:t> </a:t>
                </a:r>
              </a:p>
            </p:txBody>
          </p:sp>
        </mc:Fallback>
      </mc:AlternateContent>
      <p:graphicFrame>
        <p:nvGraphicFramePr>
          <p:cNvPr id="6" name="Objeto 5"/>
          <p:cNvGraphicFramePr>
            <a:graphicFrameLocks noChangeAspect="1"/>
          </p:cNvGraphicFramePr>
          <p:nvPr>
            <p:extLst>
              <p:ext uri="{D42A27DB-BD31-4B8C-83A1-F6EECF244321}">
                <p14:modId xmlns:p14="http://schemas.microsoft.com/office/powerpoint/2010/main" val="3326566186"/>
              </p:ext>
            </p:extLst>
          </p:nvPr>
        </p:nvGraphicFramePr>
        <p:xfrm>
          <a:off x="560512" y="3789040"/>
          <a:ext cx="8892686" cy="2789560"/>
        </p:xfrm>
        <a:graphic>
          <a:graphicData uri="http://schemas.openxmlformats.org/presentationml/2006/ole">
            <mc:AlternateContent xmlns:mc="http://schemas.openxmlformats.org/markup-compatibility/2006">
              <mc:Choice xmlns:v="urn:schemas-microsoft-com:vml" Requires="v">
                <p:oleObj spid="_x0000_s264288" name="Planilha" r:id="rId4" imgW="5495996" imgH="1724066" progId="Excel.Sheet.12">
                  <p:embed/>
                </p:oleObj>
              </mc:Choice>
              <mc:Fallback>
                <p:oleObj name="Planilha" r:id="rId4" imgW="5495996" imgH="1724066" progId="Excel.Sheet.12">
                  <p:embed/>
                  <p:pic>
                    <p:nvPicPr>
                      <p:cNvPr id="0" name=""/>
                      <p:cNvPicPr/>
                      <p:nvPr/>
                    </p:nvPicPr>
                    <p:blipFill>
                      <a:blip r:embed="rId5"/>
                      <a:stretch>
                        <a:fillRect/>
                      </a:stretch>
                    </p:blipFill>
                    <p:spPr>
                      <a:xfrm>
                        <a:off x="560512" y="3789040"/>
                        <a:ext cx="8892686" cy="2789560"/>
                      </a:xfrm>
                      <a:prstGeom prst="rect">
                        <a:avLst/>
                      </a:prstGeom>
                    </p:spPr>
                  </p:pic>
                </p:oleObj>
              </mc:Fallback>
            </mc:AlternateContent>
          </a:graphicData>
        </a:graphic>
      </p:graphicFrame>
    </p:spTree>
    <p:extLst>
      <p:ext uri="{BB962C8B-B14F-4D97-AF65-F5344CB8AC3E}">
        <p14:creationId xmlns:p14="http://schemas.microsoft.com/office/powerpoint/2010/main" val="4214682651"/>
      </p:ext>
    </p:extLst>
  </p:cSld>
  <p:clrMapOvr>
    <a:masterClrMapping/>
  </p:clrMapOvr>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464" y="116632"/>
            <a:ext cx="9146032" cy="533400"/>
          </a:xfrm>
        </p:spPr>
        <p:txBody>
          <a:bodyPr/>
          <a:lstStyle/>
          <a:p>
            <a:r>
              <a:rPr lang="pt-BR" sz="2800" smtClean="0"/>
              <a:t>Matriz de Nós Global</a:t>
            </a:r>
            <a:br>
              <a:rPr lang="pt-BR" sz="2800" smtClean="0"/>
            </a:br>
            <a:r>
              <a:rPr lang="pt-BR" sz="2800" smtClean="0"/>
              <a:t>Forma automática de montagem</a:t>
            </a:r>
            <a:endParaRPr lang="pt-BR" sz="28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08720"/>
                <a:ext cx="9340850" cy="5381625"/>
              </a:xfrm>
            </p:spPr>
            <p:txBody>
              <a:bodyPr/>
              <a:lstStyle/>
              <a:p>
                <a:r>
                  <a:rPr lang="pt-BR" smtClean="0"/>
                  <a:t>Por soma de efeitos, o sistema de equações é:</a:t>
                </a:r>
              </a:p>
              <a:p>
                <a:endParaRPr lang="pt-BR"/>
              </a:p>
              <a:p>
                <a:endParaRPr lang="pt-BR" smtClean="0"/>
              </a:p>
              <a:p>
                <a:endParaRPr lang="pt-BR"/>
              </a:p>
              <a:p>
                <a:endParaRPr lang="pt-BR" smtClean="0"/>
              </a:p>
              <a:p>
                <a:endParaRPr lang="pt-BR"/>
              </a:p>
              <a:p>
                <a:r>
                  <a:rPr lang="pt-BR" smtClean="0"/>
                  <a:t>O qual foi montado a partir da matriz local: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r>
                                    <a:rPr lang="pt-BR" b="0" i="1" smtClean="0">
                                      <a:latin typeface="Cambria Math" panose="02040503050406030204" pitchFamily="18" charset="0"/>
                                    </a:rPr>
                                    <m:t>1</m:t>
                                  </m:r>
                                </m:sub>
                              </m:sSub>
                            </m:e>
                            <m:e>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22</m:t>
                                  </m:r>
                                </m:sub>
                              </m:sSub>
                            </m:e>
                          </m:mr>
                        </m:m>
                      </m:e>
                    </m:d>
                    <m:r>
                      <a:rPr lang="pt-BR" b="0" i="1" smtClean="0">
                        <a:latin typeface="Cambria Math" panose="02040503050406030204" pitchFamily="18" charset="0"/>
                      </a:rPr>
                      <m:t>=</m:t>
                    </m:r>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mr>
                          <m:mr>
                            <m:e>
                              <m:r>
                                <a:rPr lang="pt-BR" b="0" i="1" smtClean="0">
                                  <a:latin typeface="Cambria Math" panose="02040503050406030204" pitchFamily="18" charset="0"/>
                                </a:rPr>
                                <m:t>0,4</m:t>
                              </m:r>
                            </m:e>
                            <m:e>
                              <m:r>
                                <a:rPr lang="pt-BR" b="0" i="1" smtClean="0">
                                  <a:latin typeface="Cambria Math" panose="02040503050406030204" pitchFamily="18" charset="0"/>
                                </a:rPr>
                                <m:t>−0,4</m:t>
                              </m:r>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2</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12,5+</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𝑇</m:t>
                                  </m:r>
                                </m:e>
                                <m:sub>
                                  <m:r>
                                    <a:rPr lang="pt-BR" b="0" i="1" smtClean="0">
                                      <a:latin typeface="Cambria Math" panose="02040503050406030204" pitchFamily="18" charset="0"/>
                                    </a:rPr>
                                    <m:t>1</m:t>
                                  </m:r>
                                </m:sub>
                                <m:sup>
                                  <m:r>
                                    <a:rPr lang="pt-BR" b="0" i="1" smtClean="0">
                                      <a:latin typeface="Cambria Math" panose="02040503050406030204" pitchFamily="18" charset="0"/>
                                    </a:rPr>
                                    <m:t>′</m:t>
                                  </m:r>
                                </m:sup>
                              </m:sSubSup>
                            </m:e>
                          </m:m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
                      </m:e>
                    </m:d>
                  </m:oMath>
                </a14:m>
                <a:endParaRPr lang="pt-BR" smtClean="0"/>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08720"/>
                <a:ext cx="9340850" cy="5381625"/>
              </a:xfrm>
              <a:blipFill>
                <a:blip r:embed="rId2"/>
                <a:stretch>
                  <a:fillRect l="-1828" t="-566"/>
                </a:stretch>
              </a:blipFill>
            </p:spPr>
            <p:txBody>
              <a:bodyPr/>
              <a:lstStyle/>
              <a:p>
                <a:r>
                  <a:rPr lang="pt-BR">
                    <a:noFill/>
                  </a:rPr>
                  <a:t> </a:t>
                </a:r>
              </a:p>
            </p:txBody>
          </p:sp>
        </mc:Fallback>
      </mc:AlternateContent>
      <p:graphicFrame>
        <p:nvGraphicFramePr>
          <p:cNvPr id="7" name="Tabela 6"/>
          <p:cNvGraphicFramePr>
            <a:graphicFrameLocks noGrp="1"/>
          </p:cNvGraphicFramePr>
          <p:nvPr>
            <p:extLst/>
          </p:nvPr>
        </p:nvGraphicFramePr>
        <p:xfrm>
          <a:off x="344488" y="1484784"/>
          <a:ext cx="9073007" cy="266192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88032">
                  <a:extLst>
                    <a:ext uri="{9D8B030D-6E8A-4147-A177-3AD203B41FA5}">
                      <a16:colId xmlns:a16="http://schemas.microsoft.com/office/drawing/2014/main" val="3655597466"/>
                    </a:ext>
                  </a:extLst>
                </a:gridCol>
                <a:gridCol w="504056">
                  <a:extLst>
                    <a:ext uri="{9D8B030D-6E8A-4147-A177-3AD203B41FA5}">
                      <a16:colId xmlns:a16="http://schemas.microsoft.com/office/drawing/2014/main" val="1561119788"/>
                    </a:ext>
                  </a:extLst>
                </a:gridCol>
                <a:gridCol w="412877">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C</a:t>
                      </a:r>
                      <a:r>
                        <a:rPr lang="pt-BR" b="0" baseline="-25000" smtClean="0">
                          <a:solidFill>
                            <a:schemeClr val="tx1"/>
                          </a:solidFill>
                        </a:rPr>
                        <a:t>11</a:t>
                      </a:r>
                      <a:r>
                        <a:rPr lang="pt-BR" b="0" baseline="30000" smtClean="0">
                          <a:solidFill>
                            <a:schemeClr val="tx1"/>
                          </a:solidFill>
                        </a:rPr>
                        <a:t>1</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C</a:t>
                      </a:r>
                      <a:r>
                        <a:rPr lang="pt-BR" b="0" baseline="-25000" smtClean="0">
                          <a:solidFill>
                            <a:schemeClr val="tx1"/>
                          </a:solidFill>
                        </a:rPr>
                        <a:t>12</a:t>
                      </a:r>
                      <a:r>
                        <a:rPr lang="pt-BR" b="0" baseline="30000" smtClean="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1</a:t>
                      </a:r>
                      <a:r>
                        <a:rPr lang="pt-BR" smtClean="0">
                          <a:solidFill>
                            <a:schemeClr val="tx1"/>
                          </a:solidFill>
                        </a:rPr>
                        <a:t>+C</a:t>
                      </a:r>
                      <a:r>
                        <a:rPr lang="pt-BR" baseline="-25000" smtClean="0">
                          <a:solidFill>
                            <a:schemeClr val="tx1"/>
                          </a:solidFill>
                        </a:rPr>
                        <a:t>11</a:t>
                      </a:r>
                      <a:r>
                        <a:rPr lang="pt-BR" baseline="30000" smtClean="0">
                          <a:solidFill>
                            <a:schemeClr val="tx1"/>
                          </a:solidFill>
                        </a:rPr>
                        <a:t>2</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C</a:t>
                      </a:r>
                      <a:r>
                        <a:rPr lang="pt-BR" b="0" baseline="-25000" smtClean="0">
                          <a:solidFill>
                            <a:schemeClr val="tx1"/>
                          </a:solidFill>
                        </a:rPr>
                        <a:t>12</a:t>
                      </a:r>
                      <a:r>
                        <a:rPr lang="pt-BR" b="0" baseline="30000" smtClean="0">
                          <a:solidFill>
                            <a:schemeClr val="tx1"/>
                          </a:solidFill>
                        </a:rPr>
                        <a:t>2</a:t>
                      </a: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2</a:t>
                      </a:r>
                      <a:r>
                        <a:rPr lang="pt-BR" b="0" baseline="0" smtClean="0">
                          <a:solidFill>
                            <a:schemeClr val="tx1"/>
                          </a:solidFill>
                        </a:rPr>
                        <a:t>’) +     (-12,5+T</a:t>
                      </a:r>
                      <a:r>
                        <a:rPr lang="pt-BR" b="0" baseline="-25000" smtClean="0">
                          <a:solidFill>
                            <a:schemeClr val="tx1"/>
                          </a:solidFill>
                        </a:rPr>
                        <a:t>2</a:t>
                      </a:r>
                      <a:r>
                        <a:rPr lang="pt-BR" b="0" baseline="0" smtClean="0">
                          <a:solidFill>
                            <a:schemeClr val="tx1"/>
                          </a:solidFill>
                        </a:rPr>
                        <a:t>’)</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2</a:t>
                      </a:r>
                      <a:r>
                        <a:rPr lang="pt-BR" smtClean="0">
                          <a:solidFill>
                            <a:schemeClr val="tx1"/>
                          </a:solidFill>
                        </a:rPr>
                        <a:t>+C</a:t>
                      </a:r>
                      <a:r>
                        <a:rPr lang="pt-BR" baseline="-25000" smtClean="0">
                          <a:solidFill>
                            <a:schemeClr val="tx1"/>
                          </a:solidFill>
                        </a:rPr>
                        <a:t>11</a:t>
                      </a:r>
                      <a:r>
                        <a:rPr lang="pt-BR" baseline="30000" smtClean="0">
                          <a:solidFill>
                            <a:schemeClr val="tx1"/>
                          </a:solidFill>
                        </a:rPr>
                        <a:t>3</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C</a:t>
                      </a:r>
                      <a:r>
                        <a:rPr lang="pt-BR" b="0" baseline="-25000" smtClean="0">
                          <a:solidFill>
                            <a:schemeClr val="tx1"/>
                          </a:solidFill>
                        </a:rPr>
                        <a:t>12</a:t>
                      </a:r>
                      <a:r>
                        <a:rPr lang="pt-BR" b="0" baseline="30000" smtClean="0">
                          <a:solidFill>
                            <a:schemeClr val="tx1"/>
                          </a:solidFill>
                        </a:rPr>
                        <a:t>3</a:t>
                      </a: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3</a:t>
                      </a:r>
                      <a:r>
                        <a:rPr lang="pt-BR" b="0" baseline="0" smtClean="0">
                          <a:solidFill>
                            <a:schemeClr val="tx1"/>
                          </a:solidFill>
                        </a:rPr>
                        <a:t>’) +     (-12,5+T</a:t>
                      </a:r>
                      <a:r>
                        <a:rPr lang="pt-BR" b="0" baseline="-25000" smtClean="0">
                          <a:solidFill>
                            <a:schemeClr val="tx1"/>
                          </a:solidFill>
                        </a:rPr>
                        <a:t>3</a:t>
                      </a:r>
                      <a:r>
                        <a:rPr lang="pt-BR" b="0" baseline="0" smtClean="0">
                          <a:solidFill>
                            <a:schemeClr val="tx1"/>
                          </a:solidFill>
                        </a:rPr>
                        <a:t>’)</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3</a:t>
                      </a:r>
                      <a:r>
                        <a:rPr lang="pt-BR" smtClean="0">
                          <a:solidFill>
                            <a:schemeClr val="tx1"/>
                          </a:solidFill>
                        </a:rPr>
                        <a:t>+C</a:t>
                      </a:r>
                      <a:r>
                        <a:rPr lang="pt-BR" baseline="-25000" smtClean="0">
                          <a:solidFill>
                            <a:schemeClr val="tx1"/>
                          </a:solidFill>
                        </a:rPr>
                        <a:t>11</a:t>
                      </a:r>
                      <a:r>
                        <a:rPr lang="pt-BR" baseline="30000" smtClean="0">
                          <a:solidFill>
                            <a:schemeClr val="tx1"/>
                          </a:solidFill>
                        </a:rPr>
                        <a:t>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C</a:t>
                      </a:r>
                      <a:r>
                        <a:rPr lang="pt-BR" b="0" baseline="-25000" smtClean="0">
                          <a:solidFill>
                            <a:schemeClr val="tx1"/>
                          </a:solidFill>
                        </a:rPr>
                        <a:t>12</a:t>
                      </a:r>
                      <a:r>
                        <a:rPr lang="pt-BR" b="0" baseline="30000" smtClean="0">
                          <a:solidFill>
                            <a:schemeClr val="tx1"/>
                          </a:solidFill>
                        </a:rPr>
                        <a:t>4</a:t>
                      </a: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4</a:t>
                      </a:r>
                      <a:r>
                        <a:rPr lang="pt-BR" b="0" baseline="0" smtClean="0">
                          <a:solidFill>
                            <a:schemeClr val="tx1"/>
                          </a:solidFill>
                        </a:rPr>
                        <a:t>’) +     (-12,5+T</a:t>
                      </a:r>
                      <a:r>
                        <a:rPr lang="pt-BR" b="0" baseline="-25000" smtClean="0">
                          <a:solidFill>
                            <a:schemeClr val="tx1"/>
                          </a:solidFill>
                        </a:rPr>
                        <a:t>4</a:t>
                      </a:r>
                      <a:r>
                        <a:rPr lang="pt-BR" b="0" baseline="0" smtClean="0">
                          <a:solidFill>
                            <a:schemeClr val="tx1"/>
                          </a:solidFill>
                        </a:rPr>
                        <a:t>’)</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
        <p:nvSpPr>
          <p:cNvPr id="8" name="Retângulo 7"/>
          <p:cNvSpPr/>
          <p:nvPr/>
        </p:nvSpPr>
        <p:spPr>
          <a:xfrm>
            <a:off x="632520" y="5157192"/>
            <a:ext cx="4248472" cy="1008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722639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ítulo 1"/>
          <p:cNvSpPr>
            <a:spLocks noGrp="1"/>
          </p:cNvSpPr>
          <p:nvPr>
            <p:ph type="title"/>
          </p:nvPr>
        </p:nvSpPr>
        <p:spPr/>
        <p:txBody>
          <a:bodyPr/>
          <a:lstStyle/>
          <a:p>
            <a:r>
              <a:rPr lang="en-US" smtClean="0"/>
              <a:t>Solver e Atingir Meta (Excel)</a:t>
            </a:r>
            <a:endParaRPr lang="pt-BR" smtClean="0"/>
          </a:p>
        </p:txBody>
      </p:sp>
      <p:sp>
        <p:nvSpPr>
          <p:cNvPr id="53251" name="Espaço Reservado para Conteúdo 2"/>
          <p:cNvSpPr>
            <a:spLocks noGrp="1"/>
          </p:cNvSpPr>
          <p:nvPr>
            <p:ph idx="1"/>
          </p:nvPr>
        </p:nvSpPr>
        <p:spPr/>
        <p:txBody>
          <a:bodyPr/>
          <a:lstStyle/>
          <a:p>
            <a:r>
              <a:rPr lang="en-US" smtClean="0"/>
              <a:t>Em ambos os casos deseja-se atingir um determinado valor em uma célular pela alteração de outra</a:t>
            </a:r>
          </a:p>
          <a:p>
            <a:endParaRPr lang="en-US" smtClean="0"/>
          </a:p>
          <a:p>
            <a:r>
              <a:rPr lang="en-US" smtClean="0"/>
              <a:t>Ambos são recursos poderosos, porém não se prestam a criação de tabelas ( a menos que se utilize aplicativos tais como o SolverTable )</a:t>
            </a:r>
            <a:endParaRPr lang="pt-BR" smtClean="0"/>
          </a:p>
        </p:txBody>
      </p:sp>
    </p:spTree>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Matriz de Nós Global</a:t>
            </a:r>
            <a:br>
              <a:rPr lang="pt-BR" sz="2800" smtClean="0"/>
            </a:br>
            <a:r>
              <a:rPr lang="pt-BR" sz="2800" smtClean="0"/>
              <a:t>Forma automática de montagem</a:t>
            </a:r>
            <a:endParaRPr lang="pt-BR" sz="2800"/>
          </a:p>
        </p:txBody>
      </p:sp>
      <p:sp>
        <p:nvSpPr>
          <p:cNvPr id="4" name="Espaço Reservado para Conteúdo 3"/>
          <p:cNvSpPr>
            <a:spLocks noGrp="1"/>
          </p:cNvSpPr>
          <p:nvPr>
            <p:ph idx="1"/>
          </p:nvPr>
        </p:nvSpPr>
        <p:spPr>
          <a:xfrm>
            <a:off x="293688" y="908720"/>
            <a:ext cx="9340850" cy="5381625"/>
          </a:xfrm>
        </p:spPr>
        <p:txBody>
          <a:bodyPr/>
          <a:lstStyle/>
          <a:p>
            <a:r>
              <a:rPr lang="pt-BR" smtClean="0"/>
              <a:t>Podemos obter o sistema pelo cálculo </a:t>
            </a:r>
            <a:r>
              <a:rPr lang="pt-BR" b="1" smtClean="0"/>
              <a:t>C</a:t>
            </a:r>
            <a:r>
              <a:rPr lang="pt-BR" baseline="30000" smtClean="0"/>
              <a:t>t</a:t>
            </a:r>
            <a:r>
              <a:rPr lang="pt-BR" smtClean="0"/>
              <a:t>.</a:t>
            </a:r>
            <a:r>
              <a:rPr lang="pt-BR" b="1" smtClean="0"/>
              <a:t>S</a:t>
            </a:r>
            <a:r>
              <a:rPr lang="pt-BR" smtClean="0"/>
              <a:t>.</a:t>
            </a:r>
            <a:r>
              <a:rPr lang="pt-BR" b="1" smtClean="0"/>
              <a:t>C</a:t>
            </a:r>
            <a:r>
              <a:rPr lang="pt-BR"/>
              <a:t> </a:t>
            </a:r>
            <a:r>
              <a:rPr lang="pt-BR" smtClean="0"/>
              <a:t>e pela substituição das condições de contorno</a:t>
            </a:r>
            <a:endParaRPr lang="pt-BR"/>
          </a:p>
        </p:txBody>
      </p:sp>
      <p:graphicFrame>
        <p:nvGraphicFramePr>
          <p:cNvPr id="7" name="Tabela 6"/>
          <p:cNvGraphicFramePr>
            <a:graphicFrameLocks noGrp="1"/>
          </p:cNvGraphicFramePr>
          <p:nvPr>
            <p:extLst>
              <p:ext uri="{D42A27DB-BD31-4B8C-83A1-F6EECF244321}">
                <p14:modId xmlns:p14="http://schemas.microsoft.com/office/powerpoint/2010/main" val="2609077036"/>
              </p:ext>
            </p:extLst>
          </p:nvPr>
        </p:nvGraphicFramePr>
        <p:xfrm>
          <a:off x="344488" y="2132856"/>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080120">
                  <a:extLst>
                    <a:ext uri="{9D8B030D-6E8A-4147-A177-3AD203B41FA5}">
                      <a16:colId xmlns:a16="http://schemas.microsoft.com/office/drawing/2014/main" val="2587754047"/>
                    </a:ext>
                  </a:extLst>
                </a:gridCol>
                <a:gridCol w="1008112">
                  <a:extLst>
                    <a:ext uri="{9D8B030D-6E8A-4147-A177-3AD203B41FA5}">
                      <a16:colId xmlns:a16="http://schemas.microsoft.com/office/drawing/2014/main" val="3618731128"/>
                    </a:ext>
                  </a:extLst>
                </a:gridCol>
                <a:gridCol w="864096">
                  <a:extLst>
                    <a:ext uri="{9D8B030D-6E8A-4147-A177-3AD203B41FA5}">
                      <a16:colId xmlns:a16="http://schemas.microsoft.com/office/drawing/2014/main" val="1178359950"/>
                    </a:ext>
                  </a:extLst>
                </a:gridCol>
                <a:gridCol w="288032">
                  <a:extLst>
                    <a:ext uri="{9D8B030D-6E8A-4147-A177-3AD203B41FA5}">
                      <a16:colId xmlns:a16="http://schemas.microsoft.com/office/drawing/2014/main" val="3655597466"/>
                    </a:ext>
                  </a:extLst>
                </a:gridCol>
                <a:gridCol w="1152128">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-0,4</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T5=200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1551645458"/>
              </p:ext>
            </p:extLst>
          </p:nvPr>
        </p:nvGraphicFramePr>
        <p:xfrm>
          <a:off x="344488" y="4383112"/>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-0,4</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287325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464" y="116632"/>
            <a:ext cx="9146032" cy="533400"/>
          </a:xfrm>
        </p:spPr>
        <p:txBody>
          <a:bodyPr/>
          <a:lstStyle/>
          <a:p>
            <a:r>
              <a:rPr lang="pt-BR" sz="2800" smtClean="0"/>
              <a:t>Matriz de Nós Global</a:t>
            </a:r>
            <a:br>
              <a:rPr lang="pt-BR" sz="2800" smtClean="0"/>
            </a:br>
            <a:r>
              <a:rPr lang="pt-BR" sz="2800" smtClean="0"/>
              <a:t>Forma automática de montagem</a:t>
            </a:r>
            <a:endParaRPr lang="pt-BR" sz="2800"/>
          </a:p>
        </p:txBody>
      </p:sp>
      <p:sp>
        <p:nvSpPr>
          <p:cNvPr id="3" name="Espaço Reservado para Conteúdo 2"/>
          <p:cNvSpPr>
            <a:spLocks noGrp="1"/>
          </p:cNvSpPr>
          <p:nvPr>
            <p:ph idx="1"/>
          </p:nvPr>
        </p:nvSpPr>
        <p:spPr>
          <a:xfrm>
            <a:off x="293688" y="908720"/>
            <a:ext cx="9340850" cy="5381625"/>
          </a:xfrm>
        </p:spPr>
        <p:txBody>
          <a:bodyPr/>
          <a:lstStyle/>
          <a:p>
            <a:r>
              <a:rPr lang="pt-BR" smtClean="0"/>
              <a:t>A matriz será (por cálculo direto </a:t>
            </a:r>
            <a:r>
              <a:rPr lang="pt-BR" b="1" smtClean="0"/>
              <a:t>C</a:t>
            </a:r>
            <a:r>
              <a:rPr lang="pt-BR" baseline="30000" smtClean="0"/>
              <a:t>t</a:t>
            </a:r>
            <a:r>
              <a:rPr lang="pt-BR" smtClean="0"/>
              <a:t>.</a:t>
            </a:r>
            <a:r>
              <a:rPr lang="pt-BR" b="1" smtClean="0"/>
              <a:t>S</a:t>
            </a:r>
            <a:r>
              <a:rPr lang="pt-BR" smtClean="0"/>
              <a:t>.</a:t>
            </a:r>
            <a:r>
              <a:rPr lang="pt-BR" b="1" smtClean="0"/>
              <a:t>C</a:t>
            </a:r>
            <a:r>
              <a:rPr lang="pt-BR" smtClean="0"/>
              <a:t>) e substituição de condições de contorno (cont.):</a:t>
            </a:r>
          </a:p>
          <a:p>
            <a:endParaRPr lang="pt-BR"/>
          </a:p>
          <a:p>
            <a:endParaRPr lang="pt-BR" smtClean="0"/>
          </a:p>
          <a:p>
            <a:endParaRPr lang="pt-BR"/>
          </a:p>
          <a:p>
            <a:endParaRPr lang="pt-BR" smtClean="0"/>
          </a:p>
          <a:p>
            <a:endParaRPr lang="pt-BR"/>
          </a:p>
          <a:p>
            <a:endParaRPr lang="pt-BR" smtClean="0"/>
          </a:p>
          <a:p>
            <a:pPr marL="0" indent="0" algn="ctr">
              <a:buNone/>
            </a:pPr>
            <a:endParaRPr lang="pt-BR"/>
          </a:p>
        </p:txBody>
      </p:sp>
      <p:graphicFrame>
        <p:nvGraphicFramePr>
          <p:cNvPr id="5" name="Tabela 4"/>
          <p:cNvGraphicFramePr>
            <a:graphicFrameLocks noGrp="1"/>
          </p:cNvGraphicFramePr>
          <p:nvPr>
            <p:extLst>
              <p:ext uri="{D42A27DB-BD31-4B8C-83A1-F6EECF244321}">
                <p14:modId xmlns:p14="http://schemas.microsoft.com/office/powerpoint/2010/main" val="4147366059"/>
              </p:ext>
            </p:extLst>
          </p:nvPr>
        </p:nvGraphicFramePr>
        <p:xfrm>
          <a:off x="344488" y="2078856"/>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-16</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16</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-80</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graphicFrame>
        <p:nvGraphicFramePr>
          <p:cNvPr id="6" name="Tabela 5"/>
          <p:cNvGraphicFramePr>
            <a:graphicFrameLocks noGrp="1"/>
          </p:cNvGraphicFramePr>
          <p:nvPr>
            <p:extLst>
              <p:ext uri="{D42A27DB-BD31-4B8C-83A1-F6EECF244321}">
                <p14:modId xmlns:p14="http://schemas.microsoft.com/office/powerpoint/2010/main" val="3930560662"/>
              </p:ext>
            </p:extLst>
          </p:nvPr>
        </p:nvGraphicFramePr>
        <p:xfrm>
          <a:off x="344488" y="431110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+16-12,5+T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-16-25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-80-25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+80-12,5-T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35063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464" y="116632"/>
            <a:ext cx="9146032" cy="533400"/>
          </a:xfrm>
        </p:spPr>
        <p:txBody>
          <a:bodyPr/>
          <a:lstStyle/>
          <a:p>
            <a:r>
              <a:rPr lang="pt-BR" sz="2800" smtClean="0"/>
              <a:t>Matriz de Nós Global</a:t>
            </a:r>
            <a:br>
              <a:rPr lang="pt-BR" sz="2800" smtClean="0"/>
            </a:br>
            <a:r>
              <a:rPr lang="pt-BR" sz="2800" smtClean="0"/>
              <a:t>Forma automática de montagem</a:t>
            </a:r>
            <a:endParaRPr lang="pt-BR" sz="2800"/>
          </a:p>
        </p:txBody>
      </p:sp>
      <p:sp>
        <p:nvSpPr>
          <p:cNvPr id="3" name="Espaço Reservado para Conteúdo 2"/>
          <p:cNvSpPr>
            <a:spLocks noGrp="1"/>
          </p:cNvSpPr>
          <p:nvPr>
            <p:ph idx="1"/>
          </p:nvPr>
        </p:nvSpPr>
        <p:spPr>
          <a:xfrm>
            <a:off x="293688" y="908720"/>
            <a:ext cx="9340850" cy="5381625"/>
          </a:xfrm>
        </p:spPr>
        <p:txBody>
          <a:bodyPr/>
          <a:lstStyle/>
          <a:p>
            <a:r>
              <a:rPr lang="pt-BR" smtClean="0"/>
              <a:t>A matriz será (por cálculo direto </a:t>
            </a:r>
            <a:r>
              <a:rPr lang="pt-BR" b="1" smtClean="0"/>
              <a:t>C</a:t>
            </a:r>
            <a:r>
              <a:rPr lang="pt-BR" baseline="30000" smtClean="0"/>
              <a:t>t</a:t>
            </a:r>
            <a:r>
              <a:rPr lang="pt-BR" smtClean="0"/>
              <a:t>.</a:t>
            </a:r>
            <a:r>
              <a:rPr lang="pt-BR" b="1" smtClean="0"/>
              <a:t>S</a:t>
            </a:r>
            <a:r>
              <a:rPr lang="pt-BR" smtClean="0"/>
              <a:t>.</a:t>
            </a:r>
            <a:r>
              <a:rPr lang="pt-BR" b="1" smtClean="0"/>
              <a:t>C</a:t>
            </a:r>
            <a:r>
              <a:rPr lang="pt-BR" smtClean="0"/>
              <a:t>) e substituição de condições de contorno (cont.):</a:t>
            </a:r>
          </a:p>
          <a:p>
            <a:endParaRPr lang="pt-BR"/>
          </a:p>
          <a:p>
            <a:endParaRPr lang="pt-BR" smtClean="0"/>
          </a:p>
          <a:p>
            <a:endParaRPr lang="pt-BR"/>
          </a:p>
          <a:p>
            <a:endParaRPr lang="pt-BR" smtClean="0"/>
          </a:p>
          <a:p>
            <a:endParaRPr lang="pt-BR"/>
          </a:p>
          <a:p>
            <a:endParaRPr lang="pt-BR" smtClean="0"/>
          </a:p>
          <a:p>
            <a:pPr marL="0" indent="0" algn="ctr">
              <a:buNone/>
            </a:pPr>
            <a:endParaRPr lang="pt-BR"/>
          </a:p>
        </p:txBody>
      </p:sp>
      <p:graphicFrame>
        <p:nvGraphicFramePr>
          <p:cNvPr id="7" name="Tabela 6"/>
          <p:cNvGraphicFramePr>
            <a:graphicFrameLocks noGrp="1"/>
          </p:cNvGraphicFramePr>
          <p:nvPr>
            <p:extLst>
              <p:ext uri="{D42A27DB-BD31-4B8C-83A1-F6EECF244321}">
                <p14:modId xmlns:p14="http://schemas.microsoft.com/office/powerpoint/2010/main" val="3688349328"/>
              </p:ext>
            </p:extLst>
          </p:nvPr>
        </p:nvGraphicFramePr>
        <p:xfrm>
          <a:off x="344488" y="431110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baseline="0" smtClean="0">
                          <a:solidFill>
                            <a:schemeClr val="tx1"/>
                          </a:solidFill>
                        </a:rPr>
                        <a:t>-1</a:t>
                      </a:r>
                      <a:endParaRPr lang="pt-BR" b="0" baseline="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-41</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-105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+67,5</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graphicFrame>
        <p:nvGraphicFramePr>
          <p:cNvPr id="8" name="Tabela 7"/>
          <p:cNvGraphicFramePr>
            <a:graphicFrameLocks noGrp="1"/>
          </p:cNvGraphicFramePr>
          <p:nvPr>
            <p:extLst>
              <p:ext uri="{D42A27DB-BD31-4B8C-83A1-F6EECF244321}">
                <p14:modId xmlns:p14="http://schemas.microsoft.com/office/powerpoint/2010/main" val="3556775992"/>
              </p:ext>
            </p:extLst>
          </p:nvPr>
        </p:nvGraphicFramePr>
        <p:xfrm>
          <a:off x="344488" y="215086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baseline="0" smtClean="0">
                          <a:solidFill>
                            <a:schemeClr val="tx1"/>
                          </a:solidFill>
                        </a:rPr>
                        <a:t>1</a:t>
                      </a:r>
                      <a:endParaRPr lang="pt-BR" b="0" baseline="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+16-12,5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-16-25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-80-25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+80-12,5</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341905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5" name="Título 1"/>
          <p:cNvSpPr>
            <a:spLocks noGrp="1"/>
          </p:cNvSpPr>
          <p:nvPr>
            <p:ph type="title"/>
          </p:nvPr>
        </p:nvSpPr>
        <p:spPr/>
        <p:txBody>
          <a:bodyPr/>
          <a:lstStyle/>
          <a:p>
            <a:pPr algn="ctr"/>
            <a:r>
              <a:rPr lang="en-US" smtClean="0"/>
              <a:t>Montamos e resolvemos o sistema de equações final</a:t>
            </a:r>
          </a:p>
        </p:txBody>
      </p:sp>
      <p:sp>
        <p:nvSpPr>
          <p:cNvPr id="6" name="Espaço Reservado para Conteúdo 5"/>
          <p:cNvSpPr>
            <a:spLocks noGrp="1"/>
          </p:cNvSpPr>
          <p:nvPr>
            <p:ph idx="1"/>
          </p:nvPr>
        </p:nvSpPr>
        <p:spPr/>
        <p:txBody>
          <a:bodyPr/>
          <a:lstStyle/>
          <a:p>
            <a:endParaRPr lang="pt-BR" smtClean="0"/>
          </a:p>
          <a:p>
            <a:endParaRPr lang="pt-BR"/>
          </a:p>
          <a:p>
            <a:endParaRPr lang="pt-BR" smtClean="0"/>
          </a:p>
          <a:p>
            <a:endParaRPr lang="pt-BR"/>
          </a:p>
          <a:p>
            <a:r>
              <a:rPr lang="pt-BR" smtClean="0"/>
              <a:t>Obtemos após a resolução: </a:t>
            </a:r>
            <a:r>
              <a:rPr lang="pt-BR" i="1"/>
              <a:t>T</a:t>
            </a:r>
            <a:r>
              <a:rPr lang="pt-BR" i="1" baseline="30000"/>
              <a:t>’</a:t>
            </a:r>
            <a:r>
              <a:rPr lang="pt-BR" i="1" baseline="-25000"/>
              <a:t>1</a:t>
            </a:r>
            <a:r>
              <a:rPr lang="pt-BR" i="1"/>
              <a:t>=66;T</a:t>
            </a:r>
            <a:r>
              <a:rPr lang="pt-BR" i="1" baseline="-25000"/>
              <a:t>2</a:t>
            </a:r>
            <a:r>
              <a:rPr lang="pt-BR" i="1"/>
              <a:t>=173,75;T</a:t>
            </a:r>
            <a:r>
              <a:rPr lang="pt-BR" i="1" baseline="-25000"/>
              <a:t>3</a:t>
            </a:r>
            <a:r>
              <a:rPr lang="pt-BR" i="1"/>
              <a:t>=245;T</a:t>
            </a:r>
            <a:r>
              <a:rPr lang="pt-BR" i="1" baseline="-25000"/>
              <a:t>4</a:t>
            </a:r>
            <a:r>
              <a:rPr lang="pt-BR" i="1"/>
              <a:t>=253,75;T</a:t>
            </a:r>
            <a:r>
              <a:rPr lang="pt-BR" i="1" baseline="30000"/>
              <a:t>’</a:t>
            </a:r>
            <a:r>
              <a:rPr lang="pt-BR" i="1" baseline="-25000"/>
              <a:t>5</a:t>
            </a:r>
            <a:r>
              <a:rPr lang="pt-BR" i="1"/>
              <a:t>=-34</a:t>
            </a:r>
            <a:r>
              <a:rPr lang="pt-BR"/>
              <a:t> </a:t>
            </a:r>
          </a:p>
          <a:p>
            <a:endParaRPr lang="pt-BR"/>
          </a:p>
        </p:txBody>
      </p:sp>
      <p:graphicFrame>
        <p:nvGraphicFramePr>
          <p:cNvPr id="8" name="Tabela 7"/>
          <p:cNvGraphicFramePr>
            <a:graphicFrameLocks noGrp="1"/>
          </p:cNvGraphicFramePr>
          <p:nvPr>
            <p:extLst>
              <p:ext uri="{D42A27DB-BD31-4B8C-83A1-F6EECF244321}">
                <p14:modId xmlns:p14="http://schemas.microsoft.com/office/powerpoint/2010/main" val="900911876"/>
              </p:ext>
            </p:extLst>
          </p:nvPr>
        </p:nvGraphicFramePr>
        <p:xfrm>
          <a:off x="344488" y="112474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baseline="0" smtClean="0">
                          <a:solidFill>
                            <a:schemeClr val="tx1"/>
                          </a:solidFill>
                        </a:rPr>
                        <a:t>-1</a:t>
                      </a:r>
                      <a:endParaRPr lang="pt-BR" b="0" baseline="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-41</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-105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+67,5</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74268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Implementação do Sistema em Excel</a:t>
            </a:r>
            <a:endParaRPr lang="en-US"/>
          </a:p>
        </p:txBody>
      </p:sp>
      <p:sp>
        <p:nvSpPr>
          <p:cNvPr id="6" name="Espaço Reservado para Conteúdo 5"/>
          <p:cNvSpPr>
            <a:spLocks noGrp="1"/>
          </p:cNvSpPr>
          <p:nvPr>
            <p:ph idx="1"/>
          </p:nvPr>
        </p:nvSpPr>
        <p:spPr>
          <a:xfrm>
            <a:off x="293688" y="855464"/>
            <a:ext cx="9340850" cy="4589760"/>
          </a:xfrm>
        </p:spPr>
        <p:txBody>
          <a:bodyPr/>
          <a:lstStyle/>
          <a:p>
            <a:r>
              <a:rPr lang="pt-BR" smtClean="0"/>
              <a:t>Resolução via Solver</a:t>
            </a:r>
            <a:r>
              <a:rPr lang="pt-BR"/>
              <a:t>:</a:t>
            </a:r>
            <a:endParaRPr lang="en-US"/>
          </a:p>
        </p:txBody>
      </p:sp>
      <p:graphicFrame>
        <p:nvGraphicFramePr>
          <p:cNvPr id="4" name="Objeto 3"/>
          <p:cNvGraphicFramePr>
            <a:graphicFrameLocks noChangeAspect="1"/>
          </p:cNvGraphicFramePr>
          <p:nvPr>
            <p:extLst>
              <p:ext uri="{D42A27DB-BD31-4B8C-83A1-F6EECF244321}">
                <p14:modId xmlns:p14="http://schemas.microsoft.com/office/powerpoint/2010/main" val="1355714988"/>
              </p:ext>
            </p:extLst>
          </p:nvPr>
        </p:nvGraphicFramePr>
        <p:xfrm>
          <a:off x="207975" y="1628800"/>
          <a:ext cx="9498424" cy="3600400"/>
        </p:xfrm>
        <a:graphic>
          <a:graphicData uri="http://schemas.openxmlformats.org/presentationml/2006/ole">
            <mc:AlternateContent xmlns:mc="http://schemas.openxmlformats.org/markup-compatibility/2006">
              <mc:Choice xmlns:v="urn:schemas-microsoft-com:vml" Requires="v">
                <p:oleObj spid="_x0000_s250092" name="Planilha" r:id="rId3" imgW="7639057" imgH="2895578" progId="Excel.Sheet.12">
                  <p:embed/>
                </p:oleObj>
              </mc:Choice>
              <mc:Fallback>
                <p:oleObj name="Planilha" r:id="rId3" imgW="7639057" imgH="2895578" progId="Excel.Sheet.12">
                  <p:embed/>
                  <p:pic>
                    <p:nvPicPr>
                      <p:cNvPr id="0" name=""/>
                      <p:cNvPicPr/>
                      <p:nvPr/>
                    </p:nvPicPr>
                    <p:blipFill>
                      <a:blip r:embed="rId4"/>
                      <a:stretch>
                        <a:fillRect/>
                      </a:stretch>
                    </p:blipFill>
                    <p:spPr>
                      <a:xfrm>
                        <a:off x="207975" y="1628800"/>
                        <a:ext cx="9498424" cy="3600400"/>
                      </a:xfrm>
                      <a:prstGeom prst="rect">
                        <a:avLst/>
                      </a:prstGeom>
                    </p:spPr>
                  </p:pic>
                </p:oleObj>
              </mc:Fallback>
            </mc:AlternateContent>
          </a:graphicData>
        </a:graphic>
      </p:graphicFrame>
    </p:spTree>
    <p:extLst>
      <p:ext uri="{BB962C8B-B14F-4D97-AF65-F5344CB8AC3E}">
        <p14:creationId xmlns:p14="http://schemas.microsoft.com/office/powerpoint/2010/main" val="2155054309"/>
      </p:ext>
    </p:extLst>
  </p:cSld>
  <p:clrMapOvr>
    <a:masterClrMapping/>
  </p:clrMapOvr>
  <p:timing>
    <p:tnLst>
      <p:par>
        <p:cT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Comparando a solução exata com a dos elementos finitos</a:t>
            </a:r>
          </a:p>
        </p:txBody>
      </p:sp>
      <p:sp>
        <p:nvSpPr>
          <p:cNvPr id="94211" name="Espaço Reservado para Conteúdo 2"/>
          <p:cNvSpPr>
            <a:spLocks noGrp="1"/>
          </p:cNvSpPr>
          <p:nvPr>
            <p:ph idx="1"/>
          </p:nvPr>
        </p:nvSpPr>
        <p:spPr/>
        <p:txBody>
          <a:bodyPr/>
          <a:lstStyle/>
          <a:p>
            <a:endParaRPr lang="pt-BR" smtClean="0"/>
          </a:p>
        </p:txBody>
      </p:sp>
      <p:pic>
        <p:nvPicPr>
          <p:cNvPr id="942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125538"/>
            <a:ext cx="9444037"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172964"/>
      </p:ext>
    </p:extLst>
  </p:cSld>
  <p:clrMapOvr>
    <a:masterClrMapping/>
  </p:clrMapOvr>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31a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1D – Resolução por Matrizes de Conexão</a:t>
            </a:r>
          </a:p>
          <a:p>
            <a:r>
              <a:rPr lang="pt-BR" smtClean="0"/>
              <a:t>2ª Parte</a:t>
            </a:r>
            <a:endParaRPr lang="en-US" dirty="0" smtClean="0"/>
          </a:p>
        </p:txBody>
      </p:sp>
    </p:spTree>
    <p:extLst>
      <p:ext uri="{BB962C8B-B14F-4D97-AF65-F5344CB8AC3E}">
        <p14:creationId xmlns:p14="http://schemas.microsoft.com/office/powerpoint/2010/main" val="4252883260"/>
      </p:ext>
    </p:extLst>
  </p:cSld>
  <p:clrMapOvr>
    <a:masterClrMapping/>
  </p:clrMapOvr>
  <p:timing>
    <p:tnLst>
      <p:par>
        <p:cT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agora aumentar o uso das matrizes de conexão.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24744"/>
                <a:ext cx="9340850" cy="5381625"/>
              </a:xfrm>
            </p:spPr>
            <p:txBody>
              <a:bodyPr/>
              <a:lstStyle/>
              <a:p>
                <a:r>
                  <a:rPr lang="pt-BR" smtClean="0"/>
                  <a:t>O sistema original em um elemento era:</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a14:m>
                <a:endParaRPr lang="pt-BR" smtClean="0"/>
              </a:p>
              <a:p>
                <a:r>
                  <a:rPr lang="pt-BR" smtClean="0"/>
                  <a:t>Vamos reformatar o sistema assim:</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12,5</m:t>
                              </m:r>
                            </m:e>
                          </m:mr>
                          <m:mr>
                            <m:e>
                              <m:r>
                                <a:rPr lang="pt-BR" b="0" i="1" smtClean="0">
                                  <a:latin typeface="Cambria Math" panose="02040503050406030204" pitchFamily="18" charset="0"/>
                                </a:rPr>
                                <m:t>−12,5</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m:t>
                              </m:r>
                              <m:r>
                                <a:rPr lang="pt-BR" b="0" i="1" smtClean="0">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a14:m>
                <a:endParaRPr lang="pt-BR" smtClean="0"/>
              </a:p>
              <a:p>
                <a:r>
                  <a:rPr lang="pt-BR" smtClean="0"/>
                  <a:t>Ou de maneira formal:</a:t>
                </a:r>
              </a:p>
              <a:p>
                <a:pPr lvl="1"/>
                <a:r>
                  <a:rPr lang="pt-BR" b="1" smtClean="0"/>
                  <a:t>M</a:t>
                </a:r>
                <a:r>
                  <a:rPr lang="pt-BR" baseline="-25000" smtClean="0"/>
                  <a:t>1</a:t>
                </a:r>
                <a:r>
                  <a:rPr lang="pt-BR" baseline="30000" smtClean="0"/>
                  <a:t>e</a:t>
                </a:r>
                <a:r>
                  <a:rPr lang="pt-BR" smtClean="0"/>
                  <a:t>.</a:t>
                </a:r>
                <a:r>
                  <a:rPr lang="pt-BR" b="1" smtClean="0"/>
                  <a:t>T</a:t>
                </a:r>
                <a:r>
                  <a:rPr lang="pt-BR" baseline="30000" smtClean="0"/>
                  <a:t>e</a:t>
                </a:r>
                <a:r>
                  <a:rPr lang="pt-BR" b="1" smtClean="0"/>
                  <a:t> </a:t>
                </a:r>
                <a:r>
                  <a:rPr lang="pt-BR" smtClean="0"/>
                  <a:t>= </a:t>
                </a:r>
                <a:r>
                  <a:rPr lang="pt-BR" b="1" smtClean="0"/>
                  <a:t>M</a:t>
                </a:r>
                <a:r>
                  <a:rPr lang="pt-BR" baseline="-25000" smtClean="0"/>
                  <a:t>2</a:t>
                </a:r>
                <a:r>
                  <a:rPr lang="pt-BR" baseline="30000" smtClean="0"/>
                  <a:t>e</a:t>
                </a:r>
                <a:r>
                  <a:rPr lang="pt-BR" smtClean="0"/>
                  <a:t>.</a:t>
                </a:r>
                <a:r>
                  <a:rPr lang="pt-BR" b="1" smtClean="0"/>
                  <a:t>F</a:t>
                </a:r>
                <a:r>
                  <a:rPr lang="pt-BR" baseline="30000" smtClean="0"/>
                  <a:t>e</a:t>
                </a:r>
                <a:r>
                  <a:rPr lang="pt-BR" smtClean="0"/>
                  <a:t>+</a:t>
                </a:r>
                <a:r>
                  <a:rPr lang="pt-BR" b="1" smtClean="0"/>
                  <a:t>M</a:t>
                </a:r>
                <a:r>
                  <a:rPr lang="pt-BR" baseline="-25000" smtClean="0"/>
                  <a:t>3</a:t>
                </a:r>
                <a:r>
                  <a:rPr lang="pt-BR" baseline="30000" smtClean="0"/>
                  <a:t>e</a:t>
                </a:r>
                <a:r>
                  <a:rPr lang="pt-BR" smtClean="0"/>
                  <a:t>.</a:t>
                </a:r>
                <a:r>
                  <a:rPr lang="pt-BR" b="1" smtClean="0"/>
                  <a:t>T</a:t>
                </a:r>
                <a:r>
                  <a:rPr lang="pt-BR" smtClean="0"/>
                  <a:t>’</a:t>
                </a:r>
                <a:r>
                  <a:rPr lang="pt-BR" baseline="30000" smtClean="0"/>
                  <a:t>e</a:t>
                </a:r>
              </a:p>
              <a:p>
                <a:r>
                  <a:rPr lang="pt-BR" smtClean="0"/>
                  <a:t>No próximo slide vamos montar as bloco diagonais a partir de </a:t>
                </a:r>
                <a:r>
                  <a:rPr lang="pt-BR" b="1" smtClean="0"/>
                  <a:t>M</a:t>
                </a:r>
                <a:r>
                  <a:rPr lang="pt-BR" baseline="-25000" smtClean="0"/>
                  <a:t>1</a:t>
                </a:r>
                <a:r>
                  <a:rPr lang="pt-BR" baseline="30000" smtClean="0"/>
                  <a:t>e</a:t>
                </a:r>
                <a:r>
                  <a:rPr lang="pt-BR" smtClean="0"/>
                  <a:t>, </a:t>
                </a:r>
                <a:r>
                  <a:rPr lang="pt-BR" b="1" smtClean="0"/>
                  <a:t>M</a:t>
                </a:r>
                <a:r>
                  <a:rPr lang="pt-BR" baseline="-25000" smtClean="0"/>
                  <a:t>2</a:t>
                </a:r>
                <a:r>
                  <a:rPr lang="pt-BR" baseline="30000" smtClean="0"/>
                  <a:t>e</a:t>
                </a:r>
                <a:r>
                  <a:rPr lang="pt-BR" smtClean="0"/>
                  <a:t> e </a:t>
                </a:r>
                <a:r>
                  <a:rPr lang="pt-BR" b="1" smtClean="0"/>
                  <a:t>M</a:t>
                </a:r>
                <a:r>
                  <a:rPr lang="pt-BR" baseline="-25000" smtClean="0"/>
                  <a:t>3</a:t>
                </a:r>
                <a:r>
                  <a:rPr lang="pt-BR" baseline="30000" smtClean="0"/>
                  <a:t>e</a:t>
                </a:r>
                <a:r>
                  <a:rPr lang="pt-BR" smtClean="0"/>
                  <a:t>.</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24744"/>
                <a:ext cx="9340850" cy="5381625"/>
              </a:xfrm>
              <a:blipFill>
                <a:blip r:embed="rId2"/>
                <a:stretch>
                  <a:fillRect l="-1828" t="-680" b="-4422"/>
                </a:stretch>
              </a:blipFill>
            </p:spPr>
            <p:txBody>
              <a:bodyPr/>
              <a:lstStyle/>
              <a:p>
                <a:r>
                  <a:rPr lang="pt-BR">
                    <a:noFill/>
                  </a:rPr>
                  <a:t> </a:t>
                </a:r>
              </a:p>
            </p:txBody>
          </p:sp>
        </mc:Fallback>
      </mc:AlternateContent>
    </p:spTree>
    <p:extLst>
      <p:ext uri="{BB962C8B-B14F-4D97-AF65-F5344CB8AC3E}">
        <p14:creationId xmlns:p14="http://schemas.microsoft.com/office/powerpoint/2010/main" val="3044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Matriz Bloco Diagonal M</a:t>
            </a:r>
            <a:r>
              <a:rPr lang="pt-BR" b="0" baseline="-25000" smtClean="0"/>
              <a:t>b1</a:t>
            </a:r>
            <a:endParaRPr lang="pt-BR" b="0"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pPr lvl="1"/>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𝑏</m:t>
                        </m:r>
                        <m:r>
                          <a:rPr lang="pt-BR" b="0" i="1" smtClean="0">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8"/>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21229241"/>
      </p:ext>
    </p:extLst>
  </p:cSld>
  <p:clrMapOvr>
    <a:masterClrMapping/>
  </p:clrMapOvr>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Matrizes Bloco Diagonais M</a:t>
            </a:r>
            <a:r>
              <a:rPr lang="pt-BR" b="0" baseline="-25000" smtClean="0"/>
              <a:t>b2 </a:t>
            </a:r>
            <a:r>
              <a:rPr lang="pt-BR" smtClean="0"/>
              <a:t>e M</a:t>
            </a:r>
            <a:r>
              <a:rPr lang="pt-BR" b="0" baseline="-25000" smtClean="0"/>
              <a:t>b3 </a:t>
            </a:r>
            <a:endParaRPr lang="pt-BR" b="0"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1052737"/>
                <a:ext cx="9721080" cy="5040560"/>
              </a:xfrm>
            </p:spPr>
            <p:txBody>
              <a:bodyPr>
                <a:normAutofit fontScale="85000" lnSpcReduction="10000"/>
              </a:bodyPr>
              <a:lstStyle/>
              <a:p>
                <a:pPr lvl="1"/>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𝑏</m:t>
                        </m:r>
                        <m:r>
                          <a:rPr lang="pt-BR" b="0" i="1" smtClean="0">
                            <a:latin typeface="Cambria Math" panose="02040503050406030204" pitchFamily="18" charset="0"/>
                          </a:rPr>
                          <m:t>2</m:t>
                        </m:r>
                      </m:sub>
                    </m:sSub>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8"/>
                                  <m:mcJc m:val="center"/>
                                </m:mcPr>
                              </m:mc>
                            </m:mcs>
                            <m:ctrlPr>
                              <a:rPr lang="pt-BR" b="0" i="1" smtClean="0">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0 </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
                      </m:e>
                    </m:d>
                  </m:oMath>
                </a14:m>
                <a:r>
                  <a:rPr lang="pt-BR" b="1" smtClean="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𝑏</m:t>
                        </m:r>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8"/>
                                  <m:mcJc m:val="center"/>
                                </m:mcPr>
                              </m:mc>
                            </m:mcs>
                            <m:ctrlPr>
                              <a:rPr lang="pt-BR"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0 </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mr>
                        </m:m>
                      </m:e>
                    </m:d>
                  </m:oMath>
                </a14:m>
                <a:endParaRPr lang="pt-BR" b="1"/>
              </a:p>
              <a:p>
                <a:pPr lvl="1"/>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1052737"/>
                <a:ext cx="9721080" cy="5040560"/>
              </a:xfr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7335033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ítulo 1"/>
          <p:cNvSpPr>
            <a:spLocks noGrp="1"/>
          </p:cNvSpPr>
          <p:nvPr>
            <p:ph type="title"/>
          </p:nvPr>
        </p:nvSpPr>
        <p:spPr/>
        <p:txBody>
          <a:bodyPr/>
          <a:lstStyle/>
          <a:p>
            <a:r>
              <a:rPr lang="en-US" smtClean="0"/>
              <a:t>Chapra-Canale – 8.7, 8.19</a:t>
            </a:r>
            <a:endParaRPr lang="pt-BR" smtClean="0"/>
          </a:p>
        </p:txBody>
      </p:sp>
      <p:pic>
        <p:nvPicPr>
          <p:cNvPr id="2" name="Imagem 1"/>
          <p:cNvPicPr>
            <a:picLocks noChangeAspect="1"/>
          </p:cNvPicPr>
          <p:nvPr/>
        </p:nvPicPr>
        <p:blipFill>
          <a:blip r:embed="rId2"/>
          <a:stretch>
            <a:fillRect/>
          </a:stretch>
        </p:blipFill>
        <p:spPr>
          <a:xfrm>
            <a:off x="128464" y="1340768"/>
            <a:ext cx="4737994" cy="3903061"/>
          </a:xfrm>
          <a:prstGeom prst="rect">
            <a:avLst/>
          </a:prstGeom>
        </p:spPr>
      </p:pic>
      <p:pic>
        <p:nvPicPr>
          <p:cNvPr id="5" name="Imagem 4"/>
          <p:cNvPicPr>
            <a:picLocks noChangeAspect="1"/>
          </p:cNvPicPr>
          <p:nvPr/>
        </p:nvPicPr>
        <p:blipFill>
          <a:blip r:embed="rId3"/>
          <a:stretch>
            <a:fillRect/>
          </a:stretch>
        </p:blipFill>
        <p:spPr>
          <a:xfrm>
            <a:off x="5025008" y="1340768"/>
            <a:ext cx="4752528" cy="2184141"/>
          </a:xfrm>
          <a:prstGeom prst="rect">
            <a:avLst/>
          </a:prstGeom>
        </p:spPr>
      </p:pic>
    </p:spTree>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Matriz de Conexão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908721"/>
                <a:ext cx="9649072" cy="4608512"/>
              </a:xfrm>
            </p:spPr>
            <p:txBody>
              <a:bodyPr anchor="t" anchorCtr="0">
                <a:normAutofit fontScale="92500" lnSpcReduction="10000"/>
              </a:bodyPr>
              <a:lstStyle/>
              <a:p>
                <a:r>
                  <a:rPr lang="pt-BR" smtClean="0"/>
                  <a:t>Lembrando, a matriz de conexão </a:t>
                </a:r>
                <a:r>
                  <a:rPr lang="pt-BR" b="1" smtClean="0"/>
                  <a:t>T</a:t>
                </a:r>
                <a:r>
                  <a:rPr lang="pt-BR" baseline="-25000" smtClean="0"/>
                  <a:t>local</a:t>
                </a:r>
                <a:r>
                  <a:rPr lang="pt-BR" smtClean="0"/>
                  <a:t> = </a:t>
                </a:r>
                <a:r>
                  <a:rPr lang="pt-BR" b="1" smtClean="0"/>
                  <a:t>C</a:t>
                </a:r>
                <a:r>
                  <a:rPr lang="pt-BR" smtClean="0"/>
                  <a:t>.</a:t>
                </a:r>
                <a:r>
                  <a:rPr lang="pt-BR" b="1" smtClean="0"/>
                  <a:t>T</a:t>
                </a:r>
                <a:r>
                  <a:rPr lang="pt-BR" baseline="-25000" smtClean="0"/>
                  <a:t>global</a:t>
                </a:r>
                <a:r>
                  <a:rPr lang="pt-BR"/>
                  <a:t> </a:t>
                </a:r>
                <a:r>
                  <a:rPr lang="pt-BR" smtClean="0"/>
                  <a:t>é:</a:t>
                </a:r>
              </a:p>
              <a:p>
                <a:pPr lvl="1"/>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𝑙𝑜𝑐𝑎𝑙</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1</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1</m:t>
                                      </m:r>
                                    </m:e>
                                    <m:sub>
                                      <m:r>
                                        <a:rPr lang="pt-BR" i="1">
                                          <a:latin typeface="Cambria Math" panose="02040503050406030204" pitchFamily="18" charset="0"/>
                                        </a:rPr>
                                        <m:t>𝑅</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2</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2</m:t>
                                      </m:r>
                                    </m:e>
                                    <m:sub>
                                      <m:r>
                                        <a:rPr lang="pt-BR" i="1">
                                          <a:latin typeface="Cambria Math" panose="02040503050406030204" pitchFamily="18" charset="0"/>
                                        </a:rPr>
                                        <m:t>𝑅</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3</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3</m:t>
                                      </m:r>
                                    </m:e>
                                    <m:sub>
                                      <m:r>
                                        <a:rPr lang="pt-BR" i="1">
                                          <a:latin typeface="Cambria Math" panose="02040503050406030204" pitchFamily="18" charset="0"/>
                                        </a:rPr>
                                        <m:t>𝑅</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4</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4</m:t>
                                      </m:r>
                                    </m:e>
                                    <m:sub>
                                      <m:r>
                                        <a:rPr lang="pt-BR" i="1">
                                          <a:latin typeface="Cambria Math" panose="02040503050406030204" pitchFamily="18" charset="0"/>
                                        </a:rPr>
                                        <m:t>𝑅</m:t>
                                      </m:r>
                                    </m:sub>
                                  </m:sSub>
                                </m:sub>
                              </m:sSub>
                            </m:e>
                          </m:mr>
                        </m:m>
                      </m:e>
                    </m:d>
                  </m:oMath>
                </a14:m>
                <a:r>
                  <a:rPr lang="pt-BR"/>
                  <a:t>,</a:t>
                </a:r>
                <a:r>
                  <a:rPr lang="pt-BR" b="1"/>
                  <a:t> </a:t>
                </a:r>
                <a14:m>
                  <m:oMath xmlns:m="http://schemas.openxmlformats.org/officeDocument/2006/math">
                    <m:r>
                      <a:rPr lang="pt-BR" b="1" i="1" smtClean="0">
                        <a:latin typeface="Cambria Math" panose="02040503050406030204" pitchFamily="18" charset="0"/>
                      </a:rPr>
                      <m:t>𝑪</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5"/>
                                  <m:mcJc m:val="center"/>
                                </m:mcPr>
                              </m:mc>
                            </m:mcs>
                            <m:ctrlPr>
                              <a:rPr lang="pt-BR" b="0" i="1" smtClean="0">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
                      </m:e>
                    </m:d>
                  </m:oMath>
                </a14:m>
                <a:r>
                  <a:rPr lang="pt-BR" smtClean="0"/>
                  <a:t>,</a:t>
                </a:r>
                <a:r>
                  <a:rPr lang="pt-BR"/>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𝑔</m:t>
                        </m:r>
                        <m:r>
                          <a:rPr lang="pt-BR" i="1">
                            <a:latin typeface="Cambria Math" panose="02040503050406030204" pitchFamily="18" charset="0"/>
                          </a:rPr>
                          <m:t>𝑙𝑜</m:t>
                        </m:r>
                        <m:r>
                          <a:rPr lang="pt-BR" b="0" i="1" smtClean="0">
                            <a:latin typeface="Cambria Math" panose="02040503050406030204" pitchFamily="18" charset="0"/>
                          </a:rPr>
                          <m:t>𝑏</m:t>
                        </m:r>
                        <m:r>
                          <a:rPr lang="pt-BR" i="1">
                            <a:latin typeface="Cambria Math" panose="02040503050406030204" pitchFamily="18" charset="0"/>
                          </a:rPr>
                          <m:t>𝑎𝑙</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5</m:t>
                                  </m:r>
                                </m:sub>
                              </m:sSub>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908721"/>
                <a:ext cx="9649072" cy="4608512"/>
              </a:xfrm>
              <a:blipFill>
                <a:blip r:embed="rId2"/>
                <a:stretch>
                  <a:fillRect l="-1579" t="-1190"/>
                </a:stretch>
              </a:blipFill>
            </p:spPr>
            <p:txBody>
              <a:bodyPr/>
              <a:lstStyle/>
              <a:p>
                <a:r>
                  <a:rPr lang="pt-BR">
                    <a:noFill/>
                  </a:rPr>
                  <a:t> </a:t>
                </a:r>
              </a:p>
            </p:txBody>
          </p:sp>
        </mc:Fallback>
      </mc:AlternateContent>
    </p:spTree>
    <p:extLst>
      <p:ext uri="{BB962C8B-B14F-4D97-AF65-F5344CB8AC3E}">
        <p14:creationId xmlns:p14="http://schemas.microsoft.com/office/powerpoint/2010/main" val="2867178136"/>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Numeração Local</a:t>
            </a:r>
            <a:endParaRPr lang="pt-BR"/>
          </a:p>
        </p:txBody>
      </p:sp>
      <p:sp>
        <p:nvSpPr>
          <p:cNvPr id="3" name="Espaço Reservado para Conteúdo 2"/>
          <p:cNvSpPr>
            <a:spLocks noGrp="1"/>
          </p:cNvSpPr>
          <p:nvPr>
            <p:ph idx="1"/>
          </p:nvPr>
        </p:nvSpPr>
        <p:spPr>
          <a:xfrm>
            <a:off x="128464" y="1196975"/>
            <a:ext cx="9649072" cy="5381625"/>
          </a:xfrm>
        </p:spPr>
        <p:txBody>
          <a:bodyPr>
            <a:normAutofit lnSpcReduction="10000"/>
          </a:bodyPr>
          <a:lstStyle/>
          <a:p>
            <a:r>
              <a:rPr lang="pt-BR" smtClean="0"/>
              <a:t>Em termos da numeração local (desconectada), o sistema de equações ao ser expandido passa de: </a:t>
            </a:r>
          </a:p>
          <a:p>
            <a:pPr lvl="1"/>
            <a:r>
              <a:rPr lang="pt-BR" b="1" smtClean="0"/>
              <a:t>M</a:t>
            </a:r>
            <a:r>
              <a:rPr lang="pt-BR" baseline="-25000" smtClean="0"/>
              <a:t>1</a:t>
            </a:r>
            <a:r>
              <a:rPr lang="pt-BR" baseline="30000" smtClean="0"/>
              <a:t>e</a:t>
            </a:r>
            <a:r>
              <a:rPr lang="pt-BR" smtClean="0"/>
              <a:t>.</a:t>
            </a:r>
            <a:r>
              <a:rPr lang="pt-BR" b="1" smtClean="0"/>
              <a:t>T</a:t>
            </a:r>
            <a:r>
              <a:rPr lang="pt-BR" baseline="30000" smtClean="0"/>
              <a:t>e</a:t>
            </a:r>
            <a:r>
              <a:rPr lang="pt-BR" b="1" smtClean="0"/>
              <a:t> </a:t>
            </a:r>
            <a:r>
              <a:rPr lang="pt-BR"/>
              <a:t>= </a:t>
            </a:r>
            <a:r>
              <a:rPr lang="pt-BR" b="1" smtClean="0"/>
              <a:t>M</a:t>
            </a:r>
            <a:r>
              <a:rPr lang="pt-BR" baseline="-25000" smtClean="0"/>
              <a:t>2</a:t>
            </a:r>
            <a:r>
              <a:rPr lang="pt-BR" baseline="30000" smtClean="0"/>
              <a:t>e</a:t>
            </a:r>
            <a:r>
              <a:rPr lang="pt-BR" smtClean="0"/>
              <a:t>.</a:t>
            </a:r>
            <a:r>
              <a:rPr lang="pt-BR" b="1" smtClean="0"/>
              <a:t>F</a:t>
            </a:r>
            <a:r>
              <a:rPr lang="pt-BR" baseline="30000" smtClean="0"/>
              <a:t>e</a:t>
            </a:r>
            <a:r>
              <a:rPr lang="pt-BR" smtClean="0"/>
              <a:t>+</a:t>
            </a:r>
            <a:r>
              <a:rPr lang="pt-BR" b="1" smtClean="0"/>
              <a:t>M</a:t>
            </a:r>
            <a:r>
              <a:rPr lang="pt-BR" baseline="-25000" smtClean="0"/>
              <a:t>3</a:t>
            </a:r>
            <a:r>
              <a:rPr lang="pt-BR" baseline="30000" smtClean="0"/>
              <a:t>e</a:t>
            </a:r>
            <a:r>
              <a:rPr lang="pt-BR" smtClean="0"/>
              <a:t>.</a:t>
            </a:r>
            <a:r>
              <a:rPr lang="pt-BR" b="1" smtClean="0"/>
              <a:t>T</a:t>
            </a:r>
            <a:r>
              <a:rPr lang="pt-BR" smtClean="0"/>
              <a:t>’</a:t>
            </a:r>
            <a:r>
              <a:rPr lang="pt-BR" baseline="30000" smtClean="0"/>
              <a:t>e</a:t>
            </a:r>
            <a:r>
              <a:rPr lang="pt-BR" smtClean="0"/>
              <a:t> </a:t>
            </a:r>
          </a:p>
          <a:p>
            <a:r>
              <a:rPr lang="pt-BR" smtClean="0"/>
              <a:t>para:</a:t>
            </a:r>
          </a:p>
          <a:p>
            <a:pPr lvl="1"/>
            <a:r>
              <a:rPr lang="pt-BR" b="1" smtClean="0"/>
              <a:t>T</a:t>
            </a:r>
            <a:r>
              <a:rPr lang="pt-BR" baseline="30000" smtClean="0"/>
              <a:t>t</a:t>
            </a:r>
            <a:r>
              <a:rPr lang="pt-BR" baseline="-25000" smtClean="0"/>
              <a:t>local</a:t>
            </a:r>
            <a:r>
              <a:rPr lang="pt-BR" b="1" smtClean="0"/>
              <a:t>M</a:t>
            </a:r>
            <a:r>
              <a:rPr lang="pt-BR" baseline="-25000" smtClean="0"/>
              <a:t>b1</a:t>
            </a:r>
            <a:r>
              <a:rPr lang="pt-BR" smtClean="0"/>
              <a:t>.</a:t>
            </a:r>
            <a:r>
              <a:rPr lang="pt-BR" b="1" smtClean="0"/>
              <a:t>T</a:t>
            </a:r>
            <a:r>
              <a:rPr lang="pt-BR" baseline="-25000" smtClean="0"/>
              <a:t>local</a:t>
            </a:r>
            <a:r>
              <a:rPr lang="pt-BR" b="1" smtClean="0"/>
              <a:t> </a:t>
            </a:r>
            <a:r>
              <a:rPr lang="pt-BR"/>
              <a:t>= </a:t>
            </a:r>
            <a:r>
              <a:rPr lang="pt-BR" b="1" smtClean="0"/>
              <a:t>F</a:t>
            </a:r>
            <a:r>
              <a:rPr lang="pt-BR" baseline="30000" smtClean="0"/>
              <a:t>t</a:t>
            </a:r>
            <a:r>
              <a:rPr lang="pt-BR" baseline="-25000" smtClean="0"/>
              <a:t>local</a:t>
            </a:r>
            <a:r>
              <a:rPr lang="pt-BR" b="1" smtClean="0"/>
              <a:t>M</a:t>
            </a:r>
            <a:r>
              <a:rPr lang="pt-BR" baseline="-25000" smtClean="0"/>
              <a:t>b2</a:t>
            </a:r>
            <a:r>
              <a:rPr lang="pt-BR" smtClean="0"/>
              <a:t>.</a:t>
            </a:r>
            <a:r>
              <a:rPr lang="pt-BR" b="1" smtClean="0"/>
              <a:t>F</a:t>
            </a:r>
            <a:r>
              <a:rPr lang="pt-BR" baseline="-25000" smtClean="0"/>
              <a:t>local</a:t>
            </a:r>
            <a:r>
              <a:rPr lang="pt-BR" smtClean="0"/>
              <a:t>+</a:t>
            </a:r>
            <a:r>
              <a:rPr lang="pt-BR" b="1" smtClean="0"/>
              <a:t>T</a:t>
            </a:r>
            <a:r>
              <a:rPr lang="pt-BR" smtClean="0"/>
              <a:t>’</a:t>
            </a:r>
            <a:r>
              <a:rPr lang="pt-BR" baseline="30000" smtClean="0"/>
              <a:t>t</a:t>
            </a:r>
            <a:r>
              <a:rPr lang="pt-BR" baseline="-25000" smtClean="0"/>
              <a:t>local</a:t>
            </a:r>
            <a:r>
              <a:rPr lang="pt-BR" b="1" smtClean="0"/>
              <a:t>M</a:t>
            </a:r>
            <a:r>
              <a:rPr lang="pt-BR" baseline="-25000" smtClean="0"/>
              <a:t>b3</a:t>
            </a:r>
            <a:r>
              <a:rPr lang="pt-BR" smtClean="0"/>
              <a:t>.</a:t>
            </a:r>
            <a:r>
              <a:rPr lang="pt-BR" b="1" smtClean="0"/>
              <a:t>T</a:t>
            </a:r>
            <a:r>
              <a:rPr lang="pt-BR" smtClean="0"/>
              <a:t>’</a:t>
            </a:r>
            <a:r>
              <a:rPr lang="pt-BR" baseline="-25000" smtClean="0"/>
              <a:t>local</a:t>
            </a:r>
            <a:r>
              <a:rPr lang="pt-BR" smtClean="0"/>
              <a:t>.</a:t>
            </a:r>
          </a:p>
          <a:p>
            <a:pPr lvl="1"/>
            <a:r>
              <a:rPr lang="pt-BR" smtClean="0"/>
              <a:t>Como </a:t>
            </a:r>
            <a:r>
              <a:rPr lang="pt-BR" b="1" smtClean="0"/>
              <a:t>T</a:t>
            </a:r>
            <a:r>
              <a:rPr lang="pt-BR" baseline="-25000" smtClean="0"/>
              <a:t>local</a:t>
            </a:r>
            <a:r>
              <a:rPr lang="pt-BR" b="1" smtClean="0"/>
              <a:t> </a:t>
            </a:r>
            <a:r>
              <a:rPr lang="pt-BR" smtClean="0"/>
              <a:t>=</a:t>
            </a:r>
            <a:r>
              <a:rPr lang="pt-BR" b="1" smtClean="0"/>
              <a:t>C</a:t>
            </a:r>
            <a:r>
              <a:rPr lang="pt-BR" smtClean="0"/>
              <a:t>.</a:t>
            </a:r>
            <a:r>
              <a:rPr lang="pt-BR" b="1" smtClean="0"/>
              <a:t>T</a:t>
            </a:r>
            <a:r>
              <a:rPr lang="pt-BR" baseline="-25000" smtClean="0"/>
              <a:t>global</a:t>
            </a:r>
            <a:r>
              <a:rPr lang="pt-BR" smtClean="0"/>
              <a:t>, substituindo temos:</a:t>
            </a:r>
          </a:p>
          <a:p>
            <a:pPr lvl="1"/>
            <a:r>
              <a:rPr lang="pt-BR" b="1" smtClean="0"/>
              <a:t>T</a:t>
            </a:r>
            <a:r>
              <a:rPr lang="pt-BR" baseline="30000" smtClean="0"/>
              <a:t>t</a:t>
            </a:r>
            <a:r>
              <a:rPr lang="pt-BR" baseline="-25000" smtClean="0"/>
              <a:t>glob</a:t>
            </a:r>
            <a:r>
              <a:rPr lang="pt-BR" b="1" smtClean="0"/>
              <a:t>C</a:t>
            </a:r>
            <a:r>
              <a:rPr lang="pt-BR" baseline="30000" smtClean="0"/>
              <a:t>t</a:t>
            </a:r>
            <a:r>
              <a:rPr lang="pt-BR" b="1" smtClean="0"/>
              <a:t>M</a:t>
            </a:r>
            <a:r>
              <a:rPr lang="pt-BR" baseline="-25000" smtClean="0"/>
              <a:t>b1</a:t>
            </a:r>
            <a:r>
              <a:rPr lang="pt-BR" b="1" smtClean="0"/>
              <a:t>C</a:t>
            </a:r>
            <a:r>
              <a:rPr lang="pt-BR" smtClean="0"/>
              <a:t>.</a:t>
            </a:r>
            <a:r>
              <a:rPr lang="pt-BR" b="1" smtClean="0"/>
              <a:t>T</a:t>
            </a:r>
            <a:r>
              <a:rPr lang="pt-BR" baseline="-25000" smtClean="0"/>
              <a:t>glob</a:t>
            </a:r>
            <a:r>
              <a:rPr lang="pt-BR" b="1" smtClean="0"/>
              <a:t> </a:t>
            </a:r>
            <a:r>
              <a:rPr lang="pt-BR"/>
              <a:t>= </a:t>
            </a:r>
            <a:r>
              <a:rPr lang="pt-BR" b="1" smtClean="0"/>
              <a:t>F</a:t>
            </a:r>
            <a:r>
              <a:rPr lang="pt-BR" baseline="30000" smtClean="0"/>
              <a:t>t</a:t>
            </a:r>
            <a:r>
              <a:rPr lang="pt-BR" baseline="-25000" smtClean="0"/>
              <a:t>glob</a:t>
            </a:r>
            <a:r>
              <a:rPr lang="pt-BR" b="1" smtClean="0"/>
              <a:t>C</a:t>
            </a:r>
            <a:r>
              <a:rPr lang="pt-BR" baseline="30000" smtClean="0"/>
              <a:t>t</a:t>
            </a:r>
            <a:r>
              <a:rPr lang="pt-BR" b="1" smtClean="0"/>
              <a:t>M</a:t>
            </a:r>
            <a:r>
              <a:rPr lang="pt-BR" baseline="-25000" smtClean="0"/>
              <a:t>b2</a:t>
            </a:r>
            <a:r>
              <a:rPr lang="pt-BR" smtClean="0"/>
              <a:t>.</a:t>
            </a:r>
            <a:r>
              <a:rPr lang="pt-BR" b="1" smtClean="0"/>
              <a:t>C</a:t>
            </a:r>
            <a:r>
              <a:rPr lang="pt-BR" smtClean="0"/>
              <a:t>.</a:t>
            </a:r>
            <a:r>
              <a:rPr lang="pt-BR" b="1" smtClean="0"/>
              <a:t>F</a:t>
            </a:r>
            <a:r>
              <a:rPr lang="pt-BR" baseline="-25000" smtClean="0"/>
              <a:t>glob</a:t>
            </a:r>
            <a:r>
              <a:rPr lang="pt-BR" smtClean="0"/>
              <a:t>+</a:t>
            </a:r>
            <a:r>
              <a:rPr lang="pt-BR" b="1" smtClean="0"/>
              <a:t>T</a:t>
            </a:r>
            <a:r>
              <a:rPr lang="pt-BR" smtClean="0"/>
              <a:t>’</a:t>
            </a:r>
            <a:r>
              <a:rPr lang="pt-BR" baseline="30000" smtClean="0"/>
              <a:t>t</a:t>
            </a:r>
            <a:r>
              <a:rPr lang="pt-BR" baseline="-25000" smtClean="0"/>
              <a:t>glob</a:t>
            </a:r>
            <a:r>
              <a:rPr lang="pt-BR" b="1" smtClean="0"/>
              <a:t>C</a:t>
            </a:r>
            <a:r>
              <a:rPr lang="pt-BR" baseline="30000" smtClean="0"/>
              <a:t>t</a:t>
            </a:r>
            <a:r>
              <a:rPr lang="pt-BR" b="1" smtClean="0"/>
              <a:t>M</a:t>
            </a:r>
            <a:r>
              <a:rPr lang="pt-BR" baseline="-25000" smtClean="0"/>
              <a:t>b3</a:t>
            </a:r>
            <a:r>
              <a:rPr lang="pt-BR" smtClean="0"/>
              <a:t>.</a:t>
            </a:r>
            <a:r>
              <a:rPr lang="pt-BR" b="1" smtClean="0"/>
              <a:t>CT</a:t>
            </a:r>
            <a:r>
              <a:rPr lang="pt-BR" smtClean="0"/>
              <a:t>’</a:t>
            </a:r>
            <a:r>
              <a:rPr lang="pt-BR" baseline="-25000" smtClean="0"/>
              <a:t>glob</a:t>
            </a:r>
            <a:endParaRPr lang="pt-BR" smtClean="0"/>
          </a:p>
          <a:p>
            <a:pPr lvl="1"/>
            <a:r>
              <a:rPr lang="pt-BR" smtClean="0"/>
              <a:t>Ou simplesmente: </a:t>
            </a:r>
            <a:r>
              <a:rPr lang="pt-BR" b="1" smtClean="0"/>
              <a:t>T</a:t>
            </a:r>
            <a:r>
              <a:rPr lang="pt-BR" baseline="30000" smtClean="0"/>
              <a:t>t</a:t>
            </a:r>
            <a:r>
              <a:rPr lang="pt-BR" b="1" smtClean="0"/>
              <a:t>M</a:t>
            </a:r>
            <a:r>
              <a:rPr lang="pt-BR" baseline="-25000" smtClean="0"/>
              <a:t>1</a:t>
            </a:r>
            <a:r>
              <a:rPr lang="pt-BR" smtClean="0"/>
              <a:t>.</a:t>
            </a:r>
            <a:r>
              <a:rPr lang="pt-BR" b="1" smtClean="0"/>
              <a:t>T </a:t>
            </a:r>
            <a:r>
              <a:rPr lang="pt-BR"/>
              <a:t>= </a:t>
            </a:r>
            <a:r>
              <a:rPr lang="pt-BR" b="1" smtClean="0"/>
              <a:t>F</a:t>
            </a:r>
            <a:r>
              <a:rPr lang="pt-BR" baseline="30000" smtClean="0"/>
              <a:t>t</a:t>
            </a:r>
            <a:r>
              <a:rPr lang="pt-BR" b="1" smtClean="0"/>
              <a:t>M</a:t>
            </a:r>
            <a:r>
              <a:rPr lang="pt-BR" baseline="-25000" smtClean="0"/>
              <a:t>2</a:t>
            </a:r>
            <a:r>
              <a:rPr lang="pt-BR" smtClean="0"/>
              <a:t>.</a:t>
            </a:r>
            <a:r>
              <a:rPr lang="pt-BR" b="1" smtClean="0"/>
              <a:t>F</a:t>
            </a:r>
            <a:r>
              <a:rPr lang="pt-BR" smtClean="0"/>
              <a:t>+</a:t>
            </a:r>
            <a:r>
              <a:rPr lang="pt-BR" b="1" smtClean="0"/>
              <a:t>T</a:t>
            </a:r>
            <a:r>
              <a:rPr lang="pt-BR" smtClean="0"/>
              <a:t>’</a:t>
            </a:r>
            <a:r>
              <a:rPr lang="pt-BR" baseline="30000" smtClean="0"/>
              <a:t>t</a:t>
            </a:r>
            <a:r>
              <a:rPr lang="pt-BR" b="1" smtClean="0"/>
              <a:t>M</a:t>
            </a:r>
            <a:r>
              <a:rPr lang="pt-BR" baseline="-25000" smtClean="0"/>
              <a:t>3</a:t>
            </a:r>
            <a:r>
              <a:rPr lang="pt-BR" smtClean="0"/>
              <a:t>.</a:t>
            </a:r>
            <a:r>
              <a:rPr lang="pt-BR" b="1" smtClean="0"/>
              <a:t>T</a:t>
            </a:r>
            <a:r>
              <a:rPr lang="pt-BR" smtClean="0"/>
              <a:t>’</a:t>
            </a:r>
          </a:p>
          <a:p>
            <a:r>
              <a:rPr lang="pt-BR" smtClean="0"/>
              <a:t>Nos próximos slides calcularemos:</a:t>
            </a:r>
          </a:p>
          <a:p>
            <a:pPr lvl="1"/>
            <a:r>
              <a:rPr lang="pt-BR" smtClean="0"/>
              <a:t> </a:t>
            </a:r>
            <a:r>
              <a:rPr lang="pt-BR" b="1" smtClean="0"/>
              <a:t>M</a:t>
            </a:r>
            <a:r>
              <a:rPr lang="pt-BR" baseline="-25000" smtClean="0"/>
              <a:t>1</a:t>
            </a:r>
            <a:r>
              <a:rPr lang="pt-BR" smtClean="0"/>
              <a:t>=</a:t>
            </a:r>
            <a:r>
              <a:rPr lang="pt-BR" b="1" smtClean="0"/>
              <a:t>C</a:t>
            </a:r>
            <a:r>
              <a:rPr lang="pt-BR" baseline="30000" smtClean="0"/>
              <a:t>t</a:t>
            </a:r>
            <a:r>
              <a:rPr lang="pt-BR" b="1" smtClean="0"/>
              <a:t>M</a:t>
            </a:r>
            <a:r>
              <a:rPr lang="pt-BR" baseline="-25000" smtClean="0"/>
              <a:t>b1</a:t>
            </a:r>
            <a:r>
              <a:rPr lang="pt-BR" b="1" smtClean="0"/>
              <a:t>C</a:t>
            </a:r>
            <a:r>
              <a:rPr lang="pt-BR" smtClean="0"/>
              <a:t>, </a:t>
            </a:r>
            <a:r>
              <a:rPr lang="pt-BR" b="1" smtClean="0"/>
              <a:t>M</a:t>
            </a:r>
            <a:r>
              <a:rPr lang="pt-BR" baseline="-25000" smtClean="0"/>
              <a:t>2</a:t>
            </a:r>
            <a:r>
              <a:rPr lang="pt-BR" smtClean="0"/>
              <a:t>=</a:t>
            </a:r>
            <a:r>
              <a:rPr lang="pt-BR" b="1" smtClean="0"/>
              <a:t>C</a:t>
            </a:r>
            <a:r>
              <a:rPr lang="pt-BR" baseline="30000" smtClean="0"/>
              <a:t>t</a:t>
            </a:r>
            <a:r>
              <a:rPr lang="pt-BR" b="1" smtClean="0"/>
              <a:t>M</a:t>
            </a:r>
            <a:r>
              <a:rPr lang="pt-BR" baseline="-25000" smtClean="0"/>
              <a:t>b2</a:t>
            </a:r>
            <a:r>
              <a:rPr lang="pt-BR" b="1" smtClean="0"/>
              <a:t>C</a:t>
            </a:r>
            <a:r>
              <a:rPr lang="pt-BR" smtClean="0"/>
              <a:t>, </a:t>
            </a:r>
            <a:r>
              <a:rPr lang="pt-BR" b="1" smtClean="0"/>
              <a:t>M</a:t>
            </a:r>
            <a:r>
              <a:rPr lang="pt-BR" baseline="-25000" smtClean="0"/>
              <a:t>3</a:t>
            </a:r>
            <a:r>
              <a:rPr lang="pt-BR" smtClean="0"/>
              <a:t>=</a:t>
            </a:r>
            <a:r>
              <a:rPr lang="pt-BR" b="1" smtClean="0"/>
              <a:t>C</a:t>
            </a:r>
            <a:r>
              <a:rPr lang="pt-BR" baseline="30000" smtClean="0"/>
              <a:t>t</a:t>
            </a:r>
            <a:r>
              <a:rPr lang="pt-BR" b="1" smtClean="0"/>
              <a:t>M</a:t>
            </a:r>
            <a:r>
              <a:rPr lang="pt-BR" baseline="-25000" smtClean="0"/>
              <a:t>b3</a:t>
            </a:r>
            <a:r>
              <a:rPr lang="pt-BR" b="1" smtClean="0"/>
              <a:t>C</a:t>
            </a:r>
            <a:endParaRPr lang="pt-BR"/>
          </a:p>
          <a:p>
            <a:pPr lvl="1"/>
            <a:endParaRPr lang="pt-BR"/>
          </a:p>
          <a:p>
            <a:endParaRPr lang="pt-BR" smtClean="0"/>
          </a:p>
          <a:p>
            <a:pPr lvl="1"/>
            <a:endParaRPr lang="pt-BR"/>
          </a:p>
        </p:txBody>
      </p:sp>
    </p:spTree>
    <p:extLst>
      <p:ext uri="{BB962C8B-B14F-4D97-AF65-F5344CB8AC3E}">
        <p14:creationId xmlns:p14="http://schemas.microsoft.com/office/powerpoint/2010/main" val="382211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Calculando M</a:t>
            </a:r>
            <a:r>
              <a:rPr lang="pt-BR" sz="2800" baseline="-25000" smtClean="0"/>
              <a:t>1</a:t>
            </a:r>
            <a:r>
              <a:rPr lang="pt-BR" sz="2800" smtClean="0"/>
              <a:t>=C</a:t>
            </a:r>
            <a:r>
              <a:rPr lang="pt-BR" sz="2800" baseline="30000" smtClean="0"/>
              <a:t>t</a:t>
            </a:r>
            <a:r>
              <a:rPr lang="pt-BR" sz="2800" smtClean="0"/>
              <a:t>M</a:t>
            </a:r>
            <a:r>
              <a:rPr lang="pt-BR" sz="2800" baseline="-25000" smtClean="0"/>
              <a:t>b1</a:t>
            </a:r>
            <a:r>
              <a:rPr lang="pt-BR" sz="2800" smtClean="0"/>
              <a:t>C, M</a:t>
            </a:r>
            <a:r>
              <a:rPr lang="pt-BR" sz="2800" baseline="-25000" smtClean="0"/>
              <a:t>2</a:t>
            </a:r>
            <a:r>
              <a:rPr lang="pt-BR" sz="2800" smtClean="0"/>
              <a:t>=C</a:t>
            </a:r>
            <a:r>
              <a:rPr lang="pt-BR" sz="2800" baseline="30000" smtClean="0"/>
              <a:t>t</a:t>
            </a:r>
            <a:r>
              <a:rPr lang="pt-BR" sz="2800" smtClean="0"/>
              <a:t>M</a:t>
            </a:r>
            <a:r>
              <a:rPr lang="pt-BR" sz="2800" baseline="-25000" smtClean="0"/>
              <a:t>b2</a:t>
            </a:r>
            <a:r>
              <a:rPr lang="pt-BR" sz="2800" smtClean="0"/>
              <a:t>C, M</a:t>
            </a:r>
            <a:r>
              <a:rPr lang="pt-BR" sz="2800" baseline="-25000" smtClean="0"/>
              <a:t>3</a:t>
            </a:r>
            <a:r>
              <a:rPr lang="pt-BR" sz="2800" smtClean="0"/>
              <a:t>=C</a:t>
            </a:r>
            <a:r>
              <a:rPr lang="pt-BR" sz="2800" baseline="30000" smtClean="0"/>
              <a:t>t</a:t>
            </a:r>
            <a:r>
              <a:rPr lang="pt-BR" sz="2800" smtClean="0"/>
              <a:t>M</a:t>
            </a:r>
            <a:r>
              <a:rPr lang="pt-BR" sz="2800" baseline="-25000" smtClean="0"/>
              <a:t>b3</a:t>
            </a:r>
            <a:r>
              <a:rPr lang="pt-BR" sz="2800" smtClean="0"/>
              <a:t>C</a:t>
            </a:r>
            <a:r>
              <a:rPr lang="pt-BR" sz="2800"/>
              <a:t>,</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908720"/>
                <a:ext cx="9649072" cy="5616623"/>
              </a:xfrm>
            </p:spPr>
            <p:txBody>
              <a:bodyPr anchor="t" anchorCtr="0">
                <a:normAutofit fontScale="70000" lnSpcReduction="20000"/>
              </a:bodyPr>
              <a:lstStyle/>
              <a:p>
                <a:r>
                  <a:rPr lang="pt-BR" smtClean="0"/>
                  <a:t>Teremos:</a:t>
                </a:r>
              </a:p>
              <a:p>
                <a:pPr lvl="1"/>
                <a14:m>
                  <m:oMath xmlns:m="http://schemas.openxmlformats.org/officeDocument/2006/math">
                    <m:sSub>
                      <m:sSubPr>
                        <m:ctrlPr>
                          <a:rPr lang="pt-BR" b="1" i="1">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1</m:t>
                        </m:r>
                      </m:sub>
                    </m:sSub>
                    <m:r>
                      <a:rPr lang="pt-BR" b="1" i="1">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5"/>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0,4</m:t>
                              </m:r>
                            </m:e>
                            <m:e>
                              <m:r>
                                <a:rPr lang="pt-BR" b="0" i="1" smtClean="0">
                                  <a:latin typeface="Cambria Math" panose="02040503050406030204" pitchFamily="18" charset="0"/>
                                </a:rPr>
                                <m:t>−0,8</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−0,8</m:t>
                              </m:r>
                            </m:e>
                            <m:e>
                              <m:r>
                                <a:rPr lang="pt-BR" b="0" i="1" smtClean="0">
                                  <a:latin typeface="Cambria Math" panose="02040503050406030204" pitchFamily="18" charset="0"/>
                                </a:rPr>
                                <m:t>0,4</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−0,8</m:t>
                              </m:r>
                            </m:e>
                            <m:e>
                              <m:r>
                                <a:rPr lang="pt-BR" b="0" i="1" smtClean="0">
                                  <a:latin typeface="Cambria Math" panose="02040503050406030204" pitchFamily="18" charset="0"/>
                                </a:rPr>
                                <m:t>0,4</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mr>
                        </m:m>
                      </m:e>
                    </m:d>
                  </m:oMath>
                </a14:m>
                <a:endParaRPr lang="pt-BR" smtClean="0"/>
              </a:p>
              <a:p>
                <a:pPr lvl="1"/>
                <a:r>
                  <a:rPr lang="pt-BR" smtClean="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2</m:t>
                        </m:r>
                      </m:sub>
                    </m:sSub>
                    <m:r>
                      <a:rPr lang="pt-BR" b="1"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mr>
                        </m:m>
                      </m:e>
                    </m:d>
                  </m:oMath>
                </a14:m>
                <a:endParaRPr lang="pt-BR" b="1" smtClean="0"/>
              </a:p>
              <a:p>
                <a:pPr lvl="1"/>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3</m:t>
                        </m:r>
                      </m:sub>
                    </m:sSub>
                    <m:r>
                      <a:rPr lang="pt-BR" b="1"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908720"/>
                <a:ext cx="9649072" cy="5616623"/>
              </a:xfrm>
              <a:blipFill>
                <a:blip r:embed="rId2"/>
                <a:stretch>
                  <a:fillRect l="-1137" t="-760"/>
                </a:stretch>
              </a:blipFill>
            </p:spPr>
            <p:txBody>
              <a:bodyPr/>
              <a:lstStyle/>
              <a:p>
                <a:r>
                  <a:rPr lang="pt-BR">
                    <a:noFill/>
                  </a:rPr>
                  <a:t> </a:t>
                </a:r>
              </a:p>
            </p:txBody>
          </p:sp>
        </mc:Fallback>
      </mc:AlternateContent>
    </p:spTree>
    <p:extLst>
      <p:ext uri="{BB962C8B-B14F-4D97-AF65-F5344CB8AC3E}">
        <p14:creationId xmlns:p14="http://schemas.microsoft.com/office/powerpoint/2010/main" val="376329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Podemos agora montar o sistema global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340850" cy="5400377"/>
              </a:xfrm>
            </p:spPr>
            <p:txBody>
              <a:bodyPr>
                <a:normAutofit fontScale="62500" lnSpcReduction="20000"/>
              </a:bodyPr>
              <a:lstStyle/>
              <a:p>
                <a:r>
                  <a:rPr lang="pt-BR" smtClean="0"/>
                  <a:t>Em um elemento: </a:t>
                </a:r>
                <a:r>
                  <a:rPr lang="pt-BR" b="1"/>
                  <a:t>M</a:t>
                </a:r>
                <a:r>
                  <a:rPr lang="pt-BR" baseline="-25000"/>
                  <a:t>1</a:t>
                </a:r>
                <a:r>
                  <a:rPr lang="pt-BR" baseline="30000"/>
                  <a:t>e</a:t>
                </a:r>
                <a:r>
                  <a:rPr lang="pt-BR"/>
                  <a:t>.</a:t>
                </a:r>
                <a:r>
                  <a:rPr lang="pt-BR" b="1"/>
                  <a:t>T</a:t>
                </a:r>
                <a:r>
                  <a:rPr lang="pt-BR" baseline="30000"/>
                  <a:t>e</a:t>
                </a:r>
                <a:r>
                  <a:rPr lang="pt-BR" b="1"/>
                  <a:t> </a:t>
                </a:r>
                <a:r>
                  <a:rPr lang="pt-BR"/>
                  <a:t>= </a:t>
                </a:r>
                <a:r>
                  <a:rPr lang="pt-BR" b="1"/>
                  <a:t>M</a:t>
                </a:r>
                <a:r>
                  <a:rPr lang="pt-BR" baseline="-25000"/>
                  <a:t>2</a:t>
                </a:r>
                <a:r>
                  <a:rPr lang="pt-BR" baseline="30000"/>
                  <a:t>e</a:t>
                </a:r>
                <a:r>
                  <a:rPr lang="pt-BR"/>
                  <a:t>.</a:t>
                </a:r>
                <a:r>
                  <a:rPr lang="pt-BR" b="1"/>
                  <a:t>F</a:t>
                </a:r>
                <a:r>
                  <a:rPr lang="pt-BR" baseline="30000"/>
                  <a:t>e</a:t>
                </a:r>
                <a:r>
                  <a:rPr lang="pt-BR"/>
                  <a:t>+</a:t>
                </a:r>
                <a:r>
                  <a:rPr lang="pt-BR" b="1"/>
                  <a:t>M</a:t>
                </a:r>
                <a:r>
                  <a:rPr lang="pt-BR" baseline="-25000"/>
                  <a:t>3</a:t>
                </a:r>
                <a:r>
                  <a:rPr lang="pt-BR" baseline="30000"/>
                  <a:t>e</a:t>
                </a:r>
                <a:r>
                  <a:rPr lang="pt-BR"/>
                  <a:t>.</a:t>
                </a:r>
                <a:r>
                  <a:rPr lang="pt-BR" b="1"/>
                  <a:t>T</a:t>
                </a:r>
                <a:r>
                  <a:rPr lang="pt-BR"/>
                  <a:t>’</a:t>
                </a:r>
                <a:r>
                  <a:rPr lang="pt-BR" baseline="30000"/>
                  <a:t>e</a:t>
                </a:r>
              </a:p>
              <a:p>
                <a:r>
                  <a:rPr lang="pt-BR" smtClean="0"/>
                  <a:t>De forma global: </a:t>
                </a:r>
                <a:r>
                  <a:rPr lang="pt-BR" b="1" smtClean="0"/>
                  <a:t>M</a:t>
                </a:r>
                <a:r>
                  <a:rPr lang="pt-BR" baseline="-25000" smtClean="0"/>
                  <a:t>1</a:t>
                </a:r>
                <a:r>
                  <a:rPr lang="pt-BR" smtClean="0"/>
                  <a:t>.</a:t>
                </a:r>
                <a:r>
                  <a:rPr lang="pt-BR" b="1" smtClean="0"/>
                  <a:t>T </a:t>
                </a:r>
                <a:r>
                  <a:rPr lang="pt-BR"/>
                  <a:t>= </a:t>
                </a:r>
                <a:r>
                  <a:rPr lang="pt-BR" b="1" smtClean="0"/>
                  <a:t>M</a:t>
                </a:r>
                <a:r>
                  <a:rPr lang="pt-BR" baseline="-25000" smtClean="0"/>
                  <a:t>2</a:t>
                </a:r>
                <a:r>
                  <a:rPr lang="pt-BR" smtClean="0"/>
                  <a:t>.</a:t>
                </a:r>
                <a:r>
                  <a:rPr lang="pt-BR" b="1" smtClean="0"/>
                  <a:t>F</a:t>
                </a:r>
                <a:r>
                  <a:rPr lang="pt-BR" smtClean="0"/>
                  <a:t>+</a:t>
                </a:r>
                <a:r>
                  <a:rPr lang="pt-BR" b="1" smtClean="0"/>
                  <a:t>M</a:t>
                </a:r>
                <a:r>
                  <a:rPr lang="pt-BR" baseline="-25000" smtClean="0"/>
                  <a:t>3</a:t>
                </a:r>
                <a:r>
                  <a:rPr lang="pt-BR" smtClean="0"/>
                  <a:t>.</a:t>
                </a:r>
                <a:r>
                  <a:rPr lang="pt-BR" b="1" smtClean="0"/>
                  <a:t>T</a:t>
                </a:r>
                <a:r>
                  <a:rPr lang="pt-BR" smtClean="0"/>
                  <a:t>’ ou:</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5</m:t>
                                  </m:r>
                                </m:sub>
                              </m:sSub>
                            </m:e>
                          </m:mr>
                        </m:m>
                      </m:e>
                    </m:d>
                    <m:r>
                      <a:rPr lang="pt-BR" b="1"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2</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i="1">
                                  <a:latin typeface="Cambria Math" panose="02040503050406030204" pitchFamily="18" charset="0"/>
                                </a:rPr>
                                <m:t>−12,5</m:t>
                              </m:r>
                            </m:e>
                          </m:mr>
                          <m:mr>
                            <m:e>
                              <m:r>
                                <a:rPr lang="pt-BR" i="1">
                                  <a:latin typeface="Cambria Math" panose="02040503050406030204" pitchFamily="18" charset="0"/>
                                </a:rPr>
                                <m:t>−12,5</m:t>
                              </m:r>
                            </m:e>
                          </m:mr>
                          <m:mr>
                            <m:e>
                              <m:r>
                                <a:rPr lang="pt-BR" i="1">
                                  <a:latin typeface="Cambria Math" panose="02040503050406030204" pitchFamily="18" charset="0"/>
                                </a:rPr>
                                <m:t>−12,5</m:t>
                              </m:r>
                            </m:e>
                          </m:mr>
                          <m:mr>
                            <m:e>
                              <m:r>
                                <a:rPr lang="pt-BR" i="1">
                                  <a:latin typeface="Cambria Math" panose="02040503050406030204" pitchFamily="18" charset="0"/>
                                </a:rPr>
                                <m:t>−12,5</m:t>
                              </m:r>
                            </m:e>
                          </m:mr>
                          <m:mr>
                            <m:e>
                              <m:r>
                                <a:rPr lang="pt-BR" i="1">
                                  <a:latin typeface="Cambria Math" panose="02040503050406030204" pitchFamily="18" charset="0"/>
                                </a:rPr>
                                <m:t>−12,5</m:t>
                              </m:r>
                            </m:e>
                          </m:mr>
                        </m:m>
                      </m:e>
                    </m:d>
                    <m:r>
                      <a:rPr lang="pt-BR" b="1"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a14:m>
                <a:endParaRPr lang="pt-BR" smtClean="0"/>
              </a:p>
              <a:p>
                <a:r>
                  <a:rPr lang="pt-BR" smtClean="0"/>
                  <a:t>Aplicando as condições de contorno T1=40, T5=200 e efetuando os produtos matriciais à direita do igual:</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0" i="1" smtClean="0">
                                  <a:latin typeface="Cambria Math" panose="02040503050406030204" pitchFamily="18" charset="0"/>
                                </a:rPr>
                                <m:t>40</m:t>
                              </m:r>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4</m:t>
                                  </m:r>
                                </m:sub>
                              </m:sSub>
                            </m:e>
                          </m:mr>
                          <m:mr>
                            <m:e>
                              <m:r>
                                <a:rPr lang="pt-BR" b="0" i="1" smtClean="0">
                                  <a:latin typeface="Cambria Math" panose="02040503050406030204" pitchFamily="18" charset="0"/>
                                </a:rPr>
                                <m:t>200</m:t>
                              </m:r>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i="1">
                                  <a:latin typeface="Cambria Math" panose="02040503050406030204" pitchFamily="18" charset="0"/>
                                </a:rPr>
                                <m:t>−12,5</m:t>
                              </m:r>
                            </m:e>
                          </m:mr>
                          <m:mr>
                            <m:e>
                              <m:r>
                                <a:rPr lang="pt-BR" i="1">
                                  <a:latin typeface="Cambria Math" panose="02040503050406030204" pitchFamily="18" charset="0"/>
                                </a:rPr>
                                <m:t>−25</m:t>
                              </m:r>
                            </m:e>
                          </m:mr>
                          <m:mr>
                            <m:e>
                              <m:r>
                                <a:rPr lang="pt-BR" i="1">
                                  <a:latin typeface="Cambria Math" panose="02040503050406030204" pitchFamily="18" charset="0"/>
                                </a:rPr>
                                <m:t>−25</m:t>
                              </m:r>
                            </m:e>
                          </m:mr>
                          <m:mr>
                            <m:e>
                              <m:r>
                                <a:rPr lang="pt-BR" i="1">
                                  <a:latin typeface="Cambria Math" panose="02040503050406030204" pitchFamily="18" charset="0"/>
                                </a:rPr>
                                <m:t>−25</m:t>
                              </m:r>
                            </m:e>
                          </m:mr>
                          <m:mr>
                            <m:e>
                              <m:r>
                                <a:rPr lang="pt-BR" i="1">
                                  <a:latin typeface="Cambria Math" panose="02040503050406030204" pitchFamily="18" charset="0"/>
                                </a:rPr>
                                <m:t>−12,5</m:t>
                              </m:r>
                            </m:e>
                          </m:mr>
                        </m:m>
                      </m:e>
                    </m:d>
                    <m:r>
                      <a:rPr lang="pt-BR" b="1"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d>
                  </m:oMath>
                </a14:m>
                <a:endParaRPr lang="pt-BR" smtClean="0"/>
              </a:p>
              <a:p>
                <a:r>
                  <a:rPr lang="pt-BR"/>
                  <a:t>Observe que desta forma, de maneira inteiramente formal e matricial, chegamos ao mesmo sistema anterior.</a:t>
                </a:r>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340850" cy="5400377"/>
              </a:xfrm>
              <a:blipFill>
                <a:blip r:embed="rId2"/>
                <a:stretch>
                  <a:fillRect l="-1044" t="-564" r="-1697"/>
                </a:stretch>
              </a:blipFill>
            </p:spPr>
            <p:txBody>
              <a:bodyPr/>
              <a:lstStyle/>
              <a:p>
                <a:r>
                  <a:rPr lang="pt-BR">
                    <a:noFill/>
                  </a:rPr>
                  <a:t> </a:t>
                </a:r>
              </a:p>
            </p:txBody>
          </p:sp>
        </mc:Fallback>
      </mc:AlternateContent>
    </p:spTree>
    <p:extLst>
      <p:ext uri="{BB962C8B-B14F-4D97-AF65-F5344CB8AC3E}">
        <p14:creationId xmlns:p14="http://schemas.microsoft.com/office/powerpoint/2010/main" val="419546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33a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Resultados Importantes de Álgebra Linear: Forma Quadrática e Derivada da Forma Quadrática.</a:t>
            </a:r>
            <a:endParaRPr lang="en-US" dirty="0" smtClean="0"/>
          </a:p>
        </p:txBody>
      </p:sp>
    </p:spTree>
    <p:extLst>
      <p:ext uri="{BB962C8B-B14F-4D97-AF65-F5344CB8AC3E}">
        <p14:creationId xmlns:p14="http://schemas.microsoft.com/office/powerpoint/2010/main" val="3544533072"/>
      </p:ext>
    </p:extLst>
  </p:cSld>
  <p:clrMapOvr>
    <a:masterClrMapping/>
  </p:clrMapOvr>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Alguns resultados de álgebra matricial interessantes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Caso exista uma expressão da forma: </a:t>
                </a:r>
                <a14:m>
                  <m:oMath xmlns:m="http://schemas.openxmlformats.org/officeDocument/2006/math">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m:t>
                        </m:r>
                        <m:r>
                          <a:rPr lang="pt-BR" i="1">
                            <a:latin typeface="Cambria Math" panose="02040503050406030204" pitchFamily="18" charset="0"/>
                          </a:rPr>
                          <m:t>+</m:t>
                        </m:r>
                        <m:r>
                          <a:rPr lang="pt-BR" i="1">
                            <a:latin typeface="Cambria Math" panose="02040503050406030204" pitchFamily="18" charset="0"/>
                          </a:rPr>
                          <m:t>𝑐</m:t>
                        </m:r>
                        <m:r>
                          <a:rPr lang="pt-BR" i="1">
                            <a:latin typeface="Cambria Math" panose="02040503050406030204" pitchFamily="18" charset="0"/>
                          </a:rPr>
                          <m:t>.</m:t>
                        </m:r>
                        <m:r>
                          <a:rPr lang="pt-BR" i="1">
                            <a:latin typeface="Cambria Math" panose="02040503050406030204" pitchFamily="18" charset="0"/>
                          </a:rPr>
                          <m:t>𝑑</m:t>
                        </m:r>
                        <m:r>
                          <a:rPr lang="pt-BR" i="1">
                            <a:latin typeface="Cambria Math" panose="02040503050406030204" pitchFamily="18" charset="0"/>
                          </a:rPr>
                          <m:t>)</m:t>
                        </m:r>
                      </m:e>
                      <m:sup>
                        <m:r>
                          <a:rPr lang="pt-BR" b="0" i="1" smtClean="0">
                            <a:latin typeface="Cambria Math" panose="02040503050406030204" pitchFamily="18" charset="0"/>
                          </a:rPr>
                          <m:t>2</m:t>
                        </m:r>
                      </m:sup>
                    </m:sSup>
                  </m:oMath>
                </a14:m>
                <a:r>
                  <a:rPr lang="pt-BR" smtClean="0"/>
                  <a:t> ela pode ser decomposta na chamada </a:t>
                </a:r>
                <a:r>
                  <a:rPr lang="pt-BR" i="1" smtClean="0"/>
                  <a:t>forma quadrática, </a:t>
                </a:r>
                <a:r>
                  <a:rPr lang="pt-BR" smtClean="0"/>
                  <a:t>onde:</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m:t>
                        </m:r>
                        <m:r>
                          <a:rPr lang="pt-BR" i="1">
                            <a:latin typeface="Cambria Math" panose="02040503050406030204" pitchFamily="18" charset="0"/>
                          </a:rPr>
                          <m:t>+</m:t>
                        </m:r>
                        <m:r>
                          <a:rPr lang="pt-BR" i="1">
                            <a:latin typeface="Cambria Math" panose="02040503050406030204" pitchFamily="18" charset="0"/>
                          </a:rPr>
                          <m:t>𝑐</m:t>
                        </m:r>
                        <m:r>
                          <a:rPr lang="pt-BR" i="1">
                            <a:latin typeface="Cambria Math" panose="02040503050406030204" pitchFamily="18" charset="0"/>
                          </a:rPr>
                          <m:t>.</m:t>
                        </m:r>
                        <m:r>
                          <a:rPr lang="pt-BR" i="1">
                            <a:latin typeface="Cambria Math" panose="02040503050406030204" pitchFamily="18" charset="0"/>
                          </a:rPr>
                          <m:t>𝑑</m:t>
                        </m:r>
                        <m:r>
                          <a:rPr lang="pt-BR" i="1">
                            <a:latin typeface="Cambria Math" panose="02040503050406030204" pitchFamily="18" charset="0"/>
                          </a:rPr>
                          <m:t>)</m:t>
                        </m:r>
                      </m:e>
                      <m:sup>
                        <m:r>
                          <a:rPr lang="pt-BR" i="1">
                            <a:latin typeface="Cambria Math" panose="02040503050406030204" pitchFamily="18" charset="0"/>
                          </a:rPr>
                          <m:t>2</m:t>
                        </m:r>
                      </m:sup>
                    </m:sSup>
                    <m:r>
                      <a:rPr lang="pt-BR" b="0" i="1" smtClean="0">
                        <a:latin typeface="Cambria Math" panose="02040503050406030204" pitchFamily="18" charset="0"/>
                      </a:rPr>
                      <m:t> = </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𝑎</m:t>
                              </m:r>
                            </m:e>
                            <m:e>
                              <m:r>
                                <a:rPr lang="pt-BR" b="0" i="1" smtClean="0">
                                  <a:latin typeface="Cambria Math" panose="02040503050406030204" pitchFamily="18" charset="0"/>
                                </a:rPr>
                                <m:t>𝑐</m:t>
                              </m:r>
                            </m:e>
                          </m:mr>
                        </m:m>
                      </m:e>
                    </m:d>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𝑏</m:t>
                              </m:r>
                              <m:r>
                                <a:rPr lang="pt-BR" b="0" i="1" smtClean="0">
                                  <a:latin typeface="Cambria Math" panose="02040503050406030204" pitchFamily="18" charset="0"/>
                                </a:rPr>
                                <m:t>.</m:t>
                              </m:r>
                              <m:r>
                                <a:rPr lang="pt-BR" b="0" i="1" smtClean="0">
                                  <a:latin typeface="Cambria Math" panose="02040503050406030204" pitchFamily="18" charset="0"/>
                                </a:rPr>
                                <m:t>𝑏</m:t>
                              </m:r>
                            </m:e>
                            <m:e>
                              <m:r>
                                <a:rPr lang="pt-BR" b="0" i="1" smtClean="0">
                                  <a:latin typeface="Cambria Math" panose="02040503050406030204" pitchFamily="18" charset="0"/>
                                </a:rPr>
                                <m:t>𝑏</m:t>
                              </m:r>
                              <m:r>
                                <a:rPr lang="pt-BR" b="0" i="1" smtClean="0">
                                  <a:latin typeface="Cambria Math" panose="02040503050406030204" pitchFamily="18" charset="0"/>
                                </a:rPr>
                                <m:t>.</m:t>
                              </m:r>
                              <m:r>
                                <a:rPr lang="pt-BR" b="0" i="1" smtClean="0">
                                  <a:latin typeface="Cambria Math" panose="02040503050406030204" pitchFamily="18" charset="0"/>
                                </a:rPr>
                                <m:t>𝑑</m:t>
                              </m:r>
                            </m:e>
                          </m:mr>
                          <m:mr>
                            <m:e>
                              <m:r>
                                <a:rPr lang="pt-BR" b="0" i="1" smtClean="0">
                                  <a:latin typeface="Cambria Math" panose="02040503050406030204" pitchFamily="18" charset="0"/>
                                </a:rPr>
                                <m:t>𝑑</m:t>
                              </m:r>
                              <m:r>
                                <a:rPr lang="pt-BR" b="0" i="1" smtClean="0">
                                  <a:latin typeface="Cambria Math" panose="02040503050406030204" pitchFamily="18" charset="0"/>
                                </a:rPr>
                                <m:t>.</m:t>
                              </m:r>
                              <m:r>
                                <a:rPr lang="pt-BR" b="0" i="1" smtClean="0">
                                  <a:latin typeface="Cambria Math" panose="02040503050406030204" pitchFamily="18" charset="0"/>
                                </a:rPr>
                                <m:t>𝑏</m:t>
                              </m:r>
                            </m:e>
                            <m:e>
                              <m:r>
                                <a:rPr lang="pt-BR" b="0" i="1" smtClean="0">
                                  <a:latin typeface="Cambria Math" panose="02040503050406030204" pitchFamily="18" charset="0"/>
                                </a:rPr>
                                <m:t>𝑑</m:t>
                              </m:r>
                              <m:r>
                                <a:rPr lang="pt-BR" b="0" i="1" smtClean="0">
                                  <a:latin typeface="Cambria Math" panose="02040503050406030204" pitchFamily="18" charset="0"/>
                                </a:rPr>
                                <m:t>.</m:t>
                              </m:r>
                              <m:r>
                                <a:rPr lang="pt-BR" b="0" i="1" smtClean="0">
                                  <a:latin typeface="Cambria Math" panose="02040503050406030204" pitchFamily="18" charset="0"/>
                                </a:rPr>
                                <m:t>𝑑</m:t>
                              </m:r>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𝑐</m:t>
                              </m:r>
                            </m:e>
                          </m:mr>
                        </m:m>
                      </m:e>
                    </m:d>
                  </m:oMath>
                </a14:m>
                <a:endParaRPr lang="pt-BR" smtClean="0"/>
              </a:p>
              <a:p>
                <a:r>
                  <a:rPr lang="pt-BR" smtClean="0"/>
                  <a:t>A forma quadrática é representada em álgebra matricial pela expressão: </a:t>
                </a:r>
                <a14:m>
                  <m:oMath xmlns:m="http://schemas.openxmlformats.org/officeDocument/2006/math">
                    <m:sSup>
                      <m:sSupPr>
                        <m:ctrlPr>
                          <a:rPr lang="pt-BR" i="1" smtClean="0">
                            <a:latin typeface="Cambria Math" panose="02040503050406030204" pitchFamily="18" charset="0"/>
                          </a:rPr>
                        </m:ctrlPr>
                      </m:sSupPr>
                      <m:e>
                        <m:r>
                          <a:rPr lang="pt-BR" b="1" i="0" smtClean="0">
                            <a:latin typeface="Cambria Math" panose="02040503050406030204" pitchFamily="18" charset="0"/>
                          </a:rPr>
                          <m:t>𝐗</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0" smtClean="0">
                        <a:latin typeface="Cambria Math" panose="02040503050406030204" pitchFamily="18" charset="0"/>
                      </a:rPr>
                      <m:t>𝐌</m:t>
                    </m:r>
                    <m:r>
                      <a:rPr lang="pt-BR" b="0" i="0" smtClean="0">
                        <a:latin typeface="Cambria Math" panose="02040503050406030204" pitchFamily="18" charset="0"/>
                      </a:rPr>
                      <m:t>.</m:t>
                    </m:r>
                    <m:r>
                      <a:rPr lang="pt-BR" b="1" i="0" smtClean="0">
                        <a:latin typeface="Cambria Math" panose="02040503050406030204" pitchFamily="18" charset="0"/>
                      </a:rPr>
                      <m:t>𝐗</m:t>
                    </m:r>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294556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Alguns resultados de álgebra matricial interessantes - II</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577064" cy="5381625"/>
              </a:xfrm>
            </p:spPr>
            <p:txBody>
              <a:bodyPr>
                <a:normAutofit fontScale="92500" lnSpcReduction="20000"/>
              </a:bodyPr>
              <a:lstStyle/>
              <a:p>
                <a:r>
                  <a:rPr lang="pt-BR" smtClean="0"/>
                  <a:t>Suponha uma forma quadrática </a:t>
                </a:r>
                <a14:m>
                  <m:oMath xmlns:m="http://schemas.openxmlformats.org/officeDocument/2006/math">
                    <m:r>
                      <a:rPr lang="pt-BR" b="0" i="1" smtClean="0">
                        <a:latin typeface="Cambria Math" panose="02040503050406030204" pitchFamily="18" charset="0"/>
                      </a:rPr>
                      <m:t>𝐵</m:t>
                    </m:r>
                    <m:r>
                      <a:rPr lang="pt-BR" b="0"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smtClean="0">
                            <a:latin typeface="Cambria Math" panose="02040503050406030204" pitchFamily="18" charset="0"/>
                          </a:rPr>
                          <m:t>𝑿</m:t>
                        </m:r>
                      </m:e>
                      <m:sup>
                        <m:r>
                          <a:rPr lang="pt-BR" b="1" i="1" smtClean="0">
                            <a:latin typeface="Cambria Math" panose="02040503050406030204" pitchFamily="18" charset="0"/>
                          </a:rPr>
                          <m:t>𝒕</m:t>
                        </m:r>
                      </m:sup>
                    </m:sSup>
                    <m:r>
                      <a:rPr lang="pt-BR" b="1" i="1" smtClean="0">
                        <a:latin typeface="Cambria Math" panose="02040503050406030204" pitchFamily="18" charset="0"/>
                      </a:rPr>
                      <m:t>.</m:t>
                    </m:r>
                    <m:r>
                      <a:rPr lang="pt-BR" b="1" i="1" smtClean="0">
                        <a:latin typeface="Cambria Math" panose="02040503050406030204" pitchFamily="18" charset="0"/>
                      </a:rPr>
                      <m:t>𝑨</m:t>
                    </m:r>
                    <m:r>
                      <a:rPr lang="pt-BR" b="1" i="1" smtClean="0">
                        <a:latin typeface="Cambria Math" panose="02040503050406030204" pitchFamily="18" charset="0"/>
                      </a:rPr>
                      <m:t>.</m:t>
                    </m:r>
                    <m:r>
                      <a:rPr lang="pt-BR" b="1" i="1" smtClean="0">
                        <a:latin typeface="Cambria Math" panose="02040503050406030204" pitchFamily="18" charset="0"/>
                      </a:rPr>
                      <m:t>𝑿</m:t>
                    </m:r>
                  </m:oMath>
                </a14:m>
                <a:r>
                  <a:rPr lang="pt-BR" b="1" smtClean="0"/>
                  <a:t> </a:t>
                </a:r>
                <a:r>
                  <a:rPr lang="pt-BR" smtClean="0"/>
                  <a:t>onde </a:t>
                </a:r>
                <a14:m>
                  <m:oMath xmlns:m="http://schemas.openxmlformats.org/officeDocument/2006/math">
                    <m:r>
                      <a:rPr lang="pt-BR" b="0" i="1" smtClean="0">
                        <a:latin typeface="Cambria Math" panose="02040503050406030204" pitchFamily="18" charset="0"/>
                      </a:rPr>
                      <m:t>𝐴</m:t>
                    </m:r>
                  </m:oMath>
                </a14:m>
                <a:r>
                  <a:rPr lang="pt-BR" smtClean="0"/>
                  <a:t> é uma matriz quadrada, </a:t>
                </a:r>
                <a14:m>
                  <m:oMath xmlns:m="http://schemas.openxmlformats.org/officeDocument/2006/math">
                    <m:r>
                      <a:rPr lang="pt-BR" b="1" i="1" smtClean="0">
                        <a:latin typeface="Cambria Math" panose="02040503050406030204" pitchFamily="18" charset="0"/>
                      </a:rPr>
                      <m:t>𝑿</m:t>
                    </m:r>
                  </m:oMath>
                </a14:m>
                <a:r>
                  <a:rPr lang="pt-BR" b="1" smtClean="0"/>
                  <a:t> </a:t>
                </a:r>
                <a:r>
                  <a:rPr lang="pt-BR" smtClean="0"/>
                  <a:t>um vetor com </a:t>
                </a:r>
                <a14:m>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 </m:t>
                    </m:r>
                  </m:oMath>
                </a14:m>
                <a:r>
                  <a:rPr lang="pt-BR" smtClean="0"/>
                  <a:t>linhas, </a:t>
                </a:r>
                <a14:m>
                  <m:oMath xmlns:m="http://schemas.openxmlformats.org/officeDocument/2006/math">
                    <m:r>
                      <a:rPr lang="pt-BR" i="1">
                        <a:latin typeface="Cambria Math" panose="02040503050406030204" pitchFamily="18" charset="0"/>
                      </a:rPr>
                      <m:t>𝐵</m:t>
                    </m:r>
                  </m:oMath>
                </a14:m>
                <a:r>
                  <a:rPr lang="pt-BR" smtClean="0"/>
                  <a:t> um escalar e </a:t>
                </a:r>
                <a14:m>
                  <m:oMath xmlns:m="http://schemas.openxmlformats.org/officeDocument/2006/math">
                    <m:r>
                      <a:rPr lang="pt-BR" b="0" i="1" smtClean="0">
                        <a:latin typeface="Cambria Math" panose="02040503050406030204" pitchFamily="18" charset="0"/>
                      </a:rPr>
                      <m:t>𝐵</m:t>
                    </m:r>
                    <m:r>
                      <a:rPr lang="pt-BR" b="0" i="1" smtClean="0">
                        <a:latin typeface="Cambria Math" panose="02040503050406030204" pitchFamily="18" charset="0"/>
                      </a:rPr>
                      <m:t>=</m:t>
                    </m:r>
                    <m:r>
                      <a:rPr lang="pt-BR" b="0" i="1" smtClean="0">
                        <a:latin typeface="Cambria Math" panose="02040503050406030204" pitchFamily="18" charset="0"/>
                      </a:rPr>
                      <m:t>𝑓</m:t>
                    </m:r>
                    <m:r>
                      <a:rPr lang="pt-BR" b="1" i="1" smtClean="0">
                        <a:latin typeface="Cambria Math" panose="02040503050406030204" pitchFamily="18" charset="0"/>
                      </a:rPr>
                      <m:t>(</m:t>
                    </m:r>
                    <m:r>
                      <a:rPr lang="pt-BR" b="1" i="1" smtClean="0">
                        <a:latin typeface="Cambria Math" panose="02040503050406030204" pitchFamily="18" charset="0"/>
                      </a:rPr>
                      <m:t>𝑿</m:t>
                    </m:r>
                    <m:r>
                      <a:rPr lang="pt-BR" b="1" i="1" smtClean="0">
                        <a:latin typeface="Cambria Math" panose="02040503050406030204" pitchFamily="18" charset="0"/>
                      </a:rPr>
                      <m:t>)</m:t>
                    </m:r>
                  </m:oMath>
                </a14:m>
                <a:r>
                  <a:rPr lang="pt-BR" smtClean="0"/>
                  <a:t>.</a:t>
                </a:r>
              </a:p>
              <a:p>
                <a:r>
                  <a:rPr lang="pt-BR" smtClean="0"/>
                  <a:t>Neste caso o vetor de derivadas parciais </a:t>
                </a:r>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𝑩</m:t>
                        </m:r>
                      </m:e>
                      <m:sub>
                        <m:r>
                          <a:rPr lang="pt-BR" b="1" i="1" smtClean="0">
                            <a:latin typeface="Cambria Math" panose="02040503050406030204" pitchFamily="18" charset="0"/>
                          </a:rPr>
                          <m:t>𝒙</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𝑩</m:t>
                        </m:r>
                      </m:num>
                      <m:den>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den>
                    </m:f>
                  </m:oMath>
                </a14:m>
                <a:r>
                  <a:rPr lang="pt-BR" smtClean="0"/>
                  <a:t> será: </a:t>
                </a:r>
                <a14:m>
                  <m:oMath xmlns:m="http://schemas.openxmlformats.org/officeDocument/2006/math">
                    <m:sSup>
                      <m:sSupPr>
                        <m:ctrlPr>
                          <a:rPr lang="pt-BR" b="1" i="1" smtClean="0">
                            <a:latin typeface="Cambria Math" panose="02040503050406030204" pitchFamily="18" charset="0"/>
                          </a:rPr>
                        </m:ctrlPr>
                      </m:sSupPr>
                      <m:e>
                        <m:sSub>
                          <m:sSubPr>
                            <m:ctrlPr>
                              <a:rPr lang="pt-BR" b="1" i="1" smtClean="0">
                                <a:latin typeface="Cambria Math" panose="02040503050406030204" pitchFamily="18" charset="0"/>
                              </a:rPr>
                            </m:ctrlPr>
                          </m:sSubPr>
                          <m:e>
                            <m:r>
                              <a:rPr lang="pt-BR" b="1" i="1" smtClean="0">
                                <a:latin typeface="Cambria Math" panose="02040503050406030204" pitchFamily="18" charset="0"/>
                              </a:rPr>
                              <m:t>𝑩</m:t>
                            </m:r>
                          </m:e>
                          <m:sub>
                            <m:r>
                              <a:rPr lang="pt-BR" b="1" i="1" smtClean="0">
                                <a:latin typeface="Cambria Math" panose="02040503050406030204" pitchFamily="18" charset="0"/>
                              </a:rPr>
                              <m:t>𝒙</m:t>
                            </m:r>
                          </m:sub>
                        </m:sSub>
                      </m:e>
                      <m:sup>
                        <m:r>
                          <a:rPr lang="pt-BR" b="1" i="1" smtClean="0">
                            <a:latin typeface="Cambria Math" panose="02040503050406030204" pitchFamily="18" charset="0"/>
                          </a:rPr>
                          <m:t>𝒕</m:t>
                        </m:r>
                      </m:sup>
                    </m:sSup>
                    <m:r>
                      <a:rPr lang="pt-BR" i="1">
                        <a:latin typeface="Cambria Math" panose="02040503050406030204" pitchFamily="18" charset="0"/>
                      </a:rPr>
                      <m:t>=</m:t>
                    </m:r>
                    <m:d>
                      <m:dPr>
                        <m:ctrlPr>
                          <a:rPr lang="pt-BR" b="0" i="1" smtClean="0">
                            <a:latin typeface="Cambria Math" panose="02040503050406030204" pitchFamily="18" charset="0"/>
                          </a:rPr>
                        </m:ctrlPr>
                      </m:dPr>
                      <m:e>
                        <m:sSup>
                          <m:sSupPr>
                            <m:ctrlPr>
                              <a:rPr lang="pt-BR" b="1" i="1" smtClean="0">
                                <a:latin typeface="Cambria Math" panose="02040503050406030204" pitchFamily="18" charset="0"/>
                              </a:rPr>
                            </m:ctrlPr>
                          </m:sSupPr>
                          <m:e>
                            <m:r>
                              <a:rPr lang="pt-BR" b="1" i="1" smtClean="0">
                                <a:latin typeface="Cambria Math" panose="02040503050406030204" pitchFamily="18" charset="0"/>
                              </a:rPr>
                              <m:t>𝑨</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𝑨</m:t>
                        </m:r>
                      </m:e>
                    </m:d>
                    <m:r>
                      <a:rPr lang="pt-BR" b="1" i="1" smtClean="0">
                        <a:latin typeface="Cambria Math" panose="02040503050406030204" pitchFamily="18" charset="0"/>
                      </a:rPr>
                      <m:t>𝑿</m:t>
                    </m:r>
                  </m:oMath>
                </a14:m>
                <a:r>
                  <a:rPr lang="pt-BR" smtClean="0"/>
                  <a:t>. A demonstração pode ser vista abaixo:</a:t>
                </a:r>
                <a:endParaRPr lang="pt-BR" b="1" smtClean="0"/>
              </a:p>
              <a:p>
                <a:pPr lvl="1"/>
                <a14:m>
                  <m:oMath xmlns:m="http://schemas.openxmlformats.org/officeDocument/2006/math">
                    <m:sSup>
                      <m:sSupPr>
                        <m:ctrlPr>
                          <a:rPr lang="pt-BR" b="1" i="1">
                            <a:latin typeface="Cambria Math" panose="02040503050406030204" pitchFamily="18" charset="0"/>
                          </a:rPr>
                        </m:ctrlPr>
                      </m:sSupPr>
                      <m:e>
                        <m:r>
                          <a:rPr lang="pt-BR" b="1" i="1" smtClean="0">
                            <a:latin typeface="Cambria Math" panose="02040503050406030204" pitchFamily="18" charset="0"/>
                          </a:rPr>
                          <m:t>𝑩</m:t>
                        </m:r>
                        <m:d>
                          <m:dPr>
                            <m:ctrlPr>
                              <a:rPr lang="pt-BR" b="0" i="1" smtClean="0">
                                <a:latin typeface="Cambria Math" panose="02040503050406030204" pitchFamily="18" charset="0"/>
                              </a:rPr>
                            </m:ctrlPr>
                          </m:dPr>
                          <m:e>
                            <m:r>
                              <a:rPr lang="pt-BR" b="1" i="1" smtClean="0">
                                <a:latin typeface="Cambria Math" panose="02040503050406030204" pitchFamily="18" charset="0"/>
                              </a:rPr>
                              <m:t>𝑿</m:t>
                            </m:r>
                            <m:r>
                              <a:rPr lang="pt-BR" b="1" i="1" smtClean="0">
                                <a:latin typeface="Cambria Math" panose="02040503050406030204" pitchFamily="18" charset="0"/>
                              </a:rPr>
                              <m:t>+</m:t>
                            </m:r>
                            <m:r>
                              <a:rPr lang="pt-BR" b="1" i="1" smtClean="0">
                                <a:latin typeface="Cambria Math" panose="02040503050406030204" pitchFamily="18" charset="0"/>
                              </a:rPr>
                              <m:t>𝒉</m:t>
                            </m:r>
                          </m:e>
                        </m:d>
                        <m:r>
                          <a:rPr lang="pt-BR" b="0" i="1" smtClean="0">
                            <a:latin typeface="Cambria Math" panose="02040503050406030204" pitchFamily="18" charset="0"/>
                          </a:rPr>
                          <m:t>=</m:t>
                        </m:r>
                        <m:d>
                          <m:dPr>
                            <m:ctrlPr>
                              <a:rPr lang="pt-BR" b="1" i="1" smtClean="0">
                                <a:latin typeface="Cambria Math" panose="02040503050406030204" pitchFamily="18" charset="0"/>
                              </a:rPr>
                            </m:ctrlPr>
                          </m:dPr>
                          <m:e>
                            <m:r>
                              <a:rPr lang="pt-BR" b="1" i="1">
                                <a:latin typeface="Cambria Math" panose="02040503050406030204" pitchFamily="18" charset="0"/>
                              </a:rPr>
                              <m:t>𝑿</m:t>
                            </m:r>
                            <m:r>
                              <a:rPr lang="pt-BR" b="1" i="1" smtClean="0">
                                <a:latin typeface="Cambria Math" panose="02040503050406030204" pitchFamily="18" charset="0"/>
                              </a:rPr>
                              <m:t>+</m:t>
                            </m:r>
                            <m:r>
                              <a:rPr lang="pt-BR" b="1" i="1" smtClean="0">
                                <a:latin typeface="Cambria Math" panose="02040503050406030204" pitchFamily="18" charset="0"/>
                              </a:rPr>
                              <m:t>𝒉</m:t>
                            </m:r>
                          </m:e>
                        </m:d>
                      </m:e>
                      <m:sup>
                        <m:r>
                          <a:rPr lang="pt-BR" b="1" i="1">
                            <a:latin typeface="Cambria Math" panose="02040503050406030204" pitchFamily="18" charset="0"/>
                          </a:rPr>
                          <m:t>𝒕</m:t>
                        </m:r>
                      </m:sup>
                    </m:sSup>
                    <m:r>
                      <a:rPr lang="pt-BR" b="1" i="1">
                        <a:latin typeface="Cambria Math" panose="02040503050406030204" pitchFamily="18" charset="0"/>
                      </a:rPr>
                      <m:t>.</m:t>
                    </m:r>
                    <m:r>
                      <a:rPr lang="pt-BR" b="1" i="1">
                        <a:latin typeface="Cambria Math" panose="02040503050406030204" pitchFamily="18" charset="0"/>
                      </a:rPr>
                      <m:t>𝑨</m:t>
                    </m:r>
                    <m:r>
                      <a:rPr lang="pt-BR" b="1" i="1">
                        <a:latin typeface="Cambria Math" panose="02040503050406030204" pitchFamily="18" charset="0"/>
                      </a:rPr>
                      <m:t>.</m:t>
                    </m:r>
                    <m:d>
                      <m:dPr>
                        <m:ctrlPr>
                          <a:rPr lang="pt-BR" b="1" i="1" smtClean="0">
                            <a:latin typeface="Cambria Math" panose="02040503050406030204" pitchFamily="18" charset="0"/>
                          </a:rPr>
                        </m:ctrlPr>
                      </m:dPr>
                      <m:e>
                        <m:r>
                          <a:rPr lang="pt-BR" b="1" i="1">
                            <a:latin typeface="Cambria Math" panose="02040503050406030204" pitchFamily="18" charset="0"/>
                          </a:rPr>
                          <m:t>𝑿</m:t>
                        </m:r>
                        <m:r>
                          <a:rPr lang="pt-BR" b="1" i="1" smtClean="0">
                            <a:latin typeface="Cambria Math" panose="02040503050406030204" pitchFamily="18" charset="0"/>
                          </a:rPr>
                          <m:t>+</m:t>
                        </m:r>
                        <m:r>
                          <a:rPr lang="pt-BR" b="1" i="1" smtClean="0">
                            <a:latin typeface="Cambria Math" panose="02040503050406030204" pitchFamily="18" charset="0"/>
                          </a:rPr>
                          <m:t>𝒉</m:t>
                        </m:r>
                      </m:e>
                    </m:d>
                    <m:r>
                      <a:rPr lang="pt-BR" b="0" i="1" smtClean="0">
                        <a:latin typeface="Cambria Math" panose="02040503050406030204" pitchFamily="18" charset="0"/>
                      </a:rPr>
                      <m:t>= </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smtClean="0">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m:t>
                    </m:r>
                    <m:r>
                      <a:rPr lang="pt-BR" b="1" i="1" smtClean="0">
                        <a:latin typeface="Cambria Math" panose="02040503050406030204" pitchFamily="18" charset="0"/>
                      </a:rPr>
                      <m:t>𝒉</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m:t>
                    </m:r>
                    <m:r>
                      <a:rPr lang="pt-BR" b="1" i="1" smtClean="0">
                        <a:latin typeface="Cambria Math" panose="02040503050406030204" pitchFamily="18" charset="0"/>
                      </a:rPr>
                      <m:t>𝒉</m:t>
                    </m:r>
                  </m:oMath>
                </a14:m>
                <a:r>
                  <a:rPr lang="pt-BR" smtClean="0"/>
                  <a:t>. </a:t>
                </a:r>
              </a:p>
              <a:p>
                <a:pPr lvl="1"/>
                <a:r>
                  <a:rPr lang="pt-BR" smtClean="0"/>
                  <a:t>Calculando </a:t>
                </a:r>
                <a14:m>
                  <m:oMath xmlns:m="http://schemas.openxmlformats.org/officeDocument/2006/math">
                    <m:r>
                      <a:rPr lang="pt-BR" b="1" i="1" smtClean="0">
                        <a:latin typeface="Cambria Math" panose="02040503050406030204" pitchFamily="18" charset="0"/>
                      </a:rPr>
                      <m:t>𝑩</m:t>
                    </m:r>
                    <m:d>
                      <m:dPr>
                        <m:ctrlPr>
                          <a:rPr lang="pt-BR" b="1" i="1" smtClean="0">
                            <a:latin typeface="Cambria Math" panose="02040503050406030204" pitchFamily="18" charset="0"/>
                          </a:rPr>
                        </m:ctrlPr>
                      </m:dPr>
                      <m:e>
                        <m:r>
                          <a:rPr lang="pt-BR" b="1" i="1" smtClean="0">
                            <a:latin typeface="Cambria Math" panose="02040503050406030204" pitchFamily="18" charset="0"/>
                          </a:rPr>
                          <m:t>𝒙</m:t>
                        </m:r>
                        <m:r>
                          <a:rPr lang="pt-BR" b="1" i="1" smtClean="0">
                            <a:latin typeface="Cambria Math" panose="02040503050406030204" pitchFamily="18" charset="0"/>
                          </a:rPr>
                          <m:t>+</m:t>
                        </m:r>
                        <m:r>
                          <a:rPr lang="pt-BR" b="1" i="1" smtClean="0">
                            <a:latin typeface="Cambria Math" panose="02040503050406030204" pitchFamily="18" charset="0"/>
                          </a:rPr>
                          <m:t>𝒉</m:t>
                        </m:r>
                      </m:e>
                    </m:d>
                    <m:r>
                      <a:rPr lang="pt-BR" b="1" i="1" smtClean="0">
                        <a:latin typeface="Cambria Math" panose="02040503050406030204" pitchFamily="18" charset="0"/>
                      </a:rPr>
                      <m:t>−</m:t>
                    </m:r>
                    <m:r>
                      <a:rPr lang="pt-BR" b="1" i="1" smtClean="0">
                        <a:latin typeface="Cambria Math" panose="02040503050406030204" pitchFamily="18" charset="0"/>
                      </a:rPr>
                      <m:t>𝑩</m:t>
                    </m:r>
                    <m:r>
                      <a:rPr lang="pt-BR" b="1" i="1" smtClean="0">
                        <a:latin typeface="Cambria Math" panose="02040503050406030204" pitchFamily="18" charset="0"/>
                      </a:rPr>
                      <m:t>(</m:t>
                    </m:r>
                    <m:r>
                      <a:rPr lang="pt-BR" b="1" i="1" smtClean="0">
                        <a:latin typeface="Cambria Math" panose="02040503050406030204" pitchFamily="18" charset="0"/>
                      </a:rPr>
                      <m:t>𝒙</m:t>
                    </m:r>
                    <m:r>
                      <a:rPr lang="pt-BR" b="1" i="1" smtClean="0">
                        <a:latin typeface="Cambria Math" panose="02040503050406030204" pitchFamily="18" charset="0"/>
                      </a:rPr>
                      <m:t>)</m:t>
                    </m:r>
                  </m:oMath>
                </a14:m>
                <a:r>
                  <a:rPr lang="pt-BR" smtClean="0"/>
                  <a:t> e abandonando o termo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𝑨𝒉</m:t>
                    </m:r>
                  </m:oMath>
                </a14:m>
                <a:r>
                  <a:rPr lang="pt-BR" smtClean="0"/>
                  <a:t> por ser de ordem superior teremos: </a:t>
                </a:r>
                <a14:m>
                  <m:oMath xmlns:m="http://schemas.openxmlformats.org/officeDocument/2006/math">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𝑩</m:t>
                    </m:r>
                    <m:r>
                      <a:rPr lang="pt-BR" b="1" i="1" smtClean="0">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𝑨𝑿</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𝑨𝒉</m:t>
                    </m:r>
                  </m:oMath>
                </a14:m>
                <a:r>
                  <a:rPr lang="pt-BR" smtClean="0"/>
                  <a:t>.</a:t>
                </a:r>
              </a:p>
              <a:p>
                <a:pPr lvl="1"/>
                <a:r>
                  <a:rPr lang="pt-BR" smtClean="0"/>
                  <a:t>Transpondo o 1º termo (possível pois </a:t>
                </a:r>
                <a14:m>
                  <m:oMath xmlns:m="http://schemas.openxmlformats.org/officeDocument/2006/math">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𝑩</m:t>
                    </m:r>
                  </m:oMath>
                </a14:m>
                <a:r>
                  <a:rPr lang="pt-BR" smtClean="0"/>
                  <a:t> é [1x1]) teremos </a:t>
                </a:r>
                <a14:m>
                  <m:oMath xmlns:m="http://schemas.openxmlformats.org/officeDocument/2006/math">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𝑩</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sSup>
                      <m:sSupPr>
                        <m:ctrlPr>
                          <a:rPr lang="pt-BR" b="1" i="1" smtClean="0">
                            <a:latin typeface="Cambria Math" panose="02040503050406030204" pitchFamily="18" charset="0"/>
                          </a:rPr>
                        </m:ctrlPr>
                      </m:sSupPr>
                      <m:e>
                        <m:r>
                          <a:rPr lang="pt-BR" b="1" i="1">
                            <a:latin typeface="Cambria Math" panose="02040503050406030204" pitchFamily="18" charset="0"/>
                          </a:rPr>
                          <m:t>𝑨</m:t>
                        </m:r>
                      </m:e>
                      <m:sup>
                        <m:r>
                          <a:rPr lang="pt-BR" b="1" i="1" smtClean="0">
                            <a:latin typeface="Cambria Math" panose="02040503050406030204" pitchFamily="18" charset="0"/>
                          </a:rPr>
                          <m:t>𝒕</m:t>
                        </m:r>
                      </m:sup>
                    </m:sSup>
                    <m:r>
                      <a:rPr lang="pt-BR" b="1" i="1">
                        <a:latin typeface="Cambria Math" panose="02040503050406030204" pitchFamily="18" charset="0"/>
                      </a:rPr>
                      <m:t>𝒉</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𝑨𝒉</m:t>
                    </m:r>
                  </m:oMath>
                </a14:m>
                <a:r>
                  <a:rPr lang="pt-BR" smtClean="0"/>
                  <a:t>. Sendo assim: </a:t>
                </a:r>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𝑩</m:t>
                        </m:r>
                      </m:e>
                      <m:sub>
                        <m:r>
                          <a:rPr lang="pt-BR" b="1" i="1" smtClean="0">
                            <a:latin typeface="Cambria Math" panose="02040503050406030204" pitchFamily="18" charset="0"/>
                          </a:rPr>
                          <m:t>𝒙</m:t>
                        </m:r>
                      </m:sub>
                    </m:sSub>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sSup>
                      <m:sSupPr>
                        <m:ctrlPr>
                          <a:rPr lang="pt-BR" b="1" i="1">
                            <a:latin typeface="Cambria Math" panose="02040503050406030204" pitchFamily="18" charset="0"/>
                          </a:rPr>
                        </m:ctrlPr>
                      </m:sSupPr>
                      <m:e>
                        <m:r>
                          <a:rPr lang="pt-BR" b="1" i="1" smtClean="0">
                            <a:latin typeface="Cambria Math" panose="02040503050406030204" pitchFamily="18" charset="0"/>
                          </a:rPr>
                          <m:t>(</m:t>
                        </m:r>
                        <m:r>
                          <a:rPr lang="pt-BR" b="1" i="1">
                            <a:latin typeface="Cambria Math" panose="02040503050406030204" pitchFamily="18" charset="0"/>
                          </a:rPr>
                          <m:t>𝑨</m:t>
                        </m:r>
                      </m:e>
                      <m:sup>
                        <m:r>
                          <a:rPr lang="pt-BR" b="1" i="1">
                            <a:latin typeface="Cambria Math" panose="02040503050406030204" pitchFamily="18" charset="0"/>
                          </a:rPr>
                          <m:t>𝒕</m:t>
                        </m:r>
                      </m:sup>
                    </m:sSup>
                    <m:r>
                      <a:rPr lang="pt-BR" b="1" i="1">
                        <a:latin typeface="Cambria Math" panose="02040503050406030204" pitchFamily="18" charset="0"/>
                      </a:rPr>
                      <m:t>+</m:t>
                    </m:r>
                    <m:r>
                      <a:rPr lang="pt-BR" b="1" i="1">
                        <a:latin typeface="Cambria Math" panose="02040503050406030204" pitchFamily="18" charset="0"/>
                      </a:rPr>
                      <m:t>𝑨</m:t>
                    </m:r>
                    <m:r>
                      <a:rPr lang="pt-BR" b="1" i="1" smtClean="0">
                        <a:latin typeface="Cambria Math" panose="02040503050406030204" pitchFamily="18" charset="0"/>
                      </a:rPr>
                      <m:t>)</m:t>
                    </m:r>
                  </m:oMath>
                </a14:m>
                <a:r>
                  <a:rPr lang="pt-BR" smtClean="0"/>
                  <a:t>, (vetor linha). </a:t>
                </a:r>
              </a:p>
              <a:p>
                <a:pPr lvl="1"/>
                <a:r>
                  <a:rPr lang="pt-BR" smtClean="0"/>
                  <a:t>Para voltar a ter um vetor coluna, transpomos o resultado obtendo: </a:t>
                </a:r>
                <a14:m>
                  <m:oMath xmlns:m="http://schemas.openxmlformats.org/officeDocument/2006/math">
                    <m:sSup>
                      <m:sSupPr>
                        <m:ctrlPr>
                          <a:rPr lang="pt-BR" b="1" i="1">
                            <a:latin typeface="Cambria Math" panose="02040503050406030204" pitchFamily="18" charset="0"/>
                          </a:rPr>
                        </m:ctrlPr>
                      </m:sSupPr>
                      <m:e>
                        <m:sSub>
                          <m:sSubPr>
                            <m:ctrlPr>
                              <a:rPr lang="pt-BR" b="1" i="1">
                                <a:latin typeface="Cambria Math" panose="02040503050406030204" pitchFamily="18" charset="0"/>
                              </a:rPr>
                            </m:ctrlPr>
                          </m:sSubPr>
                          <m:e>
                            <m:r>
                              <a:rPr lang="pt-BR" b="1" i="1">
                                <a:latin typeface="Cambria Math" panose="02040503050406030204" pitchFamily="18" charset="0"/>
                              </a:rPr>
                              <m:t>𝑩</m:t>
                            </m:r>
                          </m:e>
                          <m:sub>
                            <m:r>
                              <a:rPr lang="pt-BR" b="1" i="1">
                                <a:latin typeface="Cambria Math" panose="02040503050406030204" pitchFamily="18" charset="0"/>
                              </a:rPr>
                              <m:t>𝒙</m:t>
                            </m:r>
                          </m:sub>
                        </m:sSub>
                      </m:e>
                      <m:sup>
                        <m:r>
                          <a:rPr lang="pt-BR" b="1" i="1">
                            <a:latin typeface="Cambria Math" panose="02040503050406030204" pitchFamily="18" charset="0"/>
                          </a:rPr>
                          <m:t>𝒕</m:t>
                        </m:r>
                      </m:sup>
                    </m:sSup>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a:latin typeface="Cambria Math" panose="02040503050406030204" pitchFamily="18" charset="0"/>
                          </a:rPr>
                          <m:t>𝑨</m:t>
                        </m:r>
                      </m:e>
                      <m:sup>
                        <m:r>
                          <a:rPr lang="pt-BR" b="1" i="1">
                            <a:latin typeface="Cambria Math" panose="02040503050406030204" pitchFamily="18" charset="0"/>
                          </a:rPr>
                          <m:t>𝒕</m:t>
                        </m:r>
                      </m:sup>
                    </m:sSup>
                    <m:r>
                      <a:rPr lang="pt-BR" b="1" i="1">
                        <a:latin typeface="Cambria Math" panose="02040503050406030204" pitchFamily="18" charset="0"/>
                      </a:rPr>
                      <m:t>+</m:t>
                    </m:r>
                    <m:r>
                      <a:rPr lang="pt-BR" b="1" i="1">
                        <a:latin typeface="Cambria Math" panose="02040503050406030204" pitchFamily="18" charset="0"/>
                      </a:rPr>
                      <m:t>𝑨</m:t>
                    </m:r>
                    <m:r>
                      <a:rPr lang="pt-BR" b="1" i="1">
                        <a:latin typeface="Cambria Math" panose="02040503050406030204" pitchFamily="18" charset="0"/>
                      </a:rPr>
                      <m:t>)</m:t>
                    </m:r>
                    <m:r>
                      <a:rPr lang="pt-BR" b="1" i="1" smtClean="0">
                        <a:latin typeface="Cambria Math" panose="02040503050406030204" pitchFamily="18" charset="0"/>
                      </a:rPr>
                      <m:t>𝑿</m:t>
                    </m:r>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577064" cy="5381625"/>
              </a:xfrm>
              <a:blipFill>
                <a:blip r:embed="rId2"/>
                <a:stretch>
                  <a:fillRect l="-1591" t="-1133" r="-1464"/>
                </a:stretch>
              </a:blipFill>
            </p:spPr>
            <p:txBody>
              <a:bodyPr/>
              <a:lstStyle/>
              <a:p>
                <a:r>
                  <a:rPr lang="pt-BR">
                    <a:noFill/>
                  </a:rPr>
                  <a:t> </a:t>
                </a:r>
              </a:p>
            </p:txBody>
          </p:sp>
        </mc:Fallback>
      </mc:AlternateContent>
    </p:spTree>
    <p:extLst>
      <p:ext uri="{BB962C8B-B14F-4D97-AF65-F5344CB8AC3E}">
        <p14:creationId xmlns:p14="http://schemas.microsoft.com/office/powerpoint/2010/main" val="7711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33a </a:t>
            </a:r>
            <a:r>
              <a:rPr lang="en-US" dirty="0" smtClean="0"/>
              <a:t>Aula</a:t>
            </a:r>
          </a:p>
          <a:p>
            <a:r>
              <a:rPr lang="en-US" dirty="0" err="1" smtClean="0"/>
              <a:t>Método</a:t>
            </a:r>
            <a:r>
              <a:rPr lang="en-US" dirty="0" smtClean="0"/>
              <a:t> dos </a:t>
            </a:r>
            <a:r>
              <a:rPr lang="en-US" err="1" smtClean="0"/>
              <a:t>Elementos</a:t>
            </a:r>
            <a:r>
              <a:rPr lang="en-US" smtClean="0"/>
              <a:t> Finitos – Equação da Linha de Transmissão. </a:t>
            </a:r>
            <a:r>
              <a:rPr lang="pt-BR" smtClean="0"/>
              <a:t>1D – Resolução por Matrizes de Conexão, Formulação Matricial – Ref.Sylvester</a:t>
            </a:r>
            <a:endParaRPr lang="en-US" dirty="0" smtClean="0"/>
          </a:p>
        </p:txBody>
      </p:sp>
    </p:spTree>
    <p:extLst>
      <p:ext uri="{BB962C8B-B14F-4D97-AF65-F5344CB8AC3E}">
        <p14:creationId xmlns:p14="http://schemas.microsoft.com/office/powerpoint/2010/main" val="1842264892"/>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da Linha de Transmissão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lnSpcReduction="10000"/>
              </a:bodyPr>
              <a:lstStyle/>
              <a:p>
                <a:r>
                  <a:rPr lang="pt-BR" smtClean="0"/>
                  <a:t>A potência em uma linha de transmissão é dada pela expressão:</a:t>
                </a:r>
              </a:p>
              <a:p>
                <a:pPr lvl="1" algn="just"/>
                <a14:m>
                  <m:oMath xmlns:m="http://schemas.openxmlformats.org/officeDocument/2006/math">
                    <m:r>
                      <a:rPr lang="pt-BR" i="1">
                        <a:latin typeface="Cambria Math" panose="02040503050406030204" pitchFamily="18" charset="0"/>
                      </a:rPr>
                      <m:t>𝑊</m:t>
                    </m:r>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𝐿</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𝑉</m:t>
                                </m:r>
                              </m:e>
                              <m:sup>
                                <m:r>
                                  <a:rPr lang="pt-BR" i="1">
                                    <a:latin typeface="Cambria Math" panose="02040503050406030204" pitchFamily="18" charset="0"/>
                                  </a:rPr>
                                  <m:t>2</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sSup>
                                  <m:sSupPr>
                                    <m:ctrlPr>
                                      <a:rPr lang="pt-BR" i="1">
                                        <a:latin typeface="Cambria Math" panose="02040503050406030204" pitchFamily="18" charset="0"/>
                                      </a:rPr>
                                    </m:ctrlPr>
                                  </m:sSupPr>
                                  <m:e>
                                    <m:d>
                                      <m:dPr>
                                        <m:ctrlPr>
                                          <a:rPr lang="pt-BR" i="1">
                                            <a:latin typeface="Cambria Math" panose="02040503050406030204" pitchFamily="18" charset="0"/>
                                          </a:rPr>
                                        </m:ctrlPr>
                                      </m:d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𝑑𝑉</m:t>
                                                </m:r>
                                              </m:num>
                                              <m:den>
                                                <m:r>
                                                  <a:rPr lang="pt-BR" i="1">
                                                    <a:latin typeface="Cambria Math" panose="02040503050406030204" pitchFamily="18" charset="0"/>
                                                  </a:rPr>
                                                  <m:t>𝑑𝑥</m:t>
                                                </m:r>
                                              </m:den>
                                            </m:f>
                                          </m:e>
                                        </m:box>
                                      </m:e>
                                    </m:d>
                                  </m:e>
                                  <m:sup>
                                    <m:r>
                                      <a:rPr lang="pt-BR" i="1">
                                        <a:latin typeface="Cambria Math" panose="02040503050406030204" pitchFamily="18" charset="0"/>
                                      </a:rPr>
                                      <m:t>2</m:t>
                                    </m:r>
                                  </m:sup>
                                </m:sSup>
                              </m:e>
                            </m:box>
                          </m:e>
                        </m:d>
                        <m:r>
                          <a:rPr lang="pt-BR" i="1">
                            <a:latin typeface="Cambria Math" panose="02040503050406030204" pitchFamily="18" charset="0"/>
                          </a:rPr>
                          <m:t>𝑑𝑥</m:t>
                        </m:r>
                      </m:e>
                    </m:nary>
                  </m:oMath>
                </a14:m>
                <a:r>
                  <a:rPr lang="pt-BR" smtClean="0"/>
                  <a:t>. onde </a:t>
                </a:r>
                <a:r>
                  <a:rPr lang="pt-BR" i="1" smtClean="0"/>
                  <a:t>V </a:t>
                </a:r>
                <a:r>
                  <a:rPr lang="pt-BR" smtClean="0"/>
                  <a:t>é o potencial elétrico, </a:t>
                </a:r>
                <a:r>
                  <a:rPr lang="pt-BR" i="1" smtClean="0"/>
                  <a:t>L </a:t>
                </a:r>
                <a:r>
                  <a:rPr lang="pt-BR" smtClean="0"/>
                  <a:t>o comprimento da linha, g a condutividade em relação à terra e R a resistividade dos condutores.</a:t>
                </a:r>
              </a:p>
              <a:p>
                <a:pPr algn="just"/>
                <a:r>
                  <a:rPr lang="pt-BR" smtClean="0"/>
                  <a:t>O potencial elétrico ao longo da linha é tal que a perda de potência será sempre mínima.</a:t>
                </a:r>
              </a:p>
              <a:p>
                <a:pPr algn="just"/>
                <a:r>
                  <a:rPr lang="pt-BR" smtClean="0"/>
                  <a:t>Nosso problema matemático portanto é calcular a integral acima e em seguida encontrar </a:t>
                </a:r>
                <a:r>
                  <a:rPr lang="pt-BR" i="1" smtClean="0"/>
                  <a:t>V(x) </a:t>
                </a:r>
                <a:r>
                  <a:rPr lang="pt-BR" smtClean="0"/>
                  <a:t>tal que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𝑑𝑊</m:t>
                        </m:r>
                      </m:num>
                      <m:den>
                        <m:r>
                          <a:rPr lang="pt-BR" b="0" i="1" smtClean="0">
                            <a:latin typeface="Cambria Math" panose="02040503050406030204" pitchFamily="18" charset="0"/>
                          </a:rPr>
                          <m:t>𝑑𝑉</m:t>
                        </m:r>
                      </m:den>
                    </m:f>
                    <m:r>
                      <a:rPr lang="pt-BR" b="0" i="1" smtClean="0">
                        <a:latin typeface="Cambria Math" panose="02040503050406030204" pitchFamily="18" charset="0"/>
                      </a:rPr>
                      <m:t>=0</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1133" r="-1828"/>
                </a:stretch>
              </a:blipFill>
            </p:spPr>
            <p:txBody>
              <a:bodyPr/>
              <a:lstStyle/>
              <a:p>
                <a:r>
                  <a:rPr lang="pt-BR">
                    <a:noFill/>
                  </a:rPr>
                  <a:t> </a:t>
                </a:r>
              </a:p>
            </p:txBody>
          </p:sp>
        </mc:Fallback>
      </mc:AlternateContent>
    </p:spTree>
    <p:extLst>
      <p:ext uri="{BB962C8B-B14F-4D97-AF65-F5344CB8AC3E}">
        <p14:creationId xmlns:p14="http://schemas.microsoft.com/office/powerpoint/2010/main" val="2734634835"/>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Vamos então resolver a integral </a:t>
                </a:r>
                <a:r>
                  <a:rPr lang="pt-BR" i="1" smtClean="0"/>
                  <a:t>W </a:t>
                </a:r>
                <a:r>
                  <a:rPr lang="pt-BR" smtClean="0"/>
                  <a:t>e a equação </a:t>
                </a:r>
                <a14:m>
                  <m:oMath xmlns:m="http://schemas.openxmlformats.org/officeDocument/2006/math">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1" i="1" smtClean="0">
                                <a:latin typeface="Cambria Math" panose="02040503050406030204" pitchFamily="18" charset="0"/>
                              </a:rPr>
                              <m:t>𝒅𝑾</m:t>
                            </m:r>
                          </m:num>
                          <m:den>
                            <m:r>
                              <a:rPr lang="pt-BR" b="1" i="1" smtClean="0">
                                <a:latin typeface="Cambria Math" panose="02040503050406030204" pitchFamily="18" charset="0"/>
                              </a:rPr>
                              <m:t>𝒅𝑽</m:t>
                            </m:r>
                          </m:den>
                        </m:f>
                        <m:r>
                          <a:rPr lang="pt-BR" b="1" i="1" smtClean="0">
                            <a:latin typeface="Cambria Math" panose="02040503050406030204" pitchFamily="18" charset="0"/>
                          </a:rPr>
                          <m:t>=</m:t>
                        </m:r>
                        <m:r>
                          <a:rPr lang="pt-BR" b="1" i="1" smtClean="0">
                            <a:latin typeface="Cambria Math" panose="02040503050406030204" pitchFamily="18" charset="0"/>
                          </a:rPr>
                          <m:t>𝟎</m:t>
                        </m:r>
                        <m:r>
                          <a:rPr lang="pt-BR" b="1" i="1" smtClean="0">
                            <a:latin typeface="Cambria Math" panose="02040503050406030204" pitchFamily="18" charset="0"/>
                          </a:rPr>
                          <m:t> </m:t>
                        </m:r>
                      </m:e>
                    </m:box>
                  </m:oMath>
                </a14:m>
                <a:r>
                  <a:rPr lang="pt-BR" smtClean="0"/>
                  <a:t>por elementos finitos</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72414" b="-816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72008" y="855687"/>
                <a:ext cx="9777536" cy="5381625"/>
              </a:xfrm>
            </p:spPr>
            <p:txBody>
              <a:bodyPr/>
              <a:lstStyle/>
              <a:p>
                <a14:m>
                  <m:oMath xmlns:m="http://schemas.openxmlformats.org/officeDocument/2006/math">
                    <m:r>
                      <a:rPr lang="pt-BR" b="0" i="1" smtClean="0">
                        <a:latin typeface="Cambria Math" panose="02040503050406030204" pitchFamily="18" charset="0"/>
                      </a:rPr>
                      <m:t>𝑊</m:t>
                    </m:r>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𝐿</m:t>
                        </m:r>
                      </m:sup>
                      <m:e>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𝑉</m:t>
                                </m:r>
                              </m:e>
                              <m:sup>
                                <m:r>
                                  <a:rPr lang="pt-BR" b="0" i="1" smtClean="0">
                                    <a:latin typeface="Cambria Math" panose="02040503050406030204" pitchFamily="18" charset="0"/>
                                  </a:rPr>
                                  <m:t>2</m:t>
                                </m:r>
                              </m:sup>
                            </m:sSup>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𝑅</m:t>
                                    </m:r>
                                  </m:den>
                                </m:f>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r>
                                                  <a:rPr lang="pt-BR" b="0" i="1" smtClean="0">
                                                    <a:latin typeface="Cambria Math" panose="02040503050406030204" pitchFamily="18" charset="0"/>
                                                  </a:rPr>
                                                  <m:t>𝑑𝑉</m:t>
                                                </m:r>
                                              </m:num>
                                              <m:den>
                                                <m:r>
                                                  <a:rPr lang="pt-BR" b="0" i="1" smtClean="0">
                                                    <a:latin typeface="Cambria Math" panose="02040503050406030204" pitchFamily="18" charset="0"/>
                                                  </a:rPr>
                                                  <m:t>𝑑𝑥</m:t>
                                                </m:r>
                                              </m:den>
                                            </m:f>
                                          </m:e>
                                        </m:box>
                                      </m:e>
                                    </m:d>
                                  </m:e>
                                  <m:sup>
                                    <m:r>
                                      <a:rPr lang="pt-BR" b="0" i="1" smtClean="0">
                                        <a:latin typeface="Cambria Math" panose="02040503050406030204" pitchFamily="18" charset="0"/>
                                      </a:rPr>
                                      <m:t>2</m:t>
                                    </m:r>
                                  </m:sup>
                                </m:sSup>
                              </m:e>
                            </m:box>
                          </m:e>
                        </m:d>
                        <m:r>
                          <a:rPr lang="pt-BR" b="0" i="1" smtClean="0">
                            <a:latin typeface="Cambria Math" panose="02040503050406030204" pitchFamily="18" charset="0"/>
                          </a:rPr>
                          <m:t>𝑑𝑥</m:t>
                        </m:r>
                      </m:e>
                    </m:nary>
                  </m:oMath>
                </a14:m>
                <a:r>
                  <a:rPr lang="pt-BR" smtClean="0"/>
                  <a:t>. Variável de cálculo: V(x)</a:t>
                </a:r>
              </a:p>
              <a:p>
                <a:pPr lvl="1"/>
                <a:r>
                  <a:rPr lang="pt-BR" smtClean="0"/>
                  <a:t>O domínio de integração vai de x=0 a x=L, dividido em </a:t>
                </a:r>
                <a:r>
                  <a:rPr lang="pt-BR" i="1" smtClean="0"/>
                  <a:t>k=5 </a:t>
                </a:r>
                <a:r>
                  <a:rPr lang="pt-BR" smtClean="0"/>
                  <a:t>elementos, cada um com x</a:t>
                </a:r>
                <a:r>
                  <a:rPr lang="pt-BR" baseline="-25000" smtClean="0"/>
                  <a:t>L</a:t>
                </a:r>
                <a:r>
                  <a:rPr lang="pt-BR" smtClean="0"/>
                  <a:t> (left), x</a:t>
                </a:r>
                <a:r>
                  <a:rPr lang="pt-BR" baseline="-25000" smtClean="0"/>
                  <a:t>R</a:t>
                </a:r>
                <a:r>
                  <a:rPr lang="pt-BR" smtClean="0"/>
                  <a:t> (x right) e V(x) associados, V</a:t>
                </a:r>
                <a:r>
                  <a:rPr lang="pt-BR" baseline="-25000" smtClean="0"/>
                  <a:t>L</a:t>
                </a:r>
                <a:r>
                  <a:rPr lang="pt-BR" smtClean="0"/>
                  <a:t> e V</a:t>
                </a:r>
                <a:r>
                  <a:rPr lang="pt-BR" baseline="-25000" smtClean="0"/>
                  <a:t>R</a:t>
                </a:r>
                <a:r>
                  <a:rPr lang="pt-BR" smtClean="0"/>
                  <a:t> os quais podem ser condiçoes de contorno ou incógnitas, dependendo do elemento.</a:t>
                </a:r>
              </a:p>
              <a:p>
                <a:pPr lvl="1" algn="just"/>
                <a:endParaRPr lang="pt-BR"/>
              </a:p>
              <a:p>
                <a:pPr lvl="1" algn="just"/>
                <a:endParaRPr lang="pt-BR" smtClean="0"/>
              </a:p>
              <a:p>
                <a:pPr lvl="1" algn="just"/>
                <a:endParaRPr lang="pt-BR"/>
              </a:p>
              <a:p>
                <a:pPr lvl="1"/>
                <a:r>
                  <a:rPr lang="pt-BR" smtClean="0"/>
                  <a:t>As funções de forma serão: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𝐿</m:t>
                        </m:r>
                      </m:sub>
                    </m:sSub>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𝑥</m:t>
                            </m:r>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en>
                        </m:f>
                      </m:e>
                    </m:box>
                  </m:oMath>
                </a14:m>
                <a:r>
                  <a:rPr lang="pt-BR"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𝑅</m:t>
                        </m:r>
                      </m:sub>
                    </m:sSub>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b="0" i="1" smtClean="0">
                                    <a:latin typeface="Cambria Math" panose="02040503050406030204" pitchFamily="18" charset="0"/>
                                  </a:rPr>
                                  <m:t>𝑥</m:t>
                                </m:r>
                                <m:r>
                                  <a:rPr lang="pt-BR" b="0" i="1" smtClean="0">
                                    <a:latin typeface="Cambria Math" panose="02040503050406030204" pitchFamily="18" charset="0"/>
                                  </a:rPr>
                                  <m:t>−</m:t>
                                </m:r>
                                <m:r>
                                  <a:rPr lang="pt-BR" i="1">
                                    <a:latin typeface="Cambria Math" panose="02040503050406030204" pitchFamily="18" charset="0"/>
                                  </a:rPr>
                                  <m:t>𝑥</m:t>
                                </m:r>
                              </m:e>
                              <m:sub>
                                <m:r>
                                  <a:rPr lang="pt-BR" b="0" i="1" smtClean="0">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e>
                    </m:box>
                  </m:oMath>
                </a14:m>
                <a:endParaRPr lang="pt-BR" smtClean="0"/>
              </a:p>
              <a:p>
                <a:pPr lvl="1"/>
                <a:r>
                  <a:rPr lang="pt-BR" smtClean="0"/>
                  <a:t>Sendo assim a solução em cada elemento			 será: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𝑉</m:t>
                        </m:r>
                      </m:e>
                      <m:sup>
                        <m:r>
                          <a:rPr lang="pt-BR" b="0" i="1" smtClean="0">
                            <a:latin typeface="Cambria Math" panose="02040503050406030204" pitchFamily="18" charset="0"/>
                          </a:rPr>
                          <m:t>𝑒</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𝐿</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𝐿</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𝑅</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𝑅</m:t>
                        </m:r>
                      </m:sub>
                    </m:sSub>
                    <m:d>
                      <m:dPr>
                        <m:ctrlPr>
                          <a:rPr lang="pt-BR" i="1">
                            <a:latin typeface="Cambria Math" panose="02040503050406030204" pitchFamily="18" charset="0"/>
                          </a:rPr>
                        </m:ctrlPr>
                      </m:dPr>
                      <m:e>
                        <m:r>
                          <a:rPr lang="pt-BR" i="1">
                            <a:latin typeface="Cambria Math" panose="02040503050406030204" pitchFamily="18" charset="0"/>
                          </a:rPr>
                          <m:t>𝑥</m:t>
                        </m:r>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72008" y="855687"/>
                <a:ext cx="9777536" cy="5381625"/>
              </a:xfrm>
              <a:blipFill>
                <a:blip r:embed="rId3"/>
                <a:stretch>
                  <a:fillRect r="-1808" b="-9287"/>
                </a:stretch>
              </a:blipFill>
            </p:spPr>
            <p:txBody>
              <a:bodyPr/>
              <a:lstStyle/>
              <a:p>
                <a:r>
                  <a:rPr lang="pt-BR">
                    <a:noFill/>
                  </a:rPr>
                  <a:t> </a:t>
                </a:r>
              </a:p>
            </p:txBody>
          </p:sp>
        </mc:Fallback>
      </mc:AlternateContent>
      <p:grpSp>
        <p:nvGrpSpPr>
          <p:cNvPr id="5" name="Agrupar 4"/>
          <p:cNvGrpSpPr/>
          <p:nvPr/>
        </p:nvGrpSpPr>
        <p:grpSpPr>
          <a:xfrm>
            <a:off x="1090608" y="3717032"/>
            <a:ext cx="7822832" cy="1224136"/>
            <a:chOff x="1090608" y="3717032"/>
            <a:chExt cx="7822832" cy="1224136"/>
          </a:xfrm>
        </p:grpSpPr>
        <p:cxnSp>
          <p:nvCxnSpPr>
            <p:cNvPr id="8" name="Conector reto 7"/>
            <p:cNvCxnSpPr/>
            <p:nvPr/>
          </p:nvCxnSpPr>
          <p:spPr>
            <a:xfrm>
              <a:off x="116261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a:off x="2722908"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a:xfrm>
              <a:off x="4283200"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a:off x="5843493"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to 29"/>
            <p:cNvCxnSpPr/>
            <p:nvPr/>
          </p:nvCxnSpPr>
          <p:spPr>
            <a:xfrm>
              <a:off x="740378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a:xfrm>
              <a:off x="1162096" y="4941168"/>
              <a:ext cx="756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aixaDeTexto 35"/>
            <p:cNvSpPr txBox="1"/>
            <p:nvPr/>
          </p:nvSpPr>
          <p:spPr>
            <a:xfrm>
              <a:off x="1090608"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37" name="CaixaDeTexto 36"/>
            <p:cNvSpPr txBox="1"/>
            <p:nvPr/>
          </p:nvSpPr>
          <p:spPr>
            <a:xfrm>
              <a:off x="2363226" y="4509120"/>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sp>
          <p:nvSpPr>
            <p:cNvPr id="40" name="CaixaDeTexto 39"/>
            <p:cNvSpPr txBox="1"/>
            <p:nvPr/>
          </p:nvSpPr>
          <p:spPr>
            <a:xfrm>
              <a:off x="3924960"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41" name="CaixaDeTexto 40"/>
            <p:cNvSpPr txBox="1"/>
            <p:nvPr/>
          </p:nvSpPr>
          <p:spPr>
            <a:xfrm>
              <a:off x="5555104"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sp>
          <p:nvSpPr>
            <p:cNvPr id="42" name="CaixaDeTexto 41"/>
            <p:cNvSpPr txBox="1"/>
            <p:nvPr/>
          </p:nvSpPr>
          <p:spPr>
            <a:xfrm>
              <a:off x="7139280"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48" name="CaixaDeTexto 47"/>
            <p:cNvSpPr txBox="1"/>
            <p:nvPr/>
          </p:nvSpPr>
          <p:spPr>
            <a:xfrm>
              <a:off x="8435424"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64" name="Agrupar 63"/>
            <p:cNvGrpSpPr/>
            <p:nvPr/>
          </p:nvGrpSpPr>
          <p:grpSpPr>
            <a:xfrm>
              <a:off x="1091128" y="3717032"/>
              <a:ext cx="1463166" cy="400110"/>
              <a:chOff x="561032" y="4869160"/>
              <a:chExt cx="1463166" cy="400110"/>
            </a:xfrm>
          </p:grpSpPr>
          <p:sp>
            <p:nvSpPr>
              <p:cNvPr id="10" name="CaixaDeTexto 9"/>
              <p:cNvSpPr txBox="1"/>
              <p:nvPr/>
            </p:nvSpPr>
            <p:spPr>
              <a:xfrm>
                <a:off x="561032"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11" name="CaixaDeTexto 10"/>
              <p:cNvSpPr txBox="1"/>
              <p:nvPr/>
            </p:nvSpPr>
            <p:spPr>
              <a:xfrm>
                <a:off x="1568624"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1" name="Agrupar 50"/>
              <p:cNvGrpSpPr/>
              <p:nvPr/>
            </p:nvGrpSpPr>
            <p:grpSpPr>
              <a:xfrm>
                <a:off x="1067708" y="4869160"/>
                <a:ext cx="425768" cy="400110"/>
                <a:chOff x="1070848" y="4869160"/>
                <a:chExt cx="425768" cy="400110"/>
              </a:xfrm>
            </p:grpSpPr>
            <p:sp>
              <p:nvSpPr>
                <p:cNvPr id="12" name="CaixaDeTexto 11"/>
                <p:cNvSpPr txBox="1"/>
                <p:nvPr/>
              </p:nvSpPr>
              <p:spPr>
                <a:xfrm>
                  <a:off x="1109646" y="4869160"/>
                  <a:ext cx="348172" cy="400110"/>
                </a:xfrm>
                <a:prstGeom prst="rect">
                  <a:avLst/>
                </a:prstGeom>
                <a:noFill/>
              </p:spPr>
              <p:txBody>
                <a:bodyPr wrap="none" rtlCol="0">
                  <a:spAutoFit/>
                </a:bodyPr>
                <a:lstStyle/>
                <a:p>
                  <a:r>
                    <a:rPr lang="pt-BR" sz="2000" smtClean="0">
                      <a:latin typeface="+mn-lt"/>
                    </a:rPr>
                    <a:t>1</a:t>
                  </a:r>
                  <a:endParaRPr lang="pt-BR" sz="2000" baseline="-25000">
                    <a:latin typeface="+mn-lt"/>
                  </a:endParaRPr>
                </a:p>
              </p:txBody>
            </p:sp>
            <p:sp>
              <p:nvSpPr>
                <p:cNvPr id="49" name="Elipse 48"/>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5" name="Agrupar 64"/>
            <p:cNvGrpSpPr/>
            <p:nvPr/>
          </p:nvGrpSpPr>
          <p:grpSpPr>
            <a:xfrm>
              <a:off x="2651420" y="3717032"/>
              <a:ext cx="1463166" cy="400110"/>
              <a:chOff x="2121324" y="4869160"/>
              <a:chExt cx="1463166" cy="400110"/>
            </a:xfrm>
          </p:grpSpPr>
          <p:sp>
            <p:nvSpPr>
              <p:cNvPr id="16" name="CaixaDeTexto 15"/>
              <p:cNvSpPr txBox="1"/>
              <p:nvPr/>
            </p:nvSpPr>
            <p:spPr>
              <a:xfrm>
                <a:off x="2121324"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17" name="CaixaDeTexto 16"/>
              <p:cNvSpPr txBox="1"/>
              <p:nvPr/>
            </p:nvSpPr>
            <p:spPr>
              <a:xfrm>
                <a:off x="3128916"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2" name="Agrupar 51"/>
              <p:cNvGrpSpPr/>
              <p:nvPr/>
            </p:nvGrpSpPr>
            <p:grpSpPr>
              <a:xfrm>
                <a:off x="2628000" y="4869160"/>
                <a:ext cx="425768" cy="400110"/>
                <a:chOff x="1070848" y="4869160"/>
                <a:chExt cx="425768" cy="400110"/>
              </a:xfrm>
            </p:grpSpPr>
            <p:sp>
              <p:nvSpPr>
                <p:cNvPr id="53" name="CaixaDeTexto 52"/>
                <p:cNvSpPr txBox="1"/>
                <p:nvPr/>
              </p:nvSpPr>
              <p:spPr>
                <a:xfrm>
                  <a:off x="1109646" y="4869160"/>
                  <a:ext cx="348172" cy="400110"/>
                </a:xfrm>
                <a:prstGeom prst="rect">
                  <a:avLst/>
                </a:prstGeom>
                <a:noFill/>
              </p:spPr>
              <p:txBody>
                <a:bodyPr wrap="none" rtlCol="0">
                  <a:spAutoFit/>
                </a:bodyPr>
                <a:lstStyle/>
                <a:p>
                  <a:r>
                    <a:rPr lang="pt-BR" sz="2000">
                      <a:latin typeface="+mn-lt"/>
                    </a:rPr>
                    <a:t>2</a:t>
                  </a:r>
                  <a:endParaRPr lang="pt-BR" sz="2000" baseline="-25000">
                    <a:latin typeface="+mn-lt"/>
                  </a:endParaRPr>
                </a:p>
              </p:txBody>
            </p:sp>
            <p:sp>
              <p:nvSpPr>
                <p:cNvPr id="54" name="Elipse 53"/>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6" name="Agrupar 65"/>
            <p:cNvGrpSpPr/>
            <p:nvPr/>
          </p:nvGrpSpPr>
          <p:grpSpPr>
            <a:xfrm>
              <a:off x="4211712" y="3717032"/>
              <a:ext cx="1463166" cy="400110"/>
              <a:chOff x="3681616" y="4869160"/>
              <a:chExt cx="1463166" cy="400110"/>
            </a:xfrm>
          </p:grpSpPr>
          <p:sp>
            <p:nvSpPr>
              <p:cNvPr id="21" name="CaixaDeTexto 20"/>
              <p:cNvSpPr txBox="1"/>
              <p:nvPr/>
            </p:nvSpPr>
            <p:spPr>
              <a:xfrm>
                <a:off x="3681616"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22" name="CaixaDeTexto 21"/>
              <p:cNvSpPr txBox="1"/>
              <p:nvPr/>
            </p:nvSpPr>
            <p:spPr>
              <a:xfrm>
                <a:off x="4689208"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5" name="Agrupar 54"/>
              <p:cNvGrpSpPr/>
              <p:nvPr/>
            </p:nvGrpSpPr>
            <p:grpSpPr>
              <a:xfrm>
                <a:off x="4188292" y="4869160"/>
                <a:ext cx="425768" cy="400110"/>
                <a:chOff x="1070848" y="4869160"/>
                <a:chExt cx="425768" cy="400110"/>
              </a:xfrm>
            </p:grpSpPr>
            <p:sp>
              <p:nvSpPr>
                <p:cNvPr id="56" name="CaixaDeTexto 55"/>
                <p:cNvSpPr txBox="1"/>
                <p:nvPr/>
              </p:nvSpPr>
              <p:spPr>
                <a:xfrm>
                  <a:off x="1109646" y="4869160"/>
                  <a:ext cx="348172" cy="400110"/>
                </a:xfrm>
                <a:prstGeom prst="rect">
                  <a:avLst/>
                </a:prstGeom>
                <a:noFill/>
              </p:spPr>
              <p:txBody>
                <a:bodyPr wrap="none" rtlCol="0">
                  <a:spAutoFit/>
                </a:bodyPr>
                <a:lstStyle/>
                <a:p>
                  <a:r>
                    <a:rPr lang="pt-BR" sz="2000">
                      <a:latin typeface="+mn-lt"/>
                    </a:rPr>
                    <a:t>3</a:t>
                  </a:r>
                  <a:endParaRPr lang="pt-BR" sz="2000" baseline="-25000">
                    <a:latin typeface="+mn-lt"/>
                  </a:endParaRPr>
                </a:p>
              </p:txBody>
            </p:sp>
            <p:sp>
              <p:nvSpPr>
                <p:cNvPr id="57" name="Elipse 56"/>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7" name="Agrupar 66"/>
            <p:cNvGrpSpPr/>
            <p:nvPr/>
          </p:nvGrpSpPr>
          <p:grpSpPr>
            <a:xfrm>
              <a:off x="5772005" y="3717032"/>
              <a:ext cx="1463166" cy="400110"/>
              <a:chOff x="5241909" y="4869160"/>
              <a:chExt cx="1463166" cy="400110"/>
            </a:xfrm>
          </p:grpSpPr>
          <p:sp>
            <p:nvSpPr>
              <p:cNvPr id="26" name="CaixaDeTexto 25"/>
              <p:cNvSpPr txBox="1"/>
              <p:nvPr/>
            </p:nvSpPr>
            <p:spPr>
              <a:xfrm>
                <a:off x="5241909"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27" name="CaixaDeTexto 26"/>
              <p:cNvSpPr txBox="1"/>
              <p:nvPr/>
            </p:nvSpPr>
            <p:spPr>
              <a:xfrm>
                <a:off x="6249501"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8" name="Agrupar 57"/>
              <p:cNvGrpSpPr/>
              <p:nvPr/>
            </p:nvGrpSpPr>
            <p:grpSpPr>
              <a:xfrm>
                <a:off x="5748585" y="4869160"/>
                <a:ext cx="425768" cy="400110"/>
                <a:chOff x="1070848" y="4869160"/>
                <a:chExt cx="425768" cy="400110"/>
              </a:xfrm>
            </p:grpSpPr>
            <p:sp>
              <p:nvSpPr>
                <p:cNvPr id="59" name="CaixaDeTexto 58"/>
                <p:cNvSpPr txBox="1"/>
                <p:nvPr/>
              </p:nvSpPr>
              <p:spPr>
                <a:xfrm>
                  <a:off x="1109646" y="4869160"/>
                  <a:ext cx="348172" cy="400110"/>
                </a:xfrm>
                <a:prstGeom prst="rect">
                  <a:avLst/>
                </a:prstGeom>
                <a:noFill/>
              </p:spPr>
              <p:txBody>
                <a:bodyPr wrap="none" rtlCol="0">
                  <a:spAutoFit/>
                </a:bodyPr>
                <a:lstStyle/>
                <a:p>
                  <a:r>
                    <a:rPr lang="pt-BR" sz="2000">
                      <a:latin typeface="+mn-lt"/>
                    </a:rPr>
                    <a:t>4</a:t>
                  </a:r>
                  <a:endParaRPr lang="pt-BR" sz="2000" baseline="-25000">
                    <a:latin typeface="+mn-lt"/>
                  </a:endParaRPr>
                </a:p>
              </p:txBody>
            </p:sp>
            <p:sp>
              <p:nvSpPr>
                <p:cNvPr id="60" name="Elipse 59"/>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8" name="Agrupar 67"/>
            <p:cNvGrpSpPr/>
            <p:nvPr/>
          </p:nvGrpSpPr>
          <p:grpSpPr>
            <a:xfrm>
              <a:off x="7332298" y="3717032"/>
              <a:ext cx="1463166" cy="400110"/>
              <a:chOff x="6802202" y="4869160"/>
              <a:chExt cx="1463166" cy="400110"/>
            </a:xfrm>
          </p:grpSpPr>
          <p:sp>
            <p:nvSpPr>
              <p:cNvPr id="31" name="CaixaDeTexto 30"/>
              <p:cNvSpPr txBox="1"/>
              <p:nvPr/>
            </p:nvSpPr>
            <p:spPr>
              <a:xfrm>
                <a:off x="6802202"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32" name="CaixaDeTexto 31"/>
              <p:cNvSpPr txBox="1"/>
              <p:nvPr/>
            </p:nvSpPr>
            <p:spPr>
              <a:xfrm>
                <a:off x="7809794"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61" name="Agrupar 60"/>
              <p:cNvGrpSpPr/>
              <p:nvPr/>
            </p:nvGrpSpPr>
            <p:grpSpPr>
              <a:xfrm>
                <a:off x="7308878" y="4869160"/>
                <a:ext cx="425768" cy="400110"/>
                <a:chOff x="1070848" y="4869160"/>
                <a:chExt cx="425768" cy="400110"/>
              </a:xfrm>
            </p:grpSpPr>
            <p:sp>
              <p:nvSpPr>
                <p:cNvPr id="62" name="CaixaDeTexto 61"/>
                <p:cNvSpPr txBox="1"/>
                <p:nvPr/>
              </p:nvSpPr>
              <p:spPr>
                <a:xfrm>
                  <a:off x="1109646" y="4869160"/>
                  <a:ext cx="348172" cy="400110"/>
                </a:xfrm>
                <a:prstGeom prst="rect">
                  <a:avLst/>
                </a:prstGeom>
                <a:noFill/>
              </p:spPr>
              <p:txBody>
                <a:bodyPr wrap="none" rtlCol="0">
                  <a:spAutoFit/>
                </a:bodyPr>
                <a:lstStyle/>
                <a:p>
                  <a:r>
                    <a:rPr lang="pt-BR" sz="2000">
                      <a:latin typeface="+mn-lt"/>
                    </a:rPr>
                    <a:t>5</a:t>
                  </a:r>
                  <a:endParaRPr lang="pt-BR" sz="2000" baseline="-25000">
                    <a:latin typeface="+mn-lt"/>
                  </a:endParaRPr>
                </a:p>
              </p:txBody>
            </p:sp>
            <p:sp>
              <p:nvSpPr>
                <p:cNvPr id="63" name="Elipse 62"/>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pic>
        <p:nvPicPr>
          <p:cNvPr id="4" name="Imagem 3"/>
          <p:cNvPicPr>
            <a:picLocks noChangeAspect="1"/>
          </p:cNvPicPr>
          <p:nvPr/>
        </p:nvPicPr>
        <p:blipFill>
          <a:blip r:embed="rId4"/>
          <a:stretch>
            <a:fillRect/>
          </a:stretch>
        </p:blipFill>
        <p:spPr>
          <a:xfrm>
            <a:off x="7403065" y="5733255"/>
            <a:ext cx="2486689" cy="1165092"/>
          </a:xfrm>
          <a:prstGeom prst="rect">
            <a:avLst/>
          </a:prstGeom>
        </p:spPr>
      </p:pic>
    </p:spTree>
    <p:extLst>
      <p:ext uri="{BB962C8B-B14F-4D97-AF65-F5344CB8AC3E}">
        <p14:creationId xmlns:p14="http://schemas.microsoft.com/office/powerpoint/2010/main" val="3703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ítulo 1"/>
          <p:cNvSpPr>
            <a:spLocks noGrp="1"/>
          </p:cNvSpPr>
          <p:nvPr>
            <p:ph type="title"/>
          </p:nvPr>
        </p:nvSpPr>
        <p:spPr/>
        <p:txBody>
          <a:bodyPr/>
          <a:lstStyle/>
          <a:p>
            <a:r>
              <a:rPr lang="en-US" smtClean="0"/>
              <a:t>Sequência</a:t>
            </a:r>
            <a:endParaRPr lang="pt-BR" smtClean="0"/>
          </a:p>
        </p:txBody>
      </p:sp>
      <p:graphicFrame>
        <p:nvGraphicFramePr>
          <p:cNvPr id="8195" name="Objeto 3"/>
          <p:cNvGraphicFramePr>
            <a:graphicFrameLocks noChangeAspect="1"/>
          </p:cNvGraphicFramePr>
          <p:nvPr/>
        </p:nvGraphicFramePr>
        <p:xfrm>
          <a:off x="128588" y="981075"/>
          <a:ext cx="4608512" cy="4829175"/>
        </p:xfrm>
        <a:graphic>
          <a:graphicData uri="http://schemas.openxmlformats.org/presentationml/2006/ole">
            <mc:AlternateContent xmlns:mc="http://schemas.openxmlformats.org/markup-compatibility/2006">
              <mc:Choice xmlns:v="urn:schemas-microsoft-com:vml" Requires="v">
                <p:oleObj spid="_x0000_s155156" name="Planilha" r:id="rId3" imgW="5276816" imgH="4829243" progId="Excel.Sheet.8">
                  <p:embed/>
                </p:oleObj>
              </mc:Choice>
              <mc:Fallback>
                <p:oleObj name="Planilha" r:id="rId3" imgW="5276816" imgH="482924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981075"/>
                        <a:ext cx="4608512"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6" name="Objeto 4"/>
          <p:cNvGraphicFramePr>
            <a:graphicFrameLocks noChangeAspect="1"/>
          </p:cNvGraphicFramePr>
          <p:nvPr/>
        </p:nvGraphicFramePr>
        <p:xfrm>
          <a:off x="5024438" y="981075"/>
          <a:ext cx="4608512" cy="4845050"/>
        </p:xfrm>
        <a:graphic>
          <a:graphicData uri="http://schemas.openxmlformats.org/presentationml/2006/ole">
            <mc:AlternateContent xmlns:mc="http://schemas.openxmlformats.org/markup-compatibility/2006">
              <mc:Choice xmlns:v="urn:schemas-microsoft-com:vml" Requires="v">
                <p:oleObj spid="_x0000_s155157" name="Planilha" r:id="rId5" imgW="5276816" imgH="4629285" progId="Excel.Sheet.8">
                  <p:embed/>
                </p:oleObj>
              </mc:Choice>
              <mc:Fallback>
                <p:oleObj name="Planilha" r:id="rId5" imgW="5276816" imgH="4629285"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438" y="981075"/>
                        <a:ext cx="4608512"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p:txBody>
          <a:bodyPr/>
          <a:lstStyle/>
          <a:p>
            <a:r>
              <a:rPr lang="en-US" smtClean="0"/>
              <a:t>Chapra-Canale – 8.32, 8.36</a:t>
            </a:r>
            <a:endParaRPr lang="pt-BR" smtClean="0"/>
          </a:p>
        </p:txBody>
      </p:sp>
      <p:pic>
        <p:nvPicPr>
          <p:cNvPr id="2" name="Imagem 1"/>
          <p:cNvPicPr>
            <a:picLocks noChangeAspect="1"/>
          </p:cNvPicPr>
          <p:nvPr/>
        </p:nvPicPr>
        <p:blipFill>
          <a:blip r:embed="rId2"/>
          <a:stretch>
            <a:fillRect/>
          </a:stretch>
        </p:blipFill>
        <p:spPr>
          <a:xfrm>
            <a:off x="416496" y="1140296"/>
            <a:ext cx="4533900" cy="4953000"/>
          </a:xfrm>
          <a:prstGeom prst="rect">
            <a:avLst/>
          </a:prstGeom>
        </p:spPr>
      </p:pic>
      <p:pic>
        <p:nvPicPr>
          <p:cNvPr id="3" name="Imagem 2"/>
          <p:cNvPicPr>
            <a:picLocks noChangeAspect="1"/>
          </p:cNvPicPr>
          <p:nvPr/>
        </p:nvPicPr>
        <p:blipFill>
          <a:blip r:embed="rId3"/>
          <a:stretch>
            <a:fillRect/>
          </a:stretch>
        </p:blipFill>
        <p:spPr>
          <a:xfrm>
            <a:off x="5313040" y="836712"/>
            <a:ext cx="4351805" cy="6027713"/>
          </a:xfrm>
          <a:prstGeom prst="rect">
            <a:avLst/>
          </a:prstGeom>
        </p:spPr>
      </p:pic>
    </p:spTree>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Supondo que </a:t>
                </a:r>
                <a14:m>
                  <m:oMath xmlns:m="http://schemas.openxmlformats.org/officeDocument/2006/math">
                    <m:r>
                      <a:rPr lang="pt-BR" b="1" i="1" smtClean="0">
                        <a:latin typeface="Cambria Math" panose="02040503050406030204" pitchFamily="18" charset="0"/>
                      </a:rPr>
                      <m:t>𝑾</m:t>
                    </m:r>
                    <m:r>
                      <a:rPr lang="pt-BR" b="1" i="1" smtClean="0">
                        <a:latin typeface="Cambria Math" panose="02040503050406030204" pitchFamily="18" charset="0"/>
                      </a:rPr>
                      <m:t>=</m:t>
                    </m:r>
                    <m:nary>
                      <m:naryPr>
                        <m:chr m:val="∑"/>
                        <m:limLoc m:val="subSup"/>
                        <m:ctrlPr>
                          <a:rPr lang="pt-BR" b="1" i="1" smtClean="0">
                            <a:latin typeface="Cambria Math" panose="02040503050406030204" pitchFamily="18" charset="0"/>
                          </a:rPr>
                        </m:ctrlPr>
                      </m:naryPr>
                      <m:sub>
                        <m:r>
                          <m:rPr>
                            <m:brk m:alnAt="25"/>
                          </m:rPr>
                          <a:rPr lang="pt-BR" b="1" i="1" smtClean="0">
                            <a:latin typeface="Cambria Math" panose="02040503050406030204" pitchFamily="18" charset="0"/>
                          </a:rPr>
                          <m:t>𝟏</m:t>
                        </m:r>
                      </m:sub>
                      <m:sup>
                        <m:r>
                          <a:rPr lang="pt-BR" b="1" i="1" smtClean="0">
                            <a:latin typeface="Cambria Math" panose="02040503050406030204" pitchFamily="18" charset="0"/>
                          </a:rPr>
                          <m:t>𝟓</m:t>
                        </m:r>
                      </m:sup>
                      <m:e>
                        <m:r>
                          <a:rPr lang="pt-BR" i="1">
                            <a:latin typeface="Cambria Math" panose="02040503050406030204" pitchFamily="18" charset="0"/>
                          </a:rPr>
                          <m:t>𝑾</m:t>
                        </m:r>
                        <m:r>
                          <a:rPr lang="pt-BR" i="1" baseline="30000">
                            <a:latin typeface="Cambria Math" panose="02040503050406030204" pitchFamily="18" charset="0"/>
                          </a:rPr>
                          <m:t>𝒌</m:t>
                        </m:r>
                      </m:e>
                    </m:nary>
                  </m:oMath>
                </a14:m>
                <a:r>
                  <a:rPr lang="pt-BR" smtClean="0"/>
                  <a:t> e que cada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𝑾</m:t>
                        </m:r>
                      </m:e>
                      <m:sup>
                        <m:r>
                          <a:rPr lang="pt-BR" b="1" i="1" smtClean="0">
                            <a:latin typeface="Cambria Math" panose="02040503050406030204" pitchFamily="18" charset="0"/>
                          </a:rPr>
                          <m:t>𝒌</m:t>
                        </m:r>
                      </m:sup>
                    </m:sSup>
                  </m:oMath>
                </a14:m>
                <a:r>
                  <a:rPr lang="pt-BR" smtClean="0"/>
                  <a:t>...</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17241" b="-448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1196975"/>
                <a:ext cx="9721080" cy="5381625"/>
              </a:xfrm>
            </p:spPr>
            <p:txBody>
              <a:bodyPr>
                <a:normAutofit fontScale="92500"/>
              </a:bodyPr>
              <a:lstStyle/>
              <a:p>
                <a:r>
                  <a:rPr lang="pt-BR" smtClean="0"/>
                  <a:t>... tem como função solução uma função com  a forma dada por: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𝑉</m:t>
                        </m:r>
                      </m:e>
                      <m:sup>
                        <m:r>
                          <a:rPr lang="pt-BR" i="1">
                            <a:latin typeface="Cambria Math" panose="02040503050406030204" pitchFamily="18" charset="0"/>
                          </a:rPr>
                          <m:t>𝑒</m:t>
                        </m:r>
                      </m:sup>
                    </m:sSup>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𝐿</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𝐿</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𝑅</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𝑅</m:t>
                        </m:r>
                      </m:sub>
                    </m:sSub>
                    <m:d>
                      <m:dPr>
                        <m:ctrlPr>
                          <a:rPr lang="pt-BR" i="1">
                            <a:latin typeface="Cambria Math" panose="02040503050406030204" pitchFamily="18" charset="0"/>
                          </a:rPr>
                        </m:ctrlPr>
                      </m:dPr>
                      <m:e>
                        <m:r>
                          <a:rPr lang="pt-BR" i="1">
                            <a:latin typeface="Cambria Math" panose="02040503050406030204" pitchFamily="18" charset="0"/>
                          </a:rPr>
                          <m:t>𝑥</m:t>
                        </m:r>
                      </m:e>
                    </m:d>
                  </m:oMath>
                </a14:m>
                <a:r>
                  <a:rPr lang="pt-BR" smtClean="0"/>
                  <a:t>, onde V</a:t>
                </a:r>
                <a:r>
                  <a:rPr lang="pt-BR" baseline="-25000" smtClean="0"/>
                  <a:t>L</a:t>
                </a:r>
                <a:r>
                  <a:rPr lang="pt-BR" smtClean="0"/>
                  <a:t> e V</a:t>
                </a:r>
                <a:r>
                  <a:rPr lang="pt-BR" baseline="-25000" smtClean="0"/>
                  <a:t>R</a:t>
                </a:r>
                <a:r>
                  <a:rPr lang="pt-BR" smtClean="0"/>
                  <a:t> são valores fixos (dados ou a descobrir) e a</a:t>
                </a:r>
                <a:r>
                  <a:rPr lang="pt-BR" baseline="-25000" smtClean="0"/>
                  <a:t>L</a:t>
                </a:r>
                <a:r>
                  <a:rPr lang="pt-BR" smtClean="0"/>
                  <a:t> e a</a:t>
                </a:r>
                <a:r>
                  <a:rPr lang="pt-BR" baseline="-25000" smtClean="0"/>
                  <a:t>R</a:t>
                </a:r>
                <a:r>
                  <a:rPr lang="pt-BR" smtClean="0"/>
                  <a:t> são funções de x de 1º grau, a integral a ser calculada torna-se:</a:t>
                </a:r>
              </a:p>
              <a:p>
                <a:pPr lvl="1"/>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b="0" i="1" smtClean="0">
                            <a:latin typeface="Cambria Math" panose="02040503050406030204" pitchFamily="18" charset="0"/>
                          </a:rPr>
                          <m:t>𝑘</m:t>
                        </m:r>
                      </m:sup>
                    </m:sSup>
                    <m:r>
                      <a:rPr lang="pt-BR" i="1">
                        <a:latin typeface="Cambria Math" panose="02040503050406030204" pitchFamily="18" charset="0"/>
                      </a:rPr>
                      <m:t>=− </m:t>
                    </m:r>
                    <m:nary>
                      <m:naryPr>
                        <m:ctrlPr>
                          <a:rPr lang="pt-BR" i="1">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𝑙</m:t>
                            </m:r>
                          </m:sub>
                        </m:sSub>
                      </m:sub>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𝑟</m:t>
                            </m:r>
                          </m:sub>
                        </m:sSub>
                      </m:sup>
                      <m:e>
                        <m:d>
                          <m:dPr>
                            <m:begChr m:val="{"/>
                            <m:endChr m:val="}"/>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𝑙</m:t>
                                        </m:r>
                                      </m:sub>
                                    </m:sSub>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i="1">
                                            <a:latin typeface="Cambria Math" panose="02040503050406030204" pitchFamily="18" charset="0"/>
                                          </a:rPr>
                                          <m:t>𝑙</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𝑟</m:t>
                                        </m:r>
                                      </m:sub>
                                    </m:sSub>
                                  </m:e>
                                </m:d>
                              </m:e>
                              <m:sup>
                                <m:r>
                                  <a:rPr lang="pt-BR" i="1">
                                    <a:latin typeface="Cambria Math" panose="02040503050406030204" pitchFamily="18" charset="0"/>
                                  </a:rPr>
                                  <m:t>2</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sSup>
                                  <m:sSupPr>
                                    <m:ctrlPr>
                                      <a:rPr lang="pt-BR" i="1">
                                        <a:latin typeface="Cambria Math" panose="02040503050406030204" pitchFamily="18" charset="0"/>
                                      </a:rPr>
                                    </m:ctrlPr>
                                  </m:sSupPr>
                                  <m:e>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d>
                                  </m:e>
                                  <m:sup>
                                    <m:r>
                                      <a:rPr lang="pt-BR" i="1">
                                        <a:latin typeface="Cambria Math" panose="02040503050406030204" pitchFamily="18" charset="0"/>
                                      </a:rPr>
                                      <m:t>2</m:t>
                                    </m:r>
                                  </m:sup>
                                </m:sSup>
                              </m:e>
                            </m:box>
                          </m:e>
                        </m:d>
                        <m:r>
                          <a:rPr lang="pt-BR" i="1">
                            <a:latin typeface="Cambria Math" panose="02040503050406030204" pitchFamily="18" charset="0"/>
                          </a:rPr>
                          <m:t>𝑑𝑥</m:t>
                        </m:r>
                      </m:e>
                    </m:nary>
                  </m:oMath>
                </a14:m>
                <a:r>
                  <a:rPr lang="pt-BR" smtClean="0"/>
                  <a:t> </a:t>
                </a:r>
              </a:p>
              <a:p>
                <a:r>
                  <a:rPr lang="pt-BR" smtClean="0"/>
                  <a:t>Esta integral pode ser expressa em um formato matricial da seguinte maneira:</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b="0" i="1" smtClean="0">
                        <a:latin typeface="Cambria Math" panose="02040503050406030204" pitchFamily="18" charset="0"/>
                      </a:rPr>
                      <m:t>=</m:t>
                    </m:r>
                    <m:r>
                      <a:rPr lang="pt-BR" i="1">
                        <a:latin typeface="Cambria Math" panose="02040503050406030204" pitchFamily="18" charset="0"/>
                      </a:rPr>
                      <m:t>− </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d>
                          <m:dPr>
                            <m:begChr m:val="{"/>
                            <m:endChr m:val="}"/>
                            <m:ctrlPr>
                              <a:rPr lang="pt-BR" i="1">
                                <a:latin typeface="Cambria Math" panose="02040503050406030204" pitchFamily="18" charset="0"/>
                              </a:rPr>
                            </m:ctrlPr>
                          </m:dPr>
                          <m:e>
                            <m:r>
                              <a:rPr lang="pt-BR" i="1">
                                <a:latin typeface="Cambria Math" panose="02040503050406030204" pitchFamily="18" charset="0"/>
                              </a:rPr>
                              <m:t>𝑔</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e>
                            </m:box>
                          </m:e>
                        </m:d>
                        <m:r>
                          <a:rPr lang="pt-BR" i="1">
                            <a:latin typeface="Cambria Math" panose="02040503050406030204" pitchFamily="18" charset="0"/>
                          </a:rPr>
                          <m:t>𝑑𝑥</m:t>
                        </m:r>
                      </m:e>
                    </m:nary>
                  </m:oMath>
                </a14:m>
                <a:endParaRPr lang="pt-BR"/>
              </a:p>
              <a:p>
                <a:pPr lvl="1"/>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1196975"/>
                <a:ext cx="9721080" cy="5381625"/>
              </a:xfrm>
              <a:blipFill>
                <a:blip r:embed="rId3"/>
                <a:stretch>
                  <a:fillRect l="-1567" t="-453" r="-940"/>
                </a:stretch>
              </a:blipFill>
            </p:spPr>
            <p:txBody>
              <a:bodyPr/>
              <a:lstStyle/>
              <a:p>
                <a:r>
                  <a:rPr lang="pt-BR">
                    <a:noFill/>
                  </a:rPr>
                  <a:t> </a:t>
                </a:r>
              </a:p>
            </p:txBody>
          </p:sp>
        </mc:Fallback>
      </mc:AlternateContent>
    </p:spTree>
    <p:extLst>
      <p:ext uri="{BB962C8B-B14F-4D97-AF65-F5344CB8AC3E}">
        <p14:creationId xmlns:p14="http://schemas.microsoft.com/office/powerpoint/2010/main" val="8646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Continuando o ajuste da integral para uma forma matricial: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052736"/>
                <a:ext cx="9340850" cy="5381625"/>
              </a:xfrm>
            </p:spPr>
            <p:txBody>
              <a:bodyPr/>
              <a:lstStyle/>
              <a:p>
                <a:r>
                  <a:rPr lang="pt-BR" smtClean="0">
                    <a:ea typeface="Cambria Math" panose="02040503050406030204" pitchFamily="18" charset="0"/>
                  </a:rPr>
                  <a:t>Lembrando que VL e VR são considerados valores constantes, dados ou a calcular:</a:t>
                </a:r>
              </a:p>
              <a:p>
                <a:pPr lvl="1"/>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𝑘</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d>
                          <m:dPr>
                            <m:begChr m:val="{"/>
                            <m:endChr m:val="}"/>
                            <m:ctrlPr>
                              <a:rPr lang="pt-BR" i="1">
                                <a:latin typeface="Cambria Math" panose="02040503050406030204" pitchFamily="18" charset="0"/>
                              </a:rPr>
                            </m:ctrlPr>
                          </m:dPr>
                          <m:e>
                            <m:d>
                              <m:dPr>
                                <m:ctrlPr>
                                  <a:rPr lang="pt-BR" i="1" smtClean="0">
                                    <a:latin typeface="Cambria Math" panose="02040503050406030204" pitchFamily="18" charset="0"/>
                                  </a:rPr>
                                </m:ctrlPr>
                              </m:dPr>
                              <m:e>
                                <m:r>
                                  <a:rPr lang="pt-BR" i="1">
                                    <a:latin typeface="Cambria Math" panose="02040503050406030204" pitchFamily="18" charset="0"/>
                                  </a:rPr>
                                  <m:t>𝑔</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e>
                                          </m:mr>
                                        </m:m>
                                      </m:e>
                                    </m:d>
                                  </m:e>
                                </m:box>
                              </m:e>
                            </m:d>
                            <m:r>
                              <a:rPr lang="pt-BR" b="0" i="1" smtClean="0">
                                <a:latin typeface="Cambria Math" panose="02040503050406030204" pitchFamily="18" charset="0"/>
                              </a:rPr>
                              <m:t>𝑑𝑥</m:t>
                            </m:r>
                          </m:e>
                        </m:d>
                      </m:e>
                    </m:nary>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smtClean="0"/>
              </a:p>
              <a:p>
                <a:r>
                  <a:rPr lang="pt-BR" smtClean="0"/>
                  <a:t>Passando a integral para dentro das matrizes:</a:t>
                </a:r>
              </a:p>
              <a:p>
                <a:pPr lvl="1"/>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𝑊</m:t>
                        </m:r>
                      </m:e>
                      <m:sub>
                        <m:r>
                          <a:rPr lang="pt-BR" sz="2000" i="1">
                            <a:latin typeface="Cambria Math" panose="02040503050406030204" pitchFamily="18" charset="0"/>
                          </a:rPr>
                          <m:t>𝑘</m:t>
                        </m:r>
                      </m:sub>
                    </m:sSub>
                    <m:r>
                      <a:rPr lang="pt-BR" sz="2000" i="1">
                        <a:latin typeface="Cambria Math" panose="02040503050406030204" pitchFamily="18" charset="0"/>
                      </a:rPr>
                      <m:t>=−</m:t>
                    </m:r>
                    <m:d>
                      <m:dPr>
                        <m:begChr m:val="["/>
                        <m:endChr m:val="]"/>
                        <m:ctrlPr>
                          <a:rPr lang="pt-BR" sz="2000" i="1">
                            <a:latin typeface="Cambria Math" panose="02040503050406030204" pitchFamily="18" charset="0"/>
                          </a:rPr>
                        </m:ctrlPr>
                      </m:dPr>
                      <m:e>
                        <m:m>
                          <m:mPr>
                            <m:mcs>
                              <m:mc>
                                <m:mcPr>
                                  <m:count m:val="2"/>
                                  <m:mcJc m:val="center"/>
                                </m:mcPr>
                              </m:mc>
                            </m:mcs>
                            <m:ctrlPr>
                              <a:rPr lang="pt-BR" sz="2000" i="1">
                                <a:latin typeface="Cambria Math" panose="02040503050406030204" pitchFamily="18" charset="0"/>
                              </a:rPr>
                            </m:ctrlPr>
                          </m:mPr>
                          <m:mr>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𝑙</m:t>
                                  </m:r>
                                </m:sub>
                              </m:sSub>
                            </m:e>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𝑟</m:t>
                                  </m:r>
                                </m:sub>
                              </m:sSub>
                            </m:e>
                          </m:mr>
                        </m:m>
                      </m:e>
                    </m:d>
                    <m:d>
                      <m:dPr>
                        <m:ctrlPr>
                          <a:rPr lang="pt-BR" sz="2000" i="1" smtClean="0">
                            <a:latin typeface="Cambria Math" panose="02040503050406030204" pitchFamily="18" charset="0"/>
                          </a:rPr>
                        </m:ctrlPr>
                      </m:dPr>
                      <m:e>
                        <m:r>
                          <a:rPr lang="pt-BR" sz="2000" i="1">
                            <a:latin typeface="Cambria Math" panose="02040503050406030204" pitchFamily="18" charset="0"/>
                          </a:rPr>
                          <m:t>𝑔</m:t>
                        </m:r>
                        <m:d>
                          <m:dPr>
                            <m:begChr m:val="["/>
                            <m:endChr m:val="]"/>
                            <m:ctrlPr>
                              <a:rPr lang="pt-BR" sz="2000" i="1">
                                <a:latin typeface="Cambria Math" panose="02040503050406030204" pitchFamily="18" charset="0"/>
                              </a:rPr>
                            </m:ctrlPr>
                          </m:dPr>
                          <m:e>
                            <m:m>
                              <m:mPr>
                                <m:mcs>
                                  <m:mc>
                                    <m:mcPr>
                                      <m:count m:val="2"/>
                                      <m:mcJc m:val="center"/>
                                    </m:mcPr>
                                  </m:mc>
                                </m:mcs>
                                <m:ctrlPr>
                                  <a:rPr lang="pt-BR" sz="2000" i="1">
                                    <a:latin typeface="Cambria Math" panose="02040503050406030204" pitchFamily="18" charset="0"/>
                                  </a:rPr>
                                </m:ctrlPr>
                              </m:mP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r>
                                        <a:rPr lang="pt-BR" sz="2000" i="1">
                                          <a:latin typeface="Cambria Math" panose="02040503050406030204" pitchFamily="18" charset="0"/>
                                        </a:rPr>
                                        <m:t>𝑑𝑥</m:t>
                                      </m:r>
                                    </m:e>
                                  </m:nary>
                                </m:e>
                              </m:m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r>
                                        <a:rPr lang="pt-BR" sz="2000" i="1">
                                          <a:latin typeface="Cambria Math" panose="02040503050406030204" pitchFamily="18" charset="0"/>
                                        </a:rPr>
                                        <m:t>𝑑𝑥</m:t>
                                      </m:r>
                                    </m:e>
                                  </m:nary>
                                </m:e>
                              </m:mr>
                            </m:m>
                          </m:e>
                        </m:d>
                        <m:r>
                          <a:rPr lang="pt-BR" sz="2000" b="0" i="1" smtClean="0">
                            <a:latin typeface="Cambria Math" panose="02040503050406030204" pitchFamily="18" charset="0"/>
                          </a:rPr>
                          <m:t>+</m:t>
                        </m:r>
                        <m:box>
                          <m:boxPr>
                            <m:ctrlPr>
                              <a:rPr lang="pt-BR" sz="2000" i="1">
                                <a:latin typeface="Cambria Math" panose="02040503050406030204" pitchFamily="18" charset="0"/>
                              </a:rPr>
                            </m:ctrlPr>
                          </m:boxPr>
                          <m:e>
                            <m:argPr>
                              <m:argSz m:val="-1"/>
                            </m:argPr>
                            <m:f>
                              <m:fPr>
                                <m:ctrlPr>
                                  <a:rPr lang="pt-BR" sz="2000" i="1">
                                    <a:latin typeface="Cambria Math" panose="02040503050406030204" pitchFamily="18" charset="0"/>
                                  </a:rPr>
                                </m:ctrlPr>
                              </m:fPr>
                              <m:num>
                                <m:r>
                                  <a:rPr lang="pt-BR" sz="2000" i="1">
                                    <a:latin typeface="Cambria Math" panose="02040503050406030204" pitchFamily="18" charset="0"/>
                                  </a:rPr>
                                  <m:t>1</m:t>
                                </m:r>
                              </m:num>
                              <m:den>
                                <m:r>
                                  <a:rPr lang="pt-BR" sz="2000" i="1">
                                    <a:latin typeface="Cambria Math" panose="02040503050406030204" pitchFamily="18" charset="0"/>
                                  </a:rPr>
                                  <m:t>𝑅</m:t>
                                </m:r>
                              </m:den>
                            </m:f>
                            <m:d>
                              <m:dPr>
                                <m:begChr m:val="["/>
                                <m:endChr m:val="]"/>
                                <m:ctrlPr>
                                  <a:rPr lang="pt-BR" sz="2000" i="1">
                                    <a:latin typeface="Cambria Math" panose="02040503050406030204" pitchFamily="18" charset="0"/>
                                  </a:rPr>
                                </m:ctrlPr>
                              </m:dPr>
                              <m:e>
                                <m:m>
                                  <m:mPr>
                                    <m:mcs>
                                      <m:mc>
                                        <m:mcPr>
                                          <m:count m:val="2"/>
                                          <m:mcJc m:val="center"/>
                                        </m:mcPr>
                                      </m:mc>
                                    </m:mcs>
                                    <m:ctrlPr>
                                      <a:rPr lang="pt-BR" sz="2000" i="1">
                                        <a:latin typeface="Cambria Math" panose="02040503050406030204" pitchFamily="18" charset="0"/>
                                      </a:rPr>
                                    </m:ctrlPr>
                                  </m:mP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m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mr>
                                </m:m>
                              </m:e>
                            </m:d>
                          </m:e>
                        </m:box>
                      </m:e>
                    </m:d>
                    <m:d>
                      <m:dPr>
                        <m:begChr m:val="["/>
                        <m:endChr m:val="]"/>
                        <m:ctrlPr>
                          <a:rPr lang="pt-BR" sz="2000" i="1">
                            <a:latin typeface="Cambria Math" panose="02040503050406030204" pitchFamily="18" charset="0"/>
                          </a:rPr>
                        </m:ctrlPr>
                      </m:dPr>
                      <m:e>
                        <m:m>
                          <m:mPr>
                            <m:mcs>
                              <m:mc>
                                <m:mcPr>
                                  <m:count m:val="1"/>
                                  <m:mcJc m:val="center"/>
                                </m:mcPr>
                              </m:mc>
                            </m:mcs>
                            <m:ctrlPr>
                              <a:rPr lang="pt-BR" sz="2000" i="1">
                                <a:latin typeface="Cambria Math" panose="02040503050406030204" pitchFamily="18" charset="0"/>
                              </a:rPr>
                            </m:ctrlPr>
                          </m:mPr>
                          <m:mr>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𝑙</m:t>
                                  </m:r>
                                </m:sub>
                              </m:sSub>
                            </m:e>
                          </m:mr>
                          <m:mr>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𝑟</m:t>
                                  </m:r>
                                </m:sub>
                              </m:sSub>
                            </m:e>
                          </m:mr>
                        </m:m>
                      </m:e>
                    </m:d>
                  </m:oMath>
                </a14:m>
                <a:endParaRPr lang="pt-BR" sz="2000" smtClean="0"/>
              </a:p>
              <a:p>
                <a:r>
                  <a:rPr lang="pt-BR" smtClean="0"/>
                  <a:t>Chamando a 1ª matriz de </a:t>
                </a:r>
                <a:r>
                  <a:rPr lang="pt-BR" b="1" smtClean="0"/>
                  <a:t>T</a:t>
                </a:r>
                <a:r>
                  <a:rPr lang="pt-BR" b="1" baseline="30000" smtClean="0"/>
                  <a:t>k</a:t>
                </a:r>
                <a:r>
                  <a:rPr lang="pt-BR" b="1" smtClean="0"/>
                  <a:t> </a:t>
                </a:r>
                <a:r>
                  <a:rPr lang="pt-BR" smtClean="0"/>
                  <a:t>e a 2ª de </a:t>
                </a:r>
                <a:r>
                  <a:rPr lang="pt-BR" b="1" smtClean="0"/>
                  <a:t>S</a:t>
                </a:r>
                <a:r>
                  <a:rPr lang="pt-BR" b="1" baseline="30000" smtClean="0"/>
                  <a:t>k</a:t>
                </a:r>
                <a:r>
                  <a:rPr lang="pt-BR" b="1" smtClean="0"/>
                  <a:t> </a:t>
                </a:r>
                <a:r>
                  <a:rPr lang="pt-BR" smtClean="0"/>
                  <a:t>podemos escrever: </a:t>
                </a:r>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ctrlPr>
                          <a:rPr lang="pt-BR" i="1">
                            <a:latin typeface="Cambria Math" panose="02040503050406030204" pitchFamily="18" charset="0"/>
                          </a:rPr>
                        </m:ctrlPr>
                      </m:dPr>
                      <m:e>
                        <m:r>
                          <a:rPr lang="pt-BR" i="1">
                            <a:latin typeface="Cambria Math" panose="02040503050406030204" pitchFamily="18" charset="0"/>
                          </a:rPr>
                          <m:t>𝑔</m:t>
                        </m:r>
                        <m:r>
                          <a:rPr lang="pt-BR" b="1" i="1" smtClean="0">
                            <a:latin typeface="Cambria Math" panose="02040503050406030204" pitchFamily="18" charset="0"/>
                          </a:rPr>
                          <m:t>𝑻</m:t>
                        </m:r>
                        <m:r>
                          <a:rPr lang="pt-BR" b="1" i="1" baseline="30000" smtClean="0">
                            <a:latin typeface="Cambria Math" panose="02040503050406030204" pitchFamily="18" charset="0"/>
                          </a:rPr>
                          <m:t>𝒌</m:t>
                        </m:r>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r>
                          <a:rPr lang="pt-BR" b="1" i="1" smtClean="0">
                            <a:latin typeface="Cambria Math" panose="02040503050406030204" pitchFamily="18" charset="0"/>
                          </a:rPr>
                          <m:t>𝑺</m:t>
                        </m:r>
                        <m:r>
                          <a:rPr lang="pt-BR" b="1" i="1" baseline="30000" smtClean="0">
                            <a:latin typeface="Cambria Math" panose="02040503050406030204" pitchFamily="18" charset="0"/>
                          </a:rPr>
                          <m:t>𝒌</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052736"/>
                <a:ext cx="9340850" cy="5381625"/>
              </a:xfrm>
              <a:blipFill>
                <a:blip r:embed="rId2"/>
                <a:stretch>
                  <a:fillRect l="-1828" t="-680" b="-3624"/>
                </a:stretch>
              </a:blipFill>
            </p:spPr>
            <p:txBody>
              <a:bodyPr/>
              <a:lstStyle/>
              <a:p>
                <a:r>
                  <a:rPr lang="pt-BR">
                    <a:noFill/>
                  </a:rPr>
                  <a:t> </a:t>
                </a:r>
              </a:p>
            </p:txBody>
          </p:sp>
        </mc:Fallback>
      </mc:AlternateContent>
    </p:spTree>
    <p:extLst>
      <p:ext uri="{BB962C8B-B14F-4D97-AF65-F5344CB8AC3E}">
        <p14:creationId xmlns:p14="http://schemas.microsoft.com/office/powerpoint/2010/main" val="242751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Continuando o ajuste da forma:</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smtClean="0"/>
                  <a:t>Temos no momento: </a:t>
                </a:r>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ctrlPr>
                          <a:rPr lang="pt-BR" i="1">
                            <a:latin typeface="Cambria Math" panose="02040503050406030204" pitchFamily="18" charset="0"/>
                          </a:rPr>
                        </m:ctrlPr>
                      </m:dPr>
                      <m:e>
                        <m:r>
                          <a:rPr lang="pt-BR" i="1">
                            <a:latin typeface="Cambria Math" panose="02040503050406030204" pitchFamily="18" charset="0"/>
                          </a:rPr>
                          <m:t>𝑔</m:t>
                        </m:r>
                        <m:sSup>
                          <m:sSupPr>
                            <m:ctrlPr>
                              <a:rPr lang="pt-BR" i="1" smtClean="0">
                                <a:latin typeface="Cambria Math" panose="02040503050406030204" pitchFamily="18" charset="0"/>
                              </a:rPr>
                            </m:ctrlPr>
                          </m:sSupPr>
                          <m:e>
                            <m:r>
                              <a:rPr lang="pt-BR" b="1" i="1">
                                <a:latin typeface="Cambria Math" panose="02040503050406030204" pitchFamily="18" charset="0"/>
                              </a:rPr>
                              <m:t>𝑻</m:t>
                            </m:r>
                          </m:e>
                          <m:sup>
                            <m:r>
                              <a:rPr lang="pt-BR" b="0" i="1" smtClean="0">
                                <a:latin typeface="Cambria Math" panose="02040503050406030204" pitchFamily="18" charset="0"/>
                              </a:rPr>
                              <m:t>𝑘</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sSup>
                          <m:sSupPr>
                            <m:ctrlPr>
                              <a:rPr lang="pt-BR" i="1" smtClean="0">
                                <a:latin typeface="Cambria Math" panose="02040503050406030204" pitchFamily="18" charset="0"/>
                              </a:rPr>
                            </m:ctrlPr>
                          </m:sSupPr>
                          <m:e>
                            <m:r>
                              <a:rPr lang="pt-BR" b="1" i="1">
                                <a:latin typeface="Cambria Math" panose="02040503050406030204" pitchFamily="18" charset="0"/>
                              </a:rPr>
                              <m:t>𝑺</m:t>
                            </m:r>
                          </m:e>
                          <m:sup>
                            <m:r>
                              <a:rPr lang="pt-BR" b="0" i="1" smtClean="0">
                                <a:latin typeface="Cambria Math" panose="02040503050406030204" pitchFamily="18" charset="0"/>
                              </a:rPr>
                              <m:t>𝑘</m:t>
                            </m:r>
                          </m:sup>
                        </m:sSup>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smtClean="0"/>
              </a:p>
              <a:p>
                <a:pPr lvl="1"/>
                <a:r>
                  <a:rPr lang="pt-BR" smtClean="0"/>
                  <a:t>onde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𝑖𝑗</m:t>
                        </m:r>
                      </m:sub>
                    </m:sSub>
                    <m:r>
                      <a:rPr lang="pt-BR" b="0" i="1" smtClean="0">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𝑗</m:t>
                            </m:r>
                          </m:sub>
                        </m:sSub>
                        <m:r>
                          <a:rPr lang="pt-BR" i="1">
                            <a:latin typeface="Cambria Math" panose="02040503050406030204" pitchFamily="18" charset="0"/>
                          </a:rPr>
                          <m:t>𝑑𝑥</m:t>
                        </m:r>
                      </m:e>
                    </m:nary>
                  </m:oMath>
                </a14:m>
                <a:r>
                  <a:rPr lang="pt-BR" smtClean="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𝑆</m:t>
                        </m:r>
                      </m:e>
                      <m:sub>
                        <m:r>
                          <a:rPr lang="pt-BR" i="1">
                            <a:latin typeface="Cambria Math" panose="02040503050406030204" pitchFamily="18" charset="0"/>
                          </a:rPr>
                          <m:t>𝑖𝑗</m:t>
                        </m:r>
                      </m:sub>
                    </m:sSub>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𝑖</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𝑗</m:t>
                            </m:r>
                          </m:sub>
                          <m:sup>
                            <m:r>
                              <a:rPr lang="pt-BR" i="1">
                                <a:latin typeface="Cambria Math" panose="02040503050406030204" pitchFamily="18" charset="0"/>
                              </a:rPr>
                              <m:t>′</m:t>
                            </m:r>
                          </m:sup>
                        </m:sSubSup>
                        <m:r>
                          <a:rPr lang="pt-BR" i="1">
                            <a:latin typeface="Cambria Math" panose="02040503050406030204" pitchFamily="18" charset="0"/>
                          </a:rPr>
                          <m:t>𝑑𝑥</m:t>
                        </m:r>
                      </m:e>
                    </m:nary>
                  </m:oMath>
                </a14:m>
                <a:endParaRPr lang="pt-BR" smtClean="0"/>
              </a:p>
              <a:p>
                <a:r>
                  <a:rPr lang="pt-BR" smtClean="0"/>
                  <a:t>Fazendo </a:t>
                </a:r>
                <a14:m>
                  <m:oMath xmlns:m="http://schemas.openxmlformats.org/officeDocument/2006/math">
                    <m:r>
                      <a:rPr lang="pt-BR" b="1" i="1" smtClean="0">
                        <a:latin typeface="Cambria Math" panose="02040503050406030204" pitchFamily="18" charset="0"/>
                      </a:rPr>
                      <m:t>𝑴</m:t>
                    </m:r>
                    <m:r>
                      <a:rPr lang="pt-BR" b="0" i="1" smtClean="0">
                        <a:latin typeface="Cambria Math" panose="02040503050406030204" pitchFamily="18" charset="0"/>
                      </a:rPr>
                      <m:t>=</m:t>
                    </m:r>
                    <m:r>
                      <a:rPr lang="pt-BR" i="1">
                        <a:latin typeface="Cambria Math" panose="02040503050406030204" pitchFamily="18" charset="0"/>
                      </a:rPr>
                      <m:t>𝑔</m:t>
                    </m:r>
                    <m:sSup>
                      <m:sSupPr>
                        <m:ctrlPr>
                          <a:rPr lang="pt-BR" i="1">
                            <a:latin typeface="Cambria Math" panose="02040503050406030204" pitchFamily="18" charset="0"/>
                          </a:rPr>
                        </m:ctrlPr>
                      </m:sSupPr>
                      <m:e>
                        <m:r>
                          <a:rPr lang="pt-BR" b="1" i="1">
                            <a:latin typeface="Cambria Math" panose="02040503050406030204" pitchFamily="18" charset="0"/>
                          </a:rPr>
                          <m:t>𝑻</m:t>
                        </m:r>
                      </m:e>
                      <m:sup>
                        <m:r>
                          <a:rPr lang="pt-BR" i="1">
                            <a:latin typeface="Cambria Math" panose="02040503050406030204" pitchFamily="18" charset="0"/>
                          </a:rPr>
                          <m:t>𝑘</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sSup>
                      <m:sSupPr>
                        <m:ctrlPr>
                          <a:rPr lang="pt-BR" i="1">
                            <a:latin typeface="Cambria Math" panose="02040503050406030204" pitchFamily="18" charset="0"/>
                          </a:rPr>
                        </m:ctrlPr>
                      </m:sSupPr>
                      <m:e>
                        <m:r>
                          <a:rPr lang="pt-BR" b="1" i="1" smtClean="0">
                            <a:latin typeface="Cambria Math" panose="02040503050406030204" pitchFamily="18" charset="0"/>
                          </a:rPr>
                          <m:t>𝑺</m:t>
                        </m:r>
                      </m:e>
                      <m:sup>
                        <m:r>
                          <a:rPr lang="pt-BR" i="1">
                            <a:latin typeface="Cambria Math" panose="02040503050406030204" pitchFamily="18" charset="0"/>
                          </a:rPr>
                          <m:t>𝑘</m:t>
                        </m:r>
                      </m:sup>
                    </m:sSup>
                  </m:oMath>
                </a14:m>
                <a:r>
                  <a:rPr lang="pt-BR" smtClean="0"/>
                  <a:t>e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𝑽</m:t>
                        </m:r>
                      </m:e>
                      <m:sub>
                        <m:r>
                          <a:rPr lang="pt-BR" b="0" i="1" smtClean="0">
                            <a:latin typeface="Cambria Math" panose="02040503050406030204" pitchFamily="18" charset="0"/>
                          </a:rPr>
                          <m:t>𝑘</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r>
                  <a:rPr lang="pt-BR" b="1" smtClean="0"/>
                  <a:t> </a:t>
                </a:r>
                <a:r>
                  <a:rPr lang="pt-BR" smtClean="0"/>
                  <a:t>teremos:</a:t>
                </a:r>
              </a:p>
              <a:p>
                <a:pPr lvl="1"/>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b="0" i="1" smtClean="0">
                        <a:latin typeface="Cambria Math" panose="02040503050406030204" pitchFamily="18" charset="0"/>
                      </a:rPr>
                      <m:t>=−</m:t>
                    </m:r>
                    <m:sSubSup>
                      <m:sSubSupPr>
                        <m:ctrlPr>
                          <a:rPr lang="pt-BR" i="1" smtClean="0">
                            <a:latin typeface="Cambria Math" panose="02040503050406030204" pitchFamily="18" charset="0"/>
                          </a:rPr>
                        </m:ctrlPr>
                      </m:sSubSupPr>
                      <m:e>
                        <m:r>
                          <a:rPr lang="pt-BR" b="1" i="1">
                            <a:latin typeface="Cambria Math" panose="02040503050406030204" pitchFamily="18" charset="0"/>
                          </a:rPr>
                          <m:t>𝑽</m:t>
                        </m:r>
                      </m:e>
                      <m:sub>
                        <m:r>
                          <a:rPr lang="pt-BR" b="0" i="1" smtClean="0">
                            <a:latin typeface="Cambria Math" panose="02040503050406030204" pitchFamily="18" charset="0"/>
                          </a:rPr>
                          <m:t>𝑘</m:t>
                        </m:r>
                      </m:sub>
                      <m:sup>
                        <m:r>
                          <a:rPr lang="pt-BR" b="0" i="1" smtClean="0">
                            <a:latin typeface="Cambria Math" panose="02040503050406030204" pitchFamily="18" charset="0"/>
                          </a:rPr>
                          <m:t>𝑡</m:t>
                        </m:r>
                      </m:sup>
                    </m:sSubSup>
                    <m:r>
                      <a:rPr lang="pt-BR" b="1" i="1" smtClean="0">
                        <a:latin typeface="Cambria Math" panose="02040503050406030204" pitchFamily="18" charset="0"/>
                      </a:rPr>
                      <m:t>𝑴</m:t>
                    </m:r>
                    <m:sSub>
                      <m:sSubPr>
                        <m:ctrlPr>
                          <a:rPr lang="pt-BR" b="1" i="1" smtClean="0">
                            <a:latin typeface="Cambria Math" panose="02040503050406030204" pitchFamily="18" charset="0"/>
                          </a:rPr>
                        </m:ctrlPr>
                      </m:sSubPr>
                      <m:e>
                        <m:r>
                          <a:rPr lang="pt-BR" b="1" i="1" smtClean="0">
                            <a:latin typeface="Cambria Math" panose="02040503050406030204" pitchFamily="18" charset="0"/>
                          </a:rPr>
                          <m:t>𝑽</m:t>
                        </m:r>
                      </m:e>
                      <m:sub>
                        <m:r>
                          <a:rPr lang="pt-BR" b="0" i="1" smtClean="0">
                            <a:latin typeface="Cambria Math" panose="02040503050406030204" pitchFamily="18" charset="0"/>
                          </a:rPr>
                          <m:t>𝑘</m:t>
                        </m:r>
                      </m:sub>
                    </m:sSub>
                  </m:oMath>
                </a14:m>
                <a:endParaRPr lang="pt-BR" b="1" smtClean="0"/>
              </a:p>
              <a:p>
                <a:r>
                  <a:rPr lang="pt-BR" smtClean="0"/>
                  <a:t>O próximo passo (a ser executado também por conveniência) é a normalização da variável </a:t>
                </a:r>
                <a:r>
                  <a:rPr lang="pt-BR" i="1" smtClean="0"/>
                  <a:t>x. </a:t>
                </a:r>
                <a:r>
                  <a:rPr lang="pt-BR" smtClean="0"/>
                  <a:t>(vide próximo slide)</a:t>
                </a:r>
                <a:endParaRPr lang="pt-BR"/>
              </a:p>
              <a:p>
                <a:pPr lvl="1"/>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a:stretch>
              </a:blipFill>
            </p:spPr>
            <p:txBody>
              <a:bodyPr/>
              <a:lstStyle/>
              <a:p>
                <a:r>
                  <a:rPr lang="pt-BR">
                    <a:noFill/>
                  </a:rPr>
                  <a:t> </a:t>
                </a:r>
              </a:p>
            </p:txBody>
          </p:sp>
        </mc:Fallback>
      </mc:AlternateContent>
    </p:spTree>
    <p:extLst>
      <p:ext uri="{BB962C8B-B14F-4D97-AF65-F5344CB8AC3E}">
        <p14:creationId xmlns:p14="http://schemas.microsoft.com/office/powerpoint/2010/main" val="6033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agora normalizar a variável </a:t>
            </a:r>
            <a:r>
              <a:rPr lang="pt-BR" i="1" smtClean="0"/>
              <a:t>x</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071711"/>
                <a:ext cx="9340850" cy="5381625"/>
              </a:xfrm>
            </p:spPr>
            <p:txBody>
              <a:bodyPr/>
              <a:lstStyle/>
              <a:p>
                <a:r>
                  <a:rPr lang="pt-BR" smtClean="0"/>
                  <a:t>Em cada elemento x vai de </a:t>
                </a:r>
                <a:r>
                  <a:rPr lang="pt-BR" i="1" smtClean="0"/>
                  <a:t>x</a:t>
                </a:r>
                <a:r>
                  <a:rPr lang="pt-BR" i="1" baseline="-25000" smtClean="0"/>
                  <a:t>L</a:t>
                </a:r>
                <a:r>
                  <a:rPr lang="pt-BR" i="1" smtClean="0"/>
                  <a:t> </a:t>
                </a:r>
                <a:r>
                  <a:rPr lang="pt-BR" smtClean="0"/>
                  <a:t>até </a:t>
                </a:r>
                <a:r>
                  <a:rPr lang="pt-BR" i="1" smtClean="0"/>
                  <a:t>x</a:t>
                </a:r>
                <a:r>
                  <a:rPr lang="pt-BR" i="1" baseline="-25000" smtClean="0"/>
                  <a:t>R</a:t>
                </a:r>
                <a:r>
                  <a:rPr lang="pt-BR" i="1" smtClean="0"/>
                  <a:t>. </a:t>
                </a:r>
                <a:r>
                  <a:rPr lang="pt-BR" smtClean="0"/>
                  <a:t>Vamos tornar as funções de forma </a:t>
                </a:r>
                <a:r>
                  <a:rPr lang="pt-BR" i="1" smtClean="0"/>
                  <a:t>a</a:t>
                </a:r>
                <a:r>
                  <a:rPr lang="pt-BR" i="1" baseline="-25000" smtClean="0"/>
                  <a:t>L</a:t>
                </a:r>
                <a:r>
                  <a:rPr lang="pt-BR" i="1" smtClean="0"/>
                  <a:t>(x) </a:t>
                </a:r>
                <a:r>
                  <a:rPr lang="pt-BR" smtClean="0"/>
                  <a:t>e </a:t>
                </a:r>
                <a:r>
                  <a:rPr lang="pt-BR" i="1" smtClean="0"/>
                  <a:t>a</a:t>
                </a:r>
                <a:r>
                  <a:rPr lang="pt-BR" i="1" baseline="-25000" smtClean="0"/>
                  <a:t>R</a:t>
                </a:r>
                <a:r>
                  <a:rPr lang="pt-BR" i="1" smtClean="0"/>
                  <a:t>(x) </a:t>
                </a:r>
                <a:r>
                  <a:rPr lang="pt-BR" smtClean="0"/>
                  <a:t>funções de uma variável </a:t>
                </a:r>
                <a:r>
                  <a:rPr lang="pt-BR" smtClean="0">
                    <a:latin typeface="Symbol" panose="05050102010706020507" pitchFamily="18" charset="2"/>
                  </a:rPr>
                  <a:t>e</a:t>
                </a:r>
                <a:r>
                  <a:rPr lang="pt-BR" smtClean="0"/>
                  <a:t> a qual será 0 quando x=x</a:t>
                </a:r>
                <a:r>
                  <a:rPr lang="pt-BR" baseline="-25000" smtClean="0"/>
                  <a:t>L</a:t>
                </a:r>
                <a:r>
                  <a:rPr lang="pt-BR" smtClean="0"/>
                  <a:t> e 1 quando x=x</a:t>
                </a:r>
                <a:r>
                  <a:rPr lang="pt-BR" baseline="-25000" smtClean="0"/>
                  <a:t>R</a:t>
                </a:r>
                <a:r>
                  <a:rPr lang="pt-BR" smtClean="0"/>
                  <a:t>.</a:t>
                </a:r>
                <a:r>
                  <a:rPr lang="pt-BR" i="1" smtClean="0"/>
                  <a:t> </a:t>
                </a:r>
              </a:p>
              <a:p>
                <a:r>
                  <a:rPr lang="pt-BR" smtClean="0"/>
                  <a:t>Para que isto ocorra o valor de </a:t>
                </a:r>
                <a:r>
                  <a:rPr lang="pt-BR">
                    <a:latin typeface="Symbol" panose="05050102010706020507" pitchFamily="18" charset="2"/>
                  </a:rPr>
                  <a:t>e</a:t>
                </a:r>
                <a:r>
                  <a:rPr lang="pt-BR" smtClean="0"/>
                  <a:t> será dado pela expressão: </a:t>
                </a:r>
              </a:p>
              <a:p>
                <a:pPr lvl="1"/>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box>
                      <m:boxPr>
                        <m:ctrlPr>
                          <a:rPr lang="pt-BR" b="0" i="1" smtClean="0">
                            <a:latin typeface="Cambria Math" panose="02040503050406030204" pitchFamily="18" charset="0"/>
                            <a:ea typeface="Cambria Math" panose="02040503050406030204" pitchFamily="18" charset="0"/>
                          </a:rPr>
                        </m:ctrlPr>
                      </m:boxPr>
                      <m:e>
                        <m:argPr>
                          <m:argSz m:val="-1"/>
                        </m:argP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𝑙</m:t>
                                </m:r>
                              </m:sub>
                            </m:sSub>
                          </m:num>
                          <m:den>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𝑟</m:t>
                                </m:r>
                              </m:sub>
                            </m:sSub>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𝑙</m:t>
                                </m:r>
                              </m:sub>
                            </m:sSub>
                          </m:den>
                        </m:f>
                      </m:e>
                    </m:box>
                  </m:oMath>
                </a14:m>
                <a:r>
                  <a:rPr lang="pt-BR" smtClean="0"/>
                  <a:t> . Como o comprimento de cada elemento é constante, fazemos: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𝐿</m:t>
                        </m:r>
                      </m:e>
                      <m:sub>
                        <m:r>
                          <a:rPr lang="pt-BR" b="0" i="1" smtClean="0">
                            <a:latin typeface="Cambria Math" panose="02040503050406030204" pitchFamily="18" charset="0"/>
                          </a:rPr>
                          <m:t>𝑘</m:t>
                        </m:r>
                      </m:sub>
                    </m:sSub>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𝑟</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oMath>
                </a14:m>
                <a:r>
                  <a:rPr lang="pt-BR" smtClean="0"/>
                  <a:t> o que torna </a:t>
                </a:r>
                <a:r>
                  <a:rPr lang="pt-BR" smtClean="0">
                    <a:latin typeface="Symbol" panose="05050102010706020507" pitchFamily="18" charset="2"/>
                  </a:rPr>
                  <a:t>e</a:t>
                </a:r>
                <a:r>
                  <a:rPr lang="pt-BR" smtClean="0"/>
                  <a:t> igual a:</a:t>
                </a:r>
              </a:p>
              <a:p>
                <a:pPr lvl="1"/>
                <a14:m>
                  <m:oMath xmlns:m="http://schemas.openxmlformats.org/officeDocument/2006/math">
                    <m:r>
                      <a:rPr lang="pt-BR" i="1">
                        <a:latin typeface="Cambria Math" panose="02040503050406030204" pitchFamily="18" charset="0"/>
                        <a:ea typeface="Cambria Math" panose="02040503050406030204" pitchFamily="18" charset="0"/>
                      </a:rPr>
                      <m:t>𝜀</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box>
                      <m:boxPr>
                        <m:ctrlPr>
                          <a:rPr lang="pt-BR" i="1">
                            <a:latin typeface="Cambria Math" panose="02040503050406030204" pitchFamily="18" charset="0"/>
                            <a:ea typeface="Cambria Math" panose="02040503050406030204" pitchFamily="18" charset="0"/>
                          </a:rPr>
                        </m:ctrlPr>
                      </m:boxPr>
                      <m:e>
                        <m:argPr>
                          <m:argSz m:val="-1"/>
                        </m:argP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𝑥</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𝑘</m:t>
                                </m:r>
                              </m:sub>
                            </m:sSub>
                          </m:den>
                        </m:f>
                      </m:e>
                    </m:box>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071711"/>
                <a:ext cx="9340850" cy="5381625"/>
              </a:xfrm>
              <a:blipFill>
                <a:blip r:embed="rId2"/>
                <a:stretch>
                  <a:fillRect l="-1828" t="-680" r="-1436"/>
                </a:stretch>
              </a:blipFill>
            </p:spPr>
            <p:txBody>
              <a:bodyPr/>
              <a:lstStyle/>
              <a:p>
                <a:r>
                  <a:rPr lang="pt-BR">
                    <a:noFill/>
                  </a:rPr>
                  <a:t> </a:t>
                </a:r>
              </a:p>
            </p:txBody>
          </p:sp>
        </mc:Fallback>
      </mc:AlternateContent>
    </p:spTree>
    <p:extLst>
      <p:ext uri="{BB962C8B-B14F-4D97-AF65-F5344CB8AC3E}">
        <p14:creationId xmlns:p14="http://schemas.microsoft.com/office/powerpoint/2010/main" val="344610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 próximo passo é calcular as funções </a:t>
            </a:r>
            <a:r>
              <a:rPr lang="pt-BR" i="1" smtClean="0"/>
              <a:t>a</a:t>
            </a:r>
            <a:r>
              <a:rPr lang="pt-BR" i="1" baseline="-25000" smtClean="0"/>
              <a:t>L</a:t>
            </a:r>
            <a:r>
              <a:rPr lang="pt-BR" i="1" smtClean="0"/>
              <a:t> </a:t>
            </a:r>
            <a:r>
              <a:rPr lang="pt-BR" smtClean="0"/>
              <a:t>e </a:t>
            </a:r>
            <a:r>
              <a:rPr lang="pt-BR" i="1" smtClean="0"/>
              <a:t>a</a:t>
            </a:r>
            <a:r>
              <a:rPr lang="pt-BR" i="1" baseline="-25000" smtClean="0"/>
              <a:t>R</a:t>
            </a:r>
            <a:r>
              <a:rPr lang="pt-BR" i="1" smtClean="0"/>
              <a:t> </a:t>
            </a:r>
            <a:r>
              <a:rPr lang="pt-BR" smtClean="0"/>
              <a:t>em função de </a:t>
            </a:r>
            <a:r>
              <a:rPr lang="pt-BR" smtClean="0">
                <a:latin typeface="Symbol" panose="05050102010706020507" pitchFamily="18" charset="2"/>
              </a:rPr>
              <a:t>e</a:t>
            </a:r>
            <a:endParaRPr lang="pt-BR">
              <a:latin typeface="Symbol" panose="05050102010706020507" pitchFamily="18" charset="2"/>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071711"/>
                <a:ext cx="9340850" cy="5381625"/>
              </a:xfrm>
            </p:spPr>
            <p:txBody>
              <a:bodyPr/>
              <a:lstStyle/>
              <a:p>
                <a:r>
                  <a:rPr lang="pt-BR" smtClean="0"/>
                  <a:t>Sabendo que </a:t>
                </a:r>
                <a14:m>
                  <m:oMath xmlns:m="http://schemas.openxmlformats.org/officeDocument/2006/math">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ea typeface="Cambria Math" panose="02040503050406030204" pitchFamily="18" charset="0"/>
                      </a:rPr>
                      <m:t>=</m:t>
                    </m:r>
                    <m:box>
                      <m:boxPr>
                        <m:ctrlPr>
                          <a:rPr lang="pt-BR" i="1">
                            <a:latin typeface="Cambria Math" panose="02040503050406030204" pitchFamily="18" charset="0"/>
                            <a:ea typeface="Cambria Math" panose="02040503050406030204" pitchFamily="18" charset="0"/>
                          </a:rPr>
                        </m:ctrlPr>
                      </m:boxPr>
                      <m:e>
                        <m:argPr>
                          <m:argSz m:val="-1"/>
                        </m:argP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𝑥</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oMath>
                </a14:m>
                <a:r>
                  <a:rPr lang="pt-BR" smtClean="0"/>
                  <a:t> temos que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𝑙</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𝜀</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𝑘</m:t>
                        </m:r>
                      </m:sub>
                    </m:sSub>
                  </m:oMath>
                </a14:m>
                <a:endParaRPr lang="pt-BR" smtClean="0"/>
              </a:p>
              <a:p>
                <a:r>
                  <a:rPr lang="pt-BR" smtClean="0"/>
                  <a:t>Fazendo a troca de variável em a</a:t>
                </a:r>
                <a:r>
                  <a:rPr lang="pt-BR" baseline="-25000" smtClean="0"/>
                  <a:t>L</a:t>
                </a:r>
                <a:r>
                  <a:rPr lang="pt-BR" smtClean="0"/>
                  <a:t> teremos:</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𝑙</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𝑟</m:t>
                                </m:r>
                              </m:sub>
                            </m:sSub>
                            <m:r>
                              <a:rPr lang="pt-BR" b="0" i="1" smtClean="0">
                                <a:latin typeface="Cambria Math" panose="02040503050406030204" pitchFamily="18" charset="0"/>
                              </a:rPr>
                              <m:t>−</m:t>
                            </m:r>
                            <m:r>
                              <a:rPr lang="pt-BR" b="0" i="1" smtClean="0">
                                <a:latin typeface="Cambria Math" panose="02040503050406030204" pitchFamily="18" charset="0"/>
                              </a:rPr>
                              <m:t>𝑥</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𝑟</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𝑙</m:t>
                                </m:r>
                              </m:sub>
                            </m:sSub>
                          </m:den>
                        </m:f>
                      </m:e>
                    </m:box>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i="1" smtClean="0">
                            <a:latin typeface="Cambria Math" panose="02040503050406030204" pitchFamily="18" charset="0"/>
                            <a:ea typeface="Cambria Math" panose="02040503050406030204" pitchFamily="18" charset="0"/>
                          </a:rPr>
                          <m:t>𝜀</m:t>
                        </m:r>
                      </m:e>
                    </m:d>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a:latin typeface="Cambria Math" panose="02040503050406030204" pitchFamily="18" charset="0"/>
                                  </a:rPr>
                                </m:ctrlPr>
                              </m:sSubPr>
                              <m:e>
                                <m:r>
                                  <a:rPr lang="pt-BR" i="1">
                                    <a:latin typeface="Cambria Math" panose="02040503050406030204" pitchFamily="18" charset="0"/>
                                  </a:rPr>
                                  <m:t>𝐿</m:t>
                                </m:r>
                              </m:e>
                              <m:sub>
                                <m:r>
                                  <a:rPr lang="pt-BR" i="1">
                                    <a:latin typeface="Cambria Math" panose="02040503050406030204" pitchFamily="18" charset="0"/>
                                  </a:rPr>
                                  <m:t>𝑘</m:t>
                                </m:r>
                              </m:sub>
                            </m:sSub>
                          </m:den>
                        </m:f>
                      </m:e>
                    </m:box>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𝜀</m:t>
                    </m:r>
                  </m:oMath>
                </a14:m>
                <a:endParaRPr lang="pt-BR" smtClean="0"/>
              </a:p>
              <a:p>
                <a:r>
                  <a:rPr lang="pt-BR" smtClean="0"/>
                  <a:t>E fazendo o mesmo em a</a:t>
                </a:r>
                <a:r>
                  <a:rPr lang="pt-BR" baseline="-25000" smtClean="0"/>
                  <a:t>R</a:t>
                </a:r>
                <a:r>
                  <a:rPr lang="pt-BR" smtClean="0"/>
                  <a:t> teremos:</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b="0" i="1" smtClean="0">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𝑙</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den>
                        </m:f>
                      </m:e>
                    </m:box>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𝑙</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a:latin typeface="Cambria Math" panose="02040503050406030204" pitchFamily="18" charset="0"/>
                                  </a:rPr>
                                </m:ctrlPr>
                              </m:sSubPr>
                              <m:e>
                                <m:r>
                                  <a:rPr lang="pt-BR" i="1">
                                    <a:latin typeface="Cambria Math" panose="02040503050406030204" pitchFamily="18" charset="0"/>
                                  </a:rPr>
                                  <m:t>𝐿</m:t>
                                </m:r>
                              </m:e>
                              <m:sub>
                                <m:r>
                                  <a:rPr lang="pt-BR" i="1">
                                    <a:latin typeface="Cambria Math" panose="02040503050406030204" pitchFamily="18" charset="0"/>
                                  </a:rPr>
                                  <m:t>𝑘</m:t>
                                </m:r>
                              </m:sub>
                            </m:sSub>
                          </m:den>
                        </m:f>
                      </m:e>
                    </m:box>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endParaRPr lang="pt-BR"/>
              </a:p>
              <a:p>
                <a:r>
                  <a:rPr lang="pt-BR" smtClean="0"/>
                  <a:t>Vamos calcular agora a diferencial </a:t>
                </a:r>
                <a:r>
                  <a:rPr lang="pt-BR" i="1" smtClean="0"/>
                  <a:t>dx</a:t>
                </a:r>
                <a:r>
                  <a:rPr lang="pt-BR" smtClean="0"/>
                  <a:t>:</a:t>
                </a:r>
              </a:p>
              <a:p>
                <a:pPr lvl="1"/>
                <a14:m>
                  <m:oMath xmlns:m="http://schemas.openxmlformats.org/officeDocument/2006/math">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0" i="1" smtClean="0">
                                <a:latin typeface="Cambria Math" panose="02040503050406030204" pitchFamily="18" charset="0"/>
                              </a:rPr>
                              <m:t>𝑑𝑥</m:t>
                            </m:r>
                          </m:num>
                          <m:den>
                            <m:r>
                              <a:rPr lang="pt-BR" b="0" i="1" smtClean="0">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𝜀</m:t>
                            </m:r>
                          </m:den>
                        </m:f>
                      </m:e>
                    </m:box>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𝑑𝑥</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ea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num>
                          <m:den>
                            <m:r>
                              <a:rPr lang="pt-BR" i="1">
                                <a:latin typeface="Cambria Math" panose="02040503050406030204" pitchFamily="18" charset="0"/>
                              </a:rPr>
                              <m:t>𝑑</m:t>
                            </m:r>
                            <m:r>
                              <a:rPr lang="pt-BR" b="0" i="1" smtClean="0">
                                <a:latin typeface="Cambria Math" panose="02040503050406030204" pitchFamily="18" charset="0"/>
                              </a:rPr>
                              <m:t>𝑥</m:t>
                            </m:r>
                          </m:den>
                        </m:f>
                      </m:e>
                    </m:box>
                    <m:r>
                      <a:rPr lang="pt-BR" i="1">
                        <a:latin typeface="Cambria Math" panose="02040503050406030204" pitchFamily="18" charset="0"/>
                      </a:rPr>
                      <m:t>=</m:t>
                    </m:r>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oMath>
                </a14:m>
                <a:endParaRPr lang="pt-BR" smtClean="0"/>
              </a:p>
              <a:p>
                <a:r>
                  <a:rPr lang="pt-BR" smtClean="0"/>
                  <a:t>No próximo slide vamos recalcular as integrais, agora em função da variável </a:t>
                </a:r>
                <a:r>
                  <a:rPr lang="pt-BR" smtClean="0">
                    <a:latin typeface="Symbol" panose="05050102010706020507" pitchFamily="18" charset="2"/>
                  </a:rPr>
                  <a:t>e</a:t>
                </a:r>
                <a:endParaRPr lang="pt-BR">
                  <a:latin typeface="Symbol" panose="05050102010706020507" pitchFamily="18" charset="2"/>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071711"/>
                <a:ext cx="9340850" cy="5381625"/>
              </a:xfrm>
              <a:blipFill>
                <a:blip r:embed="rId2"/>
                <a:stretch>
                  <a:fillRect l="-1828" b="-7814"/>
                </a:stretch>
              </a:blipFill>
            </p:spPr>
            <p:txBody>
              <a:bodyPr/>
              <a:lstStyle/>
              <a:p>
                <a:r>
                  <a:rPr lang="pt-BR">
                    <a:noFill/>
                  </a:rPr>
                  <a:t> </a:t>
                </a:r>
              </a:p>
            </p:txBody>
          </p:sp>
        </mc:Fallback>
      </mc:AlternateContent>
    </p:spTree>
    <p:extLst>
      <p:ext uri="{BB962C8B-B14F-4D97-AF65-F5344CB8AC3E}">
        <p14:creationId xmlns:p14="http://schemas.microsoft.com/office/powerpoint/2010/main" val="20759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Agora vamos usar as funções a(</a:t>
            </a:r>
            <a:r>
              <a:rPr lang="pt-BR" smtClean="0">
                <a:latin typeface="Symbol" panose="05050102010706020507" pitchFamily="18" charset="2"/>
              </a:rPr>
              <a:t>e</a:t>
            </a:r>
            <a:r>
              <a:rPr lang="pt-BR" smtClean="0"/>
              <a:t>) para calcular os elementos da matriz </a:t>
            </a:r>
            <a:r>
              <a:rPr lang="pt-BR"/>
              <a:t>T</a:t>
            </a:r>
            <a:endParaRPr lang="pt-BR">
              <a:latin typeface="Symbol" panose="05050102010706020507" pitchFamily="18" charset="2"/>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1196975"/>
                <a:ext cx="9777536" cy="5381625"/>
              </a:xfrm>
            </p:spPr>
            <p:txBody>
              <a:bodyPr>
                <a:normAutofit fontScale="85000" lnSpcReduction="10000"/>
              </a:bodyPr>
              <a:lstStyle/>
              <a:p>
                <a:r>
                  <a:rPr lang="pt-BR" smtClean="0"/>
                  <a:t>Lembrando, cada valor T</a:t>
                </a:r>
                <a:r>
                  <a:rPr lang="pt-BR" baseline="-25000" smtClean="0"/>
                  <a:t>ij</a:t>
                </a:r>
                <a:r>
                  <a:rPr lang="pt-BR" smtClean="0"/>
                  <a:t> de </a:t>
                </a:r>
                <a:r>
                  <a:rPr lang="pt-BR" b="1" smtClean="0"/>
                  <a:t>T</a:t>
                </a:r>
                <a:r>
                  <a:rPr lang="pt-BR" smtClean="0"/>
                  <a:t> , em cada elemento </a:t>
                </a:r>
                <a:r>
                  <a:rPr lang="pt-BR" i="1" smtClean="0"/>
                  <a:t>k , </a:t>
                </a:r>
                <a:r>
                  <a:rPr lang="pt-BR" smtClean="0"/>
                  <a:t>de comprimento </a:t>
                </a:r>
                <a:r>
                  <a:rPr lang="pt-BR" i="1" smtClean="0"/>
                  <a:t>L</a:t>
                </a:r>
                <a:r>
                  <a:rPr lang="pt-BR" i="1" baseline="-25000" smtClean="0"/>
                  <a:t>k</a:t>
                </a:r>
                <a:r>
                  <a:rPr lang="pt-BR" smtClean="0"/>
                  <a:t> é dado por: </a:t>
                </a:r>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𝑖𝑗</m:t>
                        </m:r>
                      </m:sub>
                      <m:sup>
                        <m:r>
                          <a:rPr lang="pt-BR" b="0" i="1" smtClean="0">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i="1">
                                <a:latin typeface="Cambria Math" panose="02040503050406030204" pitchFamily="18" charset="0"/>
                              </a:rPr>
                              <m:t>𝑎</m:t>
                            </m:r>
                          </m:e>
                          <m:sub>
                            <m:r>
                              <a:rPr lang="pt-BR" i="1">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i="1">
                            <a:latin typeface="Cambria Math" panose="02040503050406030204" pitchFamily="18" charset="0"/>
                          </a:rPr>
                          <m:t>𝑑𝑥</m:t>
                        </m:r>
                      </m:e>
                    </m:nary>
                  </m:oMath>
                </a14:m>
                <a:r>
                  <a:rPr lang="pt-BR" smtClean="0"/>
                  <a:t> </a:t>
                </a:r>
              </a:p>
              <a:p>
                <a:r>
                  <a:rPr lang="pt-BR"/>
                  <a:t>Vamos trocar a variável </a:t>
                </a:r>
                <a:r>
                  <a:rPr lang="pt-BR" i="1"/>
                  <a:t>x </a:t>
                </a:r>
                <a:r>
                  <a:rPr lang="pt-BR"/>
                  <a:t>por </a:t>
                </a:r>
                <a:r>
                  <a:rPr lang="pt-BR">
                    <a:latin typeface="Symbol" panose="05050102010706020507" pitchFamily="18" charset="2"/>
                  </a:rPr>
                  <a:t>e</a:t>
                </a:r>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endParaRPr lang="pt-BR"/>
              </a:p>
              <a:p>
                <a:pPr lvl="1"/>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oMath>
                </a14:m>
                <a:r>
                  <a:rPr lang="pt-BR"/>
                  <a:t>, </a:t>
                </a:r>
                <a14:m>
                  <m:oMath xmlns:m="http://schemas.openxmlformats.org/officeDocument/2006/math">
                    <m:r>
                      <a:rPr lang="pt-BR" i="1">
                        <a:latin typeface="Cambria Math" panose="02040503050406030204" pitchFamily="18" charset="0"/>
                      </a:rPr>
                      <m:t>𝑑𝑥</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oMath>
                </a14:m>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oMath>
                </a14:m>
                <a:r>
                  <a:rPr lang="pt-BR"/>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endParaRPr lang="pt-BR"/>
              </a:p>
              <a:p>
                <a:r>
                  <a:rPr lang="pt-BR" smtClean="0"/>
                  <a:t>Com isto temos:</a:t>
                </a:r>
                <a:endParaRPr lang="pt-BR"/>
              </a:p>
              <a:p>
                <a:pPr lvl="1"/>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d>
                              <m:dPr>
                                <m:ctrlPr>
                                  <a:rPr lang="pt-BR" i="1">
                                    <a:latin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𝑎</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smtClean="0">
                                <a:latin typeface="Cambria Math" panose="02040503050406030204" pitchFamily="18" charset="0"/>
                                <a:ea typeface="Cambria Math" panose="02040503050406030204" pitchFamily="18" charset="0"/>
                              </a:rPr>
                              <m:t>𝜀</m:t>
                            </m:r>
                          </m:e>
                        </m:d>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𝑎</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𝑖𝑗</m:t>
                        </m:r>
                      </m:sub>
                      <m:sup>
                        <m:r>
                          <a:rPr lang="pt-BR" i="1" smtClean="0">
                            <a:latin typeface="Cambria Math" panose="02040503050406030204" pitchFamily="18" charset="0"/>
                            <a:ea typeface="Cambria Math" panose="02040503050406030204" pitchFamily="18" charset="0"/>
                          </a:rPr>
                          <m:t>𝜀</m:t>
                        </m:r>
                      </m:sup>
                    </m:sSubSup>
                  </m:oMath>
                </a14:m>
                <a:endParaRPr lang="pt-BR" smtClean="0"/>
              </a:p>
              <a:p>
                <a:pPr lvl="1"/>
                <a14:m>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𝑻</m:t>
                        </m:r>
                      </m:e>
                      <m:sup>
                        <m:r>
                          <a:rPr lang="pt-BR" b="1" i="1">
                            <a:latin typeface="Cambria Math" panose="02040503050406030204" pitchFamily="18" charset="0"/>
                          </a:rPr>
                          <m:t>𝒌</m:t>
                        </m:r>
                      </m:sup>
                    </m:sSup>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
                      </m:e>
                    </m:d>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p>
                                    <m:sSupPr>
                                      <m:ctrlPr>
                                        <a:rPr lang="pt-BR" i="1">
                                          <a:latin typeface="Cambria Math" panose="02040503050406030204" pitchFamily="18" charset="0"/>
                                        </a:rPr>
                                      </m:ctrlPr>
                                    </m:sSupPr>
                                    <m:e>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𝜀</m:t>
                                      </m:r>
                                    </m:e>
                                    <m:sup>
                                      <m:r>
                                        <a:rPr lang="pt-BR" i="1">
                                          <a:latin typeface="Cambria Math" panose="02040503050406030204" pitchFamily="18" charset="0"/>
                                        </a:rPr>
                                        <m:t>2</m:t>
                                      </m:r>
                                    </m:sup>
                                  </m:sSup>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
                      </m:e>
                    </m:d>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6</m:t>
                                  </m:r>
                                </m:den>
                              </m:f>
                            </m:e>
                          </m:mr>
                          <m:m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6</m:t>
                                  </m:r>
                                </m:den>
                              </m:f>
                            </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e>
                          </m:mr>
                        </m:m>
                      </m:e>
                    </m:d>
                  </m:oMath>
                </a14:m>
                <a:endParaRPr lang="pt-BR"/>
              </a:p>
              <a:p>
                <a:r>
                  <a:rPr lang="pt-BR"/>
                  <a:t>O que nos leva a: </a:t>
                </a:r>
                <a14:m>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𝑻</m:t>
                        </m:r>
                      </m:e>
                      <m:sup>
                        <m:r>
                          <a:rPr lang="pt-BR" b="1" i="1">
                            <a:latin typeface="Cambria Math" panose="02040503050406030204" pitchFamily="18" charset="0"/>
                          </a:rPr>
                          <m:t>𝒌</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e>
                    </m:box>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i="1">
                                  <a:latin typeface="Cambria Math" panose="02040503050406030204" pitchFamily="18" charset="0"/>
                                </a:rPr>
                                <m:t>2</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2</m:t>
                              </m:r>
                            </m:e>
                          </m:mr>
                        </m:m>
                      </m:e>
                    </m:d>
                  </m:oMath>
                </a14:m>
                <a:r>
                  <a:rPr lang="pt-BR" smtClean="0"/>
                  <a:t> e </a:t>
                </a:r>
                <a14:m>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𝑻</m:t>
                        </m:r>
                      </m:e>
                      <m:sup>
                        <m:r>
                          <a:rPr lang="pt-BR" b="1" i="1" smtClean="0">
                            <a:latin typeface="Cambria Math" panose="02040503050406030204" pitchFamily="18" charset="0"/>
                            <a:ea typeface="Cambria Math" panose="02040503050406030204" pitchFamily="18" charset="0"/>
                          </a:rPr>
                          <m:t>𝜺</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i="1">
                                  <a:latin typeface="Cambria Math" panose="02040503050406030204" pitchFamily="18" charset="0"/>
                                </a:rPr>
                                <m:t>2</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2</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1196975"/>
                <a:ext cx="9777536" cy="5381625"/>
              </a:xfrm>
              <a:blipFill>
                <a:blip r:embed="rId2"/>
                <a:stretch>
                  <a:fillRect l="-1434" t="-906"/>
                </a:stretch>
              </a:blipFill>
            </p:spPr>
            <p:txBody>
              <a:bodyPr/>
              <a:lstStyle/>
              <a:p>
                <a:r>
                  <a:rPr lang="pt-BR">
                    <a:noFill/>
                  </a:rPr>
                  <a:t> </a:t>
                </a:r>
              </a:p>
            </p:txBody>
          </p:sp>
        </mc:Fallback>
      </mc:AlternateContent>
    </p:spTree>
    <p:extLst>
      <p:ext uri="{BB962C8B-B14F-4D97-AF65-F5344CB8AC3E}">
        <p14:creationId xmlns:p14="http://schemas.microsoft.com/office/powerpoint/2010/main" val="249254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Agora vamos usar as mesmas relações para calcular os elementos da matriz 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smtClean="0"/>
                  <a:t>Lembrando, cada valor S</a:t>
                </a:r>
                <a:r>
                  <a:rPr lang="pt-BR" baseline="-25000" smtClean="0"/>
                  <a:t>ij</a:t>
                </a:r>
                <a:r>
                  <a:rPr lang="pt-BR" smtClean="0"/>
                  <a:t> de </a:t>
                </a:r>
                <a:r>
                  <a:rPr lang="pt-BR" b="1" smtClean="0"/>
                  <a:t>S</a:t>
                </a:r>
                <a:r>
                  <a:rPr lang="pt-BR" smtClean="0"/>
                  <a:t> , em cada elemento </a:t>
                </a:r>
                <a:r>
                  <a:rPr lang="pt-BR" i="1" smtClean="0"/>
                  <a:t>k </a:t>
                </a:r>
                <a:r>
                  <a:rPr lang="pt-BR" smtClean="0"/>
                  <a:t>é dado por: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𝑖</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𝑗</m:t>
                            </m:r>
                          </m:sub>
                          <m:sup>
                            <m:r>
                              <a:rPr lang="pt-BR" i="1">
                                <a:latin typeface="Cambria Math" panose="02040503050406030204" pitchFamily="18" charset="0"/>
                              </a:rPr>
                              <m:t>′</m:t>
                            </m:r>
                          </m:sup>
                        </m:sSubSup>
                        <m:r>
                          <a:rPr lang="pt-BR" i="1">
                            <a:latin typeface="Cambria Math" panose="02040503050406030204" pitchFamily="18" charset="0"/>
                          </a:rPr>
                          <m:t>𝑑𝑥</m:t>
                        </m:r>
                      </m:e>
                    </m:nary>
                  </m:oMath>
                </a14:m>
                <a:endParaRPr lang="pt-BR" smtClean="0"/>
              </a:p>
              <a:p>
                <a:r>
                  <a:rPr lang="pt-BR" smtClean="0"/>
                  <a:t>Vamos trocar a variável </a:t>
                </a:r>
                <a:r>
                  <a:rPr lang="pt-BR" i="1" smtClean="0"/>
                  <a:t>x </a:t>
                </a:r>
                <a:r>
                  <a:rPr lang="pt-BR" smtClean="0"/>
                  <a:t>por </a:t>
                </a:r>
                <a:r>
                  <a:rPr lang="pt-BR" smtClean="0">
                    <a:latin typeface="Symbol" panose="05050102010706020507" pitchFamily="18" charset="2"/>
                  </a:rPr>
                  <a:t>e</a:t>
                </a:r>
                <a:r>
                  <a:rPr lang="pt-BR"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endParaRPr lang="pt-BR" smtClean="0"/>
              </a:p>
              <a:p>
                <a:pPr lvl="1"/>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oMath>
                </a14:m>
                <a:r>
                  <a:rPr lang="pt-BR" smtClean="0"/>
                  <a:t>, </a:t>
                </a:r>
                <a14:m>
                  <m:oMath xmlns:m="http://schemas.openxmlformats.org/officeDocument/2006/math">
                    <m:r>
                      <a:rPr lang="pt-BR" i="1">
                        <a:latin typeface="Cambria Math" panose="02040503050406030204" pitchFamily="18" charset="0"/>
                      </a:rPr>
                      <m:t>𝑑𝑥</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oMath>
                </a14:m>
                <a:r>
                  <a:rPr lang="pt-BR"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oMath>
                </a14:m>
                <a:r>
                  <a:rPr lang="pt-BR"/>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endParaRPr lang="pt-BR" smtClean="0"/>
              </a:p>
              <a:p>
                <a:r>
                  <a:rPr lang="pt-BR" smtClean="0"/>
                  <a:t>Com isto temos:</a:t>
                </a:r>
                <a:endParaRPr lang="pt-BR"/>
              </a:p>
              <a:p>
                <a:pPr lvl="1"/>
                <a14:m>
                  <m:oMath xmlns:m="http://schemas.openxmlformats.org/officeDocument/2006/math">
                    <m:sSubSup>
                      <m:sSubSupPr>
                        <m:ctrlPr>
                          <a:rPr lang="pt-BR" i="1">
                            <a:latin typeface="Cambria Math" panose="02040503050406030204" pitchFamily="18" charset="0"/>
                          </a:rPr>
                        </m:ctrlPr>
                      </m:sSubSupPr>
                      <m:e>
                        <m:r>
                          <a:rPr lang="pt-BR" b="0" i="1" smtClean="0">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𝑖</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𝑗</m:t>
                            </m:r>
                          </m:sub>
                          <m:sup>
                            <m:r>
                              <a:rPr lang="pt-BR" i="1">
                                <a:latin typeface="Cambria Math" panose="02040503050406030204" pitchFamily="18" charset="0"/>
                              </a:rPr>
                              <m:t>′</m:t>
                            </m:r>
                          </m:sup>
                        </m:sSubSup>
                        <m:r>
                          <a:rPr lang="pt-BR" i="1">
                            <a:latin typeface="Cambria Math" panose="02040503050406030204" pitchFamily="18" charset="0"/>
                          </a:rPr>
                          <m:t>𝑑𝑥</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𝑖</m:t>
                                    </m:r>
                                  </m:sub>
                                </m:sSub>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num>
                              <m:den>
                                <m:r>
                                  <a:rPr lang="pt-BR" b="0" i="1" smtClean="0">
                                    <a:latin typeface="Cambria Math" panose="02040503050406030204" pitchFamily="18" charset="0"/>
                                  </a:rPr>
                                  <m:t>𝑑𝑥</m:t>
                                </m:r>
                              </m:den>
                            </m:f>
                          </m:e>
                        </m:box>
                        <m:r>
                          <a:rPr lang="pt-BR" b="0" i="1" smtClean="0">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num>
                              <m:den>
                                <m:r>
                                  <a:rPr lang="pt-BR" i="1">
                                    <a:latin typeface="Cambria Math" panose="02040503050406030204" pitchFamily="18" charset="0"/>
                                  </a:rPr>
                                  <m:t>𝑑𝑥</m:t>
                                </m:r>
                              </m:den>
                            </m:f>
                          </m:e>
                        </m:box>
                        <m:r>
                          <a:rPr lang="pt-BR" b="0" i="1" smtClean="0">
                            <a:latin typeface="Cambria Math" panose="02040503050406030204" pitchFamily="18" charset="0"/>
                          </a:rPr>
                          <m:t> </m:t>
                        </m:r>
                        <m:r>
                          <a:rPr lang="pt-BR" i="1">
                            <a:latin typeface="Cambria Math" panose="02040503050406030204" pitchFamily="18" charset="0"/>
                          </a:rPr>
                          <m:t>𝑑𝑥</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1</m:t>
                        </m:r>
                      </m:sup>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box>
                          <m:boxPr>
                            <m:ctrlPr>
                              <a:rPr lang="pt-BR" i="1" smtClean="0">
                                <a:latin typeface="Cambria Math" panose="02040503050406030204" pitchFamily="18" charset="0"/>
                              </a:rPr>
                            </m:ctrlPr>
                          </m:boxPr>
                          <m:e>
                            <m:argPr>
                              <m:argSz m:val="-1"/>
                            </m:argPr>
                            <m:r>
                              <m:rPr>
                                <m:brk m:alnAt="63"/>
                              </m:rPr>
                              <a:rPr lang="pt-BR" b="0" i="1" smtClean="0">
                                <a:latin typeface="Cambria Math" panose="02040503050406030204" pitchFamily="18" charset="0"/>
                              </a:rPr>
                              <m:t> </m:t>
                            </m:r>
                            <m:f>
                              <m:fPr>
                                <m:ctrlPr>
                                  <a:rPr lang="pt-BR" i="1" smtClean="0">
                                    <a:latin typeface="Cambria Math" panose="02040503050406030204" pitchFamily="18" charset="0"/>
                                  </a:rPr>
                                </m:ctrlPr>
                              </m:fPr>
                              <m:num>
                                <m:r>
                                  <a:rPr lang="pt-BR" b="0" i="1" smtClean="0">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𝜀</m:t>
                                </m:r>
                              </m:num>
                              <m:den>
                                <m:r>
                                  <a:rPr lang="pt-BR" b="0" i="1" smtClean="0">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𝑥</m:t>
                                </m:r>
                              </m:den>
                            </m:f>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𝑗</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r>
                          <a:rPr lang="pt-BR" b="0" i="1" smtClean="0">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num>
                              <m:den>
                                <m:r>
                                  <a:rPr lang="pt-BR" i="1">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𝑥</m:t>
                                </m:r>
                              </m:den>
                            </m:f>
                          </m:e>
                        </m:box>
                        <m:r>
                          <a:rPr lang="pt-BR" b="0"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oMath>
                </a14:m>
                <a:endParaRPr lang="pt-BR" smtClean="0"/>
              </a:p>
              <a:p>
                <a:pPr lvl="1"/>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box>
                          <m:boxPr>
                            <m:ctrlPr>
                              <a:rPr lang="pt-BR" i="1">
                                <a:latin typeface="Cambria Math" panose="02040503050406030204" pitchFamily="18" charset="0"/>
                              </a:rPr>
                            </m:ctrlPr>
                          </m:boxPr>
                          <m:e>
                            <m:argPr>
                              <m:argSz m:val="-1"/>
                            </m:argPr>
                            <m:r>
                              <m:rPr>
                                <m:brk m:alnAt="63"/>
                              </m:rPr>
                              <a:rPr lang="pt-BR" i="1">
                                <a:latin typeface="Cambria Math" panose="02040503050406030204" pitchFamily="18" charset="0"/>
                              </a:rPr>
                              <m:t> </m:t>
                            </m:r>
                            <m:f>
                              <m:fPr>
                                <m:ctrlPr>
                                  <a:rPr lang="pt-BR" i="1">
                                    <a:latin typeface="Cambria Math" panose="02040503050406030204" pitchFamily="18" charset="0"/>
                                  </a:rPr>
                                </m:ctrlPr>
                              </m:fPr>
                              <m:num>
                                <m:r>
                                  <a:rPr lang="pt-BR" b="0" i="1" smtClean="0">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𝑗</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b="0" i="1" smtClean="0">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r>
                          <a:rPr lang="pt-BR"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box>
                          <m:boxPr>
                            <m:ctrlPr>
                              <a:rPr lang="pt-BR" i="1">
                                <a:latin typeface="Cambria Math" panose="02040503050406030204" pitchFamily="18" charset="0"/>
                              </a:rPr>
                            </m:ctrlPr>
                          </m:boxPr>
                          <m:e>
                            <m:argPr>
                              <m:argSz m:val="-1"/>
                            </m:argPr>
                            <m:r>
                              <m:rPr>
                                <m:brk m:alnAt="63"/>
                              </m:rPr>
                              <a:rPr lang="pt-BR" i="1">
                                <a:latin typeface="Cambria Math" panose="02040503050406030204" pitchFamily="18" charset="0"/>
                              </a:rPr>
                              <m:t> </m:t>
                            </m:r>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𝑗</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r>
                          <a:rPr lang="pt-BR" b="0" i="1" smtClean="0">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smtClean="0">
                            <a:latin typeface="Cambria Math" panose="02040503050406030204" pitchFamily="18" charset="0"/>
                            <a:ea typeface="Cambria Math" panose="02040503050406030204" pitchFamily="18" charset="0"/>
                          </a:rPr>
                          <m:t>𝜀</m:t>
                        </m:r>
                      </m:sup>
                    </m:sSubSup>
                  </m:oMath>
                </a14:m>
                <a:endParaRPr lang="pt-BR" smtClean="0"/>
              </a:p>
              <a:p>
                <a:pPr lvl="1"/>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ea typeface="Cambria Math" panose="02040503050406030204" pitchFamily="18" charset="0"/>
                          </a:rPr>
                          <m:t>𝜀</m:t>
                        </m:r>
                      </m:sup>
                    </m:sSubSup>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85434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Continuando o cálculo dos elementos da matriz 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65224" y="1052736"/>
                <a:ext cx="9612312" cy="5381625"/>
              </a:xfrm>
            </p:spPr>
            <p:txBody>
              <a:bodyPr>
                <a:normAutofit/>
              </a:bodyPr>
              <a:lstStyle/>
              <a:p>
                <a:r>
                  <a:rPr lang="pt-BR" smtClean="0"/>
                  <a:t>Lembrando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oMath>
                </a14:m>
                <a:r>
                  <a:rPr lang="pt-BR"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r>
                  <a:rPr lang="pt-BR" smtClean="0"/>
                  <a:t> </a:t>
                </a:r>
              </a:p>
              <a:p>
                <a:r>
                  <a:rPr lang="pt-BR" smtClean="0"/>
                  <a:t>Portanto: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𝑎</m:t>
                        </m:r>
                      </m:e>
                      <m:sub>
                        <m:r>
                          <a:rPr lang="pt-BR" b="0" i="1" smtClean="0">
                            <a:latin typeface="Cambria Math" panose="02040503050406030204" pitchFamily="18" charset="0"/>
                          </a:rPr>
                          <m:t>𝑙</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oMath>
                </a14:m>
                <a:r>
                  <a:rPr lang="pt-BR"/>
                  <a:t>,</a:t>
                </a:r>
                <a:r>
                  <a:rPr lang="pt-BR" smtClean="0"/>
                  <a:t> </a:t>
                </a:r>
                <a14:m>
                  <m:oMath xmlns:m="http://schemas.openxmlformats.org/officeDocument/2006/math">
                    <m:r>
                      <a:rPr lang="pt-BR" b="0" i="0" smtClean="0">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oMath>
                </a14:m>
                <a:endParaRPr lang="pt-BR" i="1" smtClean="0">
                  <a:latin typeface="Cambria Math" panose="02040503050406030204" pitchFamily="18" charset="0"/>
                </a:endParaRPr>
              </a:p>
              <a:p>
                <a:pPr lvl="1"/>
                <a14:m>
                  <m:oMath xmlns:m="http://schemas.openxmlformats.org/officeDocument/2006/math">
                    <m:sSup>
                      <m:sSupPr>
                        <m:ctrlPr>
                          <a:rPr lang="pt-BR" sz="1900" b="1" i="1" smtClean="0">
                            <a:latin typeface="Cambria Math" panose="02040503050406030204" pitchFamily="18" charset="0"/>
                          </a:rPr>
                        </m:ctrlPr>
                      </m:sSupPr>
                      <m:e>
                        <m:r>
                          <a:rPr lang="pt-BR" sz="1900" b="1" i="1">
                            <a:latin typeface="Cambria Math" panose="02040503050406030204" pitchFamily="18" charset="0"/>
                          </a:rPr>
                          <m:t>𝑺</m:t>
                        </m:r>
                      </m:e>
                      <m:sup>
                        <m:r>
                          <a:rPr lang="pt-BR" sz="1900" b="1" i="1" smtClean="0">
                            <a:latin typeface="Cambria Math" panose="02040503050406030204" pitchFamily="18" charset="0"/>
                          </a:rPr>
                          <m:t>𝒌</m:t>
                        </m:r>
                      </m:sup>
                    </m:sSup>
                    <m:r>
                      <a:rPr lang="pt-BR" sz="1900" b="1" i="1" smtClean="0">
                        <a:latin typeface="Cambria Math" panose="02040503050406030204" pitchFamily="18" charset="0"/>
                      </a:rPr>
                      <m:t>=</m:t>
                    </m:r>
                    <m:f>
                      <m:fPr>
                        <m:ctrlPr>
                          <a:rPr lang="pt-BR" sz="1900" i="1">
                            <a:latin typeface="Cambria Math" panose="02040503050406030204" pitchFamily="18" charset="0"/>
                          </a:rPr>
                        </m:ctrlPr>
                      </m:fPr>
                      <m:num>
                        <m:r>
                          <a:rPr lang="pt-BR" sz="1900" i="1">
                            <a:latin typeface="Cambria Math" panose="02040503050406030204" pitchFamily="18" charset="0"/>
                          </a:rPr>
                          <m:t>1</m:t>
                        </m:r>
                      </m:num>
                      <m:den>
                        <m:sSub>
                          <m:sSubPr>
                            <m:ctrlPr>
                              <a:rPr lang="pt-BR" sz="1900" i="1">
                                <a:latin typeface="Cambria Math" panose="02040503050406030204" pitchFamily="18" charset="0"/>
                                <a:ea typeface="Cambria Math" panose="02040503050406030204" pitchFamily="18" charset="0"/>
                              </a:rPr>
                            </m:ctrlPr>
                          </m:sSubPr>
                          <m:e>
                            <m:r>
                              <a:rPr lang="pt-BR" sz="1900" i="1">
                                <a:latin typeface="Cambria Math" panose="02040503050406030204" pitchFamily="18" charset="0"/>
                                <a:ea typeface="Cambria Math" panose="02040503050406030204" pitchFamily="18" charset="0"/>
                              </a:rPr>
                              <m:t>𝐿</m:t>
                            </m:r>
                          </m:e>
                          <m:sub>
                            <m:r>
                              <a:rPr lang="pt-BR" sz="1900" i="1">
                                <a:latin typeface="Cambria Math" panose="02040503050406030204" pitchFamily="18" charset="0"/>
                                <a:ea typeface="Cambria Math" panose="02040503050406030204" pitchFamily="18" charset="0"/>
                              </a:rPr>
                              <m:t>𝑘</m:t>
                            </m:r>
                          </m:sub>
                        </m:sSub>
                      </m:den>
                    </m:f>
                    <m:d>
                      <m:dPr>
                        <m:begChr m:val="["/>
                        <m:endChr m:val="]"/>
                        <m:ctrlPr>
                          <a:rPr lang="pt-BR" sz="1900" b="1" i="1" smtClean="0">
                            <a:latin typeface="Cambria Math" panose="02040503050406030204" pitchFamily="18" charset="0"/>
                          </a:rPr>
                        </m:ctrlPr>
                      </m:dPr>
                      <m:e>
                        <m:m>
                          <m:mPr>
                            <m:mcs>
                              <m:mc>
                                <m:mcPr>
                                  <m:count m:val="2"/>
                                  <m:mcJc m:val="center"/>
                                </m:mcPr>
                              </m:mc>
                            </m:mcs>
                            <m:ctrlPr>
                              <a:rPr lang="pt-BR" sz="1900" b="1" i="1" smtClean="0">
                                <a:latin typeface="Cambria Math" panose="02040503050406030204" pitchFamily="18" charset="0"/>
                              </a:rPr>
                            </m:ctrlPr>
                          </m:mPr>
                          <m:mr>
                            <m:e>
                              <m:nary>
                                <m:naryPr>
                                  <m:ctrlPr>
                                    <a:rPr lang="pt-BR" sz="1900" i="1">
                                      <a:latin typeface="Cambria Math" panose="02040503050406030204" pitchFamily="18" charset="0"/>
                                    </a:rPr>
                                  </m:ctrlPr>
                                </m:naryPr>
                                <m:sub>
                                  <m:r>
                                    <a:rPr lang="pt-BR" sz="1900" b="0" i="1" smtClean="0">
                                      <a:latin typeface="Cambria Math" panose="02040503050406030204" pitchFamily="18" charset="0"/>
                                    </a:rPr>
                                    <m:t>0</m:t>
                                  </m:r>
                                </m:sub>
                                <m:sup>
                                  <m:r>
                                    <a:rPr lang="pt-BR" sz="1900" b="0" i="1" smtClean="0">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smtClean="0">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r>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
                      </m:e>
                    </m:d>
                    <m:r>
                      <a:rPr lang="pt-BR" sz="1900" b="1" i="1" smtClean="0">
                        <a:latin typeface="Cambria Math" panose="02040503050406030204" pitchFamily="18" charset="0"/>
                      </a:rPr>
                      <m:t>=</m:t>
                    </m:r>
                    <m:f>
                      <m:fPr>
                        <m:ctrlPr>
                          <a:rPr lang="pt-BR" sz="1900" i="1">
                            <a:latin typeface="Cambria Math" panose="02040503050406030204" pitchFamily="18" charset="0"/>
                          </a:rPr>
                        </m:ctrlPr>
                      </m:fPr>
                      <m:num>
                        <m:r>
                          <a:rPr lang="pt-BR" sz="1900" i="1">
                            <a:latin typeface="Cambria Math" panose="02040503050406030204" pitchFamily="18" charset="0"/>
                          </a:rPr>
                          <m:t>1</m:t>
                        </m:r>
                      </m:num>
                      <m:den>
                        <m:sSub>
                          <m:sSubPr>
                            <m:ctrlPr>
                              <a:rPr lang="pt-BR" sz="1900" i="1">
                                <a:latin typeface="Cambria Math" panose="02040503050406030204" pitchFamily="18" charset="0"/>
                                <a:ea typeface="Cambria Math" panose="02040503050406030204" pitchFamily="18" charset="0"/>
                              </a:rPr>
                            </m:ctrlPr>
                          </m:sSubPr>
                          <m:e>
                            <m:r>
                              <a:rPr lang="pt-BR" sz="1900" i="1">
                                <a:latin typeface="Cambria Math" panose="02040503050406030204" pitchFamily="18" charset="0"/>
                                <a:ea typeface="Cambria Math" panose="02040503050406030204" pitchFamily="18" charset="0"/>
                              </a:rPr>
                              <m:t>𝐿</m:t>
                            </m:r>
                          </m:e>
                          <m:sub>
                            <m:r>
                              <a:rPr lang="pt-BR" sz="1900" i="1">
                                <a:latin typeface="Cambria Math" panose="02040503050406030204" pitchFamily="18" charset="0"/>
                                <a:ea typeface="Cambria Math" panose="02040503050406030204" pitchFamily="18" charset="0"/>
                              </a:rPr>
                              <m:t>𝑘</m:t>
                            </m:r>
                          </m:sub>
                        </m:sSub>
                      </m:den>
                    </m:f>
                    <m:d>
                      <m:dPr>
                        <m:begChr m:val="["/>
                        <m:endChr m:val="]"/>
                        <m:ctrlPr>
                          <a:rPr lang="pt-BR" sz="1900" b="1" i="1">
                            <a:latin typeface="Cambria Math" panose="02040503050406030204" pitchFamily="18" charset="0"/>
                          </a:rPr>
                        </m:ctrlPr>
                      </m:dPr>
                      <m:e>
                        <m:m>
                          <m:mPr>
                            <m:mcs>
                              <m:mc>
                                <m:mcPr>
                                  <m:count m:val="2"/>
                                  <m:mcJc m:val="center"/>
                                </m:mcPr>
                              </m:mc>
                            </m:mcs>
                            <m:ctrlPr>
                              <a:rPr lang="pt-BR" sz="1900" b="1" i="1">
                                <a:latin typeface="Cambria Math" panose="02040503050406030204" pitchFamily="18" charset="0"/>
                              </a:rPr>
                            </m:ctrlPr>
                          </m:mPr>
                          <m:mr>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r>
                                    <a:rPr lang="pt-BR" sz="1900" b="0" i="1" smtClean="0">
                                      <a:latin typeface="Cambria Math" panose="02040503050406030204" pitchFamily="18" charset="0"/>
                                    </a:rPr>
                                    <m:t>(−1)(−1)</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d>
                                    <m:dPr>
                                      <m:ctrlPr>
                                        <a:rPr lang="pt-BR" sz="1900" b="0" i="1" smtClean="0">
                                          <a:latin typeface="Cambria Math" panose="02040503050406030204" pitchFamily="18" charset="0"/>
                                        </a:rPr>
                                      </m:ctrlPr>
                                    </m:dPr>
                                    <m:e>
                                      <m:r>
                                        <a:rPr lang="pt-BR" sz="1900" b="0" i="1" smtClean="0">
                                          <a:latin typeface="Cambria Math" panose="02040503050406030204" pitchFamily="18" charset="0"/>
                                        </a:rPr>
                                        <m:t>−1</m:t>
                                      </m:r>
                                    </m:e>
                                  </m:d>
                                  <m:r>
                                    <a:rPr lang="pt-BR" sz="1900" b="0" i="1" smtClean="0">
                                      <a:latin typeface="Cambria Math" panose="02040503050406030204" pitchFamily="18" charset="0"/>
                                    </a:rPr>
                                    <m:t>1</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r>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r>
                                    <a:rPr lang="pt-BR" sz="1900" b="0" i="1" smtClean="0">
                                      <a:latin typeface="Cambria Math" panose="02040503050406030204" pitchFamily="18" charset="0"/>
                                    </a:rPr>
                                    <m:t>1(−1)</m:t>
                                  </m:r>
                                  <m:r>
                                    <a:rPr lang="pt-BR" sz="1900" i="1" smtClean="0">
                                      <a:latin typeface="Cambria Math" panose="02040503050406030204" pitchFamily="18" charset="0"/>
                                    </a:rPr>
                                    <m:t> </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r>
                                    <a:rPr lang="pt-BR" sz="1900" b="0" i="1" smtClean="0">
                                      <a:latin typeface="Cambria Math" panose="02040503050406030204" pitchFamily="18" charset="0"/>
                                    </a:rPr>
                                    <m:t>1.1</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
                      </m:e>
                    </m:d>
                    <m:r>
                      <a:rPr lang="pt-BR" sz="1900" b="1" i="1" smtClean="0">
                        <a:latin typeface="Cambria Math" panose="02040503050406030204" pitchFamily="18" charset="0"/>
                        <a:ea typeface="Cambria Math" panose="02040503050406030204" pitchFamily="18" charset="0"/>
                      </a:rPr>
                      <m:t>=</m:t>
                    </m:r>
                    <m:f>
                      <m:fPr>
                        <m:ctrlPr>
                          <a:rPr lang="pt-BR" sz="1900" i="1">
                            <a:latin typeface="Cambria Math" panose="02040503050406030204" pitchFamily="18" charset="0"/>
                          </a:rPr>
                        </m:ctrlPr>
                      </m:fPr>
                      <m:num>
                        <m:r>
                          <a:rPr lang="pt-BR" sz="1900" i="1">
                            <a:latin typeface="Cambria Math" panose="02040503050406030204" pitchFamily="18" charset="0"/>
                          </a:rPr>
                          <m:t>1</m:t>
                        </m:r>
                      </m:num>
                      <m:den>
                        <m:sSub>
                          <m:sSubPr>
                            <m:ctrlPr>
                              <a:rPr lang="pt-BR" sz="1900" i="1">
                                <a:latin typeface="Cambria Math" panose="02040503050406030204" pitchFamily="18" charset="0"/>
                                <a:ea typeface="Cambria Math" panose="02040503050406030204" pitchFamily="18" charset="0"/>
                              </a:rPr>
                            </m:ctrlPr>
                          </m:sSubPr>
                          <m:e>
                            <m:r>
                              <a:rPr lang="pt-BR" sz="1900" i="1">
                                <a:latin typeface="Cambria Math" panose="02040503050406030204" pitchFamily="18" charset="0"/>
                                <a:ea typeface="Cambria Math" panose="02040503050406030204" pitchFamily="18" charset="0"/>
                              </a:rPr>
                              <m:t>𝐿</m:t>
                            </m:r>
                          </m:e>
                          <m:sub>
                            <m:r>
                              <a:rPr lang="pt-BR" sz="1900" i="1">
                                <a:latin typeface="Cambria Math" panose="02040503050406030204" pitchFamily="18" charset="0"/>
                                <a:ea typeface="Cambria Math" panose="02040503050406030204" pitchFamily="18" charset="0"/>
                              </a:rPr>
                              <m:t>𝑘</m:t>
                            </m:r>
                          </m:sub>
                        </m:sSub>
                      </m:den>
                    </m:f>
                    <m:d>
                      <m:dPr>
                        <m:begChr m:val="["/>
                        <m:endChr m:val="]"/>
                        <m:ctrlPr>
                          <a:rPr lang="pt-BR" sz="1900" b="1" i="1">
                            <a:latin typeface="Cambria Math" panose="02040503050406030204" pitchFamily="18" charset="0"/>
                          </a:rPr>
                        </m:ctrlPr>
                      </m:dPr>
                      <m:e>
                        <m:m>
                          <m:mPr>
                            <m:mcs>
                              <m:mc>
                                <m:mcPr>
                                  <m:count m:val="2"/>
                                  <m:mcJc m:val="center"/>
                                </m:mcPr>
                              </m:mc>
                            </m:mcs>
                            <m:ctrlPr>
                              <a:rPr lang="pt-BR" sz="1900" b="1" i="1">
                                <a:latin typeface="Cambria Math" panose="02040503050406030204" pitchFamily="18" charset="0"/>
                              </a:rPr>
                            </m:ctrlPr>
                          </m:mPr>
                          <m:mr>
                            <m:e>
                              <m:r>
                                <a:rPr lang="pt-BR" sz="1900" b="0" i="1" smtClean="0">
                                  <a:latin typeface="Cambria Math" panose="02040503050406030204" pitchFamily="18" charset="0"/>
                                </a:rPr>
                                <m:t>1</m:t>
                              </m:r>
                            </m:e>
                            <m:e>
                              <m:r>
                                <a:rPr lang="pt-BR" sz="1900" b="0" i="1" smtClean="0">
                                  <a:latin typeface="Cambria Math" panose="02040503050406030204" pitchFamily="18" charset="0"/>
                                </a:rPr>
                                <m:t>−1</m:t>
                              </m:r>
                            </m:e>
                          </m:mr>
                          <m:mr>
                            <m:e>
                              <m:r>
                                <a:rPr lang="pt-BR" sz="1900" b="0" i="1" smtClean="0">
                                  <a:latin typeface="Cambria Math" panose="02040503050406030204" pitchFamily="18" charset="0"/>
                                </a:rPr>
                                <m:t>−1</m:t>
                              </m:r>
                            </m:e>
                            <m:e>
                              <m:r>
                                <a:rPr lang="pt-BR" sz="1900" b="0" i="1" smtClean="0">
                                  <a:latin typeface="Cambria Math" panose="02040503050406030204" pitchFamily="18" charset="0"/>
                                </a:rPr>
                                <m:t>1</m:t>
                              </m:r>
                            </m:e>
                          </m:mr>
                        </m:m>
                      </m:e>
                    </m:d>
                  </m:oMath>
                </a14:m>
                <a:endParaRPr lang="pt-BR" sz="1900"/>
              </a:p>
              <a:p>
                <a:pPr lvl="1"/>
                <a:endParaRPr lang="pt-BR" smtClean="0"/>
              </a:p>
              <a:p>
                <a:r>
                  <a:rPr lang="pt-BR" smtClean="0"/>
                  <a:t>Com isto temos: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𝑺</m:t>
                        </m:r>
                      </m:e>
                      <m:sup>
                        <m:r>
                          <a:rPr lang="pt-BR" b="1" i="1">
                            <a:latin typeface="Cambria Math" panose="02040503050406030204" pitchFamily="18" charset="0"/>
                          </a:rPr>
                          <m:t>𝒌</m:t>
                        </m:r>
                      </m:sup>
                    </m:sSup>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oMath>
                </a14:m>
                <a:r>
                  <a:rPr lang="pt-BR" smtClean="0"/>
                  <a:t> e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𝑺</m:t>
                        </m:r>
                      </m:e>
                      <m:sup>
                        <m:r>
                          <a:rPr lang="pt-BR" b="1" i="1" smtClean="0">
                            <a:latin typeface="Cambria Math" panose="02040503050406030204" pitchFamily="18" charset="0"/>
                            <a:ea typeface="Cambria Math" panose="02040503050406030204" pitchFamily="18" charset="0"/>
                          </a:rPr>
                          <m:t>𝜺</m:t>
                        </m:r>
                      </m:sup>
                    </m:sSup>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65224" y="1052736"/>
                <a:ext cx="9612312" cy="5381625"/>
              </a:xfrm>
              <a:blipFill>
                <a:blip r:embed="rId2"/>
                <a:stretch>
                  <a:fillRect l="-1776" t="-680"/>
                </a:stretch>
              </a:blipFill>
            </p:spPr>
            <p:txBody>
              <a:bodyPr/>
              <a:lstStyle/>
              <a:p>
                <a:r>
                  <a:rPr lang="pt-BR">
                    <a:noFill/>
                  </a:rPr>
                  <a:t> </a:t>
                </a:r>
              </a:p>
            </p:txBody>
          </p:sp>
        </mc:Fallback>
      </mc:AlternateContent>
    </p:spTree>
    <p:extLst>
      <p:ext uri="{BB962C8B-B14F-4D97-AF65-F5344CB8AC3E}">
        <p14:creationId xmlns:p14="http://schemas.microsoft.com/office/powerpoint/2010/main" val="267036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A função W</a:t>
            </a:r>
            <a:r>
              <a:rPr lang="pt-BR" sz="2800" baseline="30000" smtClean="0"/>
              <a:t>k</a:t>
            </a:r>
            <a:r>
              <a:rPr lang="pt-BR" sz="2800" smtClean="0"/>
              <a:t> pode então ser escrita como:</a:t>
            </a:r>
            <a:endParaRPr lang="pt-BR" sz="28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r>
                              <a:rPr lang="pt-BR" b="1" i="1">
                                <a:latin typeface="Cambria Math" panose="02040503050406030204" pitchFamily="18" charset="0"/>
                              </a:rPr>
                              <m:t>𝑻</m:t>
                            </m:r>
                          </m:e>
                          <m:sup>
                            <m:r>
                              <a:rPr lang="pt-BR" i="1" smtClean="0">
                                <a:latin typeface="Cambria Math" panose="02040503050406030204" pitchFamily="18" charset="0"/>
                                <a:ea typeface="Cambria Math" panose="02040503050406030204" pitchFamily="18" charset="0"/>
                              </a:rPr>
                              <m:t>𝜀</m:t>
                            </m:r>
                          </m:sup>
                        </m:sSup>
                        <m:r>
                          <a:rPr lang="pt-BR" i="1">
                            <a:latin typeface="Cambria Math" panose="02040503050406030204" pitchFamily="18" charset="0"/>
                          </a:rPr>
                          <m:t>+</m:t>
                        </m:r>
                        <m:sSup>
                          <m:sSupPr>
                            <m:ctrlPr>
                              <a:rPr lang="pt-BR" b="1" i="1">
                                <a:latin typeface="Cambria Math" panose="02040503050406030204" pitchFamily="18" charset="0"/>
                              </a:rPr>
                            </m:ctrlPr>
                          </m:sSup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smtClean="0"/>
              </a:p>
              <a:p>
                <a:pPr lvl="1"/>
                <a:r>
                  <a:rPr lang="pt-BR" smtClean="0"/>
                  <a:t>Onde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𝑻</m:t>
                        </m:r>
                      </m:e>
                      <m:sup>
                        <m:r>
                          <a:rPr lang="pt-BR" b="1" i="1">
                            <a:latin typeface="Cambria Math" panose="02040503050406030204" pitchFamily="18" charset="0"/>
                            <a:ea typeface="Cambria Math" panose="02040503050406030204" pitchFamily="18" charset="0"/>
                          </a:rPr>
                          <m:t>𝜺</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i="1">
                                  <a:latin typeface="Cambria Math" panose="02040503050406030204" pitchFamily="18" charset="0"/>
                                </a:rPr>
                                <m:t>2</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2</m:t>
                              </m:r>
                            </m:e>
                          </m:mr>
                        </m:m>
                      </m:e>
                    </m:d>
                  </m:oMath>
                </a14:m>
                <a:r>
                  <a:rPr lang="pt-BR" smtClean="0"/>
                  <a:t> e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oMath>
                </a14:m>
                <a:r>
                  <a:rPr lang="pt-BR" smtClean="0"/>
                  <a:t> </a:t>
                </a:r>
              </a:p>
              <a:p>
                <a:r>
                  <a:rPr lang="pt-BR" smtClean="0"/>
                  <a:t>De forma ainda mais compacta:</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sSup>
                      <m:sSupPr>
                        <m:ctrlPr>
                          <a:rPr lang="pt-BR" i="1" smtClean="0">
                            <a:latin typeface="Cambria Math" panose="02040503050406030204" pitchFamily="18" charset="0"/>
                          </a:rPr>
                        </m:ctrlPr>
                      </m:sSupPr>
                      <m:e>
                        <m:r>
                          <a:rPr lang="pt-BR" b="1" i="1">
                            <a:latin typeface="Cambria Math" panose="02040503050406030204" pitchFamily="18" charset="0"/>
                          </a:rPr>
                          <m:t>𝑴</m:t>
                        </m:r>
                      </m:e>
                      <m:sup>
                        <m:r>
                          <a:rPr lang="pt-BR" b="0" i="1" smtClean="0">
                            <a:latin typeface="Cambria Math" panose="02040503050406030204" pitchFamily="18" charset="0"/>
                          </a:rPr>
                          <m:t>𝑘</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r>
                  <a:rPr lang="pt-BR" smtClean="0"/>
                  <a:t> onde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rPr>
                          <m:t>𝑘</m:t>
                        </m:r>
                      </m:sup>
                    </m:sSup>
                    <m:r>
                      <a:rPr lang="pt-BR" b="0" i="1" smtClean="0">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r>
                              <a:rPr lang="pt-BR" b="1" i="1">
                                <a:latin typeface="Cambria Math" panose="02040503050406030204" pitchFamily="18" charset="0"/>
                              </a:rPr>
                              <m:t>𝑻</m:t>
                            </m:r>
                          </m:e>
                          <m:sup>
                            <m:r>
                              <a:rPr lang="pt-BR" i="1">
                                <a:latin typeface="Cambria Math" panose="02040503050406030204" pitchFamily="18" charset="0"/>
                                <a:ea typeface="Cambria Math" panose="02040503050406030204" pitchFamily="18" charset="0"/>
                              </a:rPr>
                              <m:t>𝜀</m:t>
                            </m:r>
                          </m:sup>
                        </m:sSup>
                        <m:r>
                          <a:rPr lang="pt-BR" i="1">
                            <a:latin typeface="Cambria Math" panose="02040503050406030204" pitchFamily="18" charset="0"/>
                          </a:rPr>
                          <m:t>+</m:t>
                        </m:r>
                        <m:sSup>
                          <m:sSupPr>
                            <m:ctrlPr>
                              <a:rPr lang="pt-BR" b="1" i="1">
                                <a:latin typeface="Cambria Math" panose="02040503050406030204" pitchFamily="18" charset="0"/>
                              </a:rPr>
                            </m:ctrlPr>
                          </m:sSup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e>
                    </m:d>
                  </m:oMath>
                </a14:m>
                <a:endParaRPr lang="pt-BR" smtClean="0"/>
              </a:p>
              <a:p>
                <a:r>
                  <a:rPr lang="pt-BR" smtClean="0"/>
                  <a:t>Ou então:</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𝑽</m:t>
                        </m:r>
                      </m:e>
                      <m:sub>
                        <m:r>
                          <a:rPr lang="pt-BR" b="0" i="1" smtClean="0">
                            <a:latin typeface="Cambria Math" panose="02040503050406030204" pitchFamily="18" charset="0"/>
                          </a:rPr>
                          <m:t>𝑘</m:t>
                        </m:r>
                      </m:sub>
                      <m:sup>
                        <m:r>
                          <a:rPr lang="pt-BR" b="0" i="1" smtClean="0">
                            <a:latin typeface="Cambria Math" panose="02040503050406030204" pitchFamily="18" charset="0"/>
                          </a:rPr>
                          <m:t>𝑡</m:t>
                        </m:r>
                      </m:sup>
                    </m:sSubSup>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rPr>
                          <m:t>𝑘</m:t>
                        </m:r>
                      </m:sup>
                    </m:sSup>
                    <m:sSub>
                      <m:sSubPr>
                        <m:ctrlPr>
                          <a:rPr lang="pt-BR" i="1" smtClean="0">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𝑘</m:t>
                        </m:r>
                      </m:sub>
                    </m:sSub>
                  </m:oMath>
                </a14:m>
                <a:r>
                  <a:rPr lang="pt-BR" smtClean="0"/>
                  <a:t> onde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𝑘</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a:p>
              <a:p>
                <a:pPr lvl="1"/>
                <a:endParaRPr lang="pt-BR"/>
              </a:p>
              <a:p>
                <a:pPr lvl="1"/>
                <a:endParaRPr lang="pt-BR"/>
              </a:p>
              <a:p>
                <a:pPr lvl="1"/>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a:stretch>
              </a:blipFill>
            </p:spPr>
            <p:txBody>
              <a:bodyPr/>
              <a:lstStyle/>
              <a:p>
                <a:r>
                  <a:rPr lang="pt-BR">
                    <a:noFill/>
                  </a:rPr>
                  <a:t> </a:t>
                </a:r>
              </a:p>
            </p:txBody>
          </p:sp>
        </mc:Fallback>
      </mc:AlternateContent>
    </p:spTree>
    <p:extLst>
      <p:ext uri="{BB962C8B-B14F-4D97-AF65-F5344CB8AC3E}">
        <p14:creationId xmlns:p14="http://schemas.microsoft.com/office/powerpoint/2010/main" val="235555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Montagem dos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𝑘</m:t>
                        </m:r>
                      </m:sub>
                    </m:sSub>
                  </m:oMath>
                </a14:m>
                <a:r>
                  <a:rPr lang="pt-BR" smtClean="0"/>
                  <a:t> em uma matriz global</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20690" r="-1303" b="-4137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44488" y="1196975"/>
                <a:ext cx="9483848" cy="5381625"/>
              </a:xfrm>
            </p:spPr>
            <p:txBody>
              <a:bodyPr>
                <a:normAutofit fontScale="92500" lnSpcReduction="20000"/>
              </a:bodyPr>
              <a:lstStyle/>
              <a:p>
                <a:r>
                  <a:rPr lang="pt-BR" smtClean="0"/>
                  <a:t>Suponha que </a:t>
                </a:r>
                <a14:m>
                  <m:oMath xmlns:m="http://schemas.openxmlformats.org/officeDocument/2006/math">
                    <m:sSup>
                      <m:sSupPr>
                        <m:ctrlPr>
                          <a:rPr lang="pt-BR" b="0" i="1" smtClean="0">
                            <a:latin typeface="Cambria Math" panose="02040503050406030204" pitchFamily="18" charset="0"/>
                          </a:rPr>
                        </m:ctrlPr>
                      </m:sSupPr>
                      <m:e>
                        <m:r>
                          <a:rPr lang="pt-BR" i="1">
                            <a:latin typeface="Cambria Math" panose="02040503050406030204" pitchFamily="18" charset="0"/>
                          </a:rPr>
                          <m:t>𝑀</m:t>
                        </m:r>
                      </m:e>
                      <m:sup>
                        <m:r>
                          <a:rPr lang="pt-BR" b="0" i="1" smtClean="0">
                            <a:latin typeface="Cambria Math" panose="02040503050406030204" pitchFamily="18" charset="0"/>
                          </a:rPr>
                          <m:t>1</m:t>
                        </m:r>
                      </m:sup>
                    </m:sSup>
                  </m:oMath>
                </a14:m>
                <a:r>
                  <a:rPr lang="pt-BR" smtClean="0"/>
                  <a:t> seja da forma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mr>
                        </m:m>
                      </m:e>
                    </m:d>
                  </m:oMath>
                </a14:m>
                <a:r>
                  <a:rPr lang="pt-BR" smtClean="0"/>
                  <a:t>. </a:t>
                </a:r>
              </a:p>
              <a:p>
                <a:r>
                  <a:rPr lang="pt-BR" smtClean="0"/>
                  <a:t>Para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𝑀</m:t>
                        </m:r>
                      </m:e>
                      <m:sup>
                        <m:r>
                          <a:rPr lang="pt-BR" i="1">
                            <a:latin typeface="Cambria Math" panose="02040503050406030204" pitchFamily="18" charset="0"/>
                          </a:rPr>
                          <m:t>1</m:t>
                        </m:r>
                      </m:sup>
                    </m:sSup>
                  </m:oMath>
                </a14:m>
                <a:r>
                  <a:rPr lang="pt-BR" smtClean="0"/>
                  <a:t> (ou seja no 1º elemento) os valores da matriz correspondem às seguintes combinações de nós: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𝑙</m:t>
                                  </m:r>
                                </m:sub>
                                <m:sup>
                                  <m:r>
                                    <a:rPr lang="pt-BR" b="0" i="1" smtClean="0">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𝑙</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𝑙</m:t>
                                  </m:r>
                                </m:sub>
                                <m:sup>
                                  <m:r>
                                    <a:rPr lang="pt-BR" i="1">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𝑙</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e>
                          </m:mr>
                        </m:m>
                      </m:e>
                    </m:d>
                  </m:oMath>
                </a14:m>
                <a:r>
                  <a:rPr lang="pt-BR" smtClean="0"/>
                  <a:t>. </a:t>
                </a:r>
              </a:p>
              <a:p>
                <a:r>
                  <a:rPr lang="pt-BR" smtClean="0"/>
                  <a:t>Na matriz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𝑀</m:t>
                        </m:r>
                      </m:e>
                      <m:sup>
                        <m:r>
                          <a:rPr lang="pt-BR" b="0" i="1" smtClean="0">
                            <a:latin typeface="Cambria Math" panose="02040503050406030204" pitchFamily="18" charset="0"/>
                          </a:rPr>
                          <m:t>2</m:t>
                        </m:r>
                      </m:sup>
                    </m:sSup>
                  </m:oMath>
                </a14:m>
                <a:r>
                  <a:rPr lang="pt-BR"/>
                  <a:t> </a:t>
                </a:r>
                <a:r>
                  <a:rPr lang="pt-BR" smtClean="0"/>
                  <a:t>a forma será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i="1">
                                      <a:latin typeface="Cambria Math" panose="02040503050406030204" pitchFamily="18" charset="0"/>
                                    </a:rPr>
                                    <m:t>1</m:t>
                                  </m:r>
                                </m:sup>
                              </m:sSubSup>
                            </m:e>
                          </m:mr>
                        </m:m>
                      </m:e>
                    </m:d>
                  </m:oMath>
                </a14:m>
                <a:r>
                  <a:rPr lang="pt-BR" smtClean="0"/>
                  <a:t> </a:t>
                </a:r>
              </a:p>
              <a:p>
                <a:r>
                  <a:rPr lang="pt-BR" smtClean="0"/>
                  <a:t>A correspondência neste caso será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mr>
                        </m:m>
                      </m:e>
                    </m:d>
                  </m:oMath>
                </a14:m>
                <a:r>
                  <a:rPr lang="pt-BR" smtClean="0"/>
                  <a:t> </a:t>
                </a:r>
              </a:p>
              <a:p>
                <a:r>
                  <a:rPr lang="pt-BR" smtClean="0"/>
                  <a:t>E assim sucessivamente.</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44488" y="1196975"/>
                <a:ext cx="9483848" cy="5381625"/>
              </a:xfrm>
              <a:blipFill>
                <a:blip r:embed="rId3"/>
                <a:stretch>
                  <a:fillRect l="-1672" b="-1699"/>
                </a:stretch>
              </a:blipFill>
            </p:spPr>
            <p:txBody>
              <a:bodyPr/>
              <a:lstStyle/>
              <a:p>
                <a:r>
                  <a:rPr lang="pt-BR">
                    <a:noFill/>
                  </a:rPr>
                  <a:t> </a:t>
                </a:r>
              </a:p>
            </p:txBody>
          </p:sp>
        </mc:Fallback>
      </mc:AlternateContent>
    </p:spTree>
    <p:extLst>
      <p:ext uri="{BB962C8B-B14F-4D97-AF65-F5344CB8AC3E}">
        <p14:creationId xmlns:p14="http://schemas.microsoft.com/office/powerpoint/2010/main" val="105830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02.raizes de equações.xlsm</a:t>
            </a:r>
          </a:p>
        </p:txBody>
      </p:sp>
      <p:graphicFrame>
        <p:nvGraphicFramePr>
          <p:cNvPr id="3" name="Objeto 2"/>
          <p:cNvGraphicFramePr>
            <a:graphicFrameLocks noChangeAspect="1"/>
          </p:cNvGraphicFramePr>
          <p:nvPr>
            <p:extLst>
              <p:ext uri="{D42A27DB-BD31-4B8C-83A1-F6EECF244321}">
                <p14:modId xmlns:p14="http://schemas.microsoft.com/office/powerpoint/2010/main" val="3576747126"/>
              </p:ext>
            </p:extLst>
          </p:nvPr>
        </p:nvGraphicFramePr>
        <p:xfrm>
          <a:off x="560512" y="2348880"/>
          <a:ext cx="8597896" cy="2736304"/>
        </p:xfrm>
        <a:graphic>
          <a:graphicData uri="http://schemas.openxmlformats.org/presentationml/2006/ole">
            <mc:AlternateContent xmlns:mc="http://schemas.openxmlformats.org/markup-compatibility/2006">
              <mc:Choice xmlns:v="urn:schemas-microsoft-com:vml" Requires="v">
                <p:oleObj spid="_x0000_s322580" name="Planilha Habilitada para Macro" r:id="rId3" imgW="6105461" imgH="1943020" progId="Excel.SheetMacroEnabled.12">
                  <p:embed/>
                </p:oleObj>
              </mc:Choice>
              <mc:Fallback>
                <p:oleObj name="Planilha Habilitada para Macro" r:id="rId3" imgW="6105461" imgH="1943020" progId="Excel.SheetMacroEnabled.12">
                  <p:embed/>
                  <p:pic>
                    <p:nvPicPr>
                      <p:cNvPr id="0" name=""/>
                      <p:cNvPicPr/>
                      <p:nvPr/>
                    </p:nvPicPr>
                    <p:blipFill>
                      <a:blip r:embed="rId4"/>
                      <a:stretch>
                        <a:fillRect/>
                      </a:stretch>
                    </p:blipFill>
                    <p:spPr>
                      <a:xfrm>
                        <a:off x="560512" y="2348880"/>
                        <a:ext cx="8597896" cy="2736304"/>
                      </a:xfrm>
                      <a:prstGeom prst="rect">
                        <a:avLst/>
                      </a:prstGeom>
                    </p:spPr>
                  </p:pic>
                </p:oleObj>
              </mc:Fallback>
            </mc:AlternateContent>
          </a:graphicData>
        </a:graphic>
      </p:graphicFrame>
    </p:spTree>
    <p:extLst>
      <p:ext uri="{BB962C8B-B14F-4D97-AF65-F5344CB8AC3E}">
        <p14:creationId xmlns:p14="http://schemas.microsoft.com/office/powerpoint/2010/main" val="304856026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a:t>Montagem dos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𝑴</m:t>
                        </m:r>
                      </m:e>
                      <m:sub>
                        <m:r>
                          <a:rPr lang="pt-BR" b="0" i="1">
                            <a:latin typeface="Cambria Math" panose="02040503050406030204" pitchFamily="18" charset="0"/>
                          </a:rPr>
                          <m:t>𝑘</m:t>
                        </m:r>
                      </m:sub>
                    </m:sSub>
                  </m:oMath>
                </a14:m>
                <a:r>
                  <a:rPr lang="pt-BR"/>
                  <a:t> em uma matriz </a:t>
                </a:r>
                <a:r>
                  <a:rPr lang="pt-BR" smtClean="0"/>
                  <a:t>global (continuação):</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66667" r="-2736" b="-885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483848" cy="5381625"/>
              </a:xfrm>
            </p:spPr>
            <p:txBody>
              <a:bodyPr>
                <a:normAutofit fontScale="77500" lnSpcReduction="20000"/>
              </a:bodyPr>
              <a:lstStyle/>
              <a:p>
                <a:r>
                  <a:rPr lang="pt-BR" smtClean="0"/>
                  <a:t>Suponha agora que os nós estão dispostos da seguinte forma:</a:t>
                </a:r>
              </a:p>
              <a:p>
                <a:pPr lvl="1"/>
                <a:r>
                  <a:rPr lang="pt-BR" smtClean="0"/>
                  <a:t>Em uma coluna:</a:t>
                </a:r>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3</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3</m:t>
                                        </m:r>
                                      </m:sup>
                                    </m:sSubSup>
                                  </m:e>
                                </m:mr>
                              </m:m>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4</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4</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5</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5</m:t>
                                  </m:r>
                                </m:sup>
                              </m:sSubSup>
                            </m:e>
                          </m:mr>
                        </m:m>
                      </m:e>
                    </m:d>
                  </m:oMath>
                </a14:m>
                <a:r>
                  <a:rPr lang="pt-BR" smtClean="0"/>
                  <a:t> e </a:t>
                </a:r>
              </a:p>
              <a:p>
                <a:pPr lvl="1"/>
                <a:r>
                  <a:rPr lang="pt-BR" smtClean="0"/>
                  <a:t>Em uma linha: </a:t>
                </a:r>
                <a14:m>
                  <m:oMath xmlns:m="http://schemas.openxmlformats.org/officeDocument/2006/math">
                    <m:d>
                      <m:dPr>
                        <m:begChr m:val="["/>
                        <m:endChr m:val="]"/>
                        <m:ctrlPr>
                          <a:rPr lang="pt-BR" i="1" smtClean="0">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5</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i="1">
                                      <a:latin typeface="Cambria Math" panose="02040503050406030204" pitchFamily="18" charset="0"/>
                                    </a:rPr>
                                    <m:t>5</m:t>
                                  </m:r>
                                </m:sup>
                              </m:sSubSup>
                            </m:e>
                          </m:mr>
                        </m:m>
                      </m:e>
                    </m:d>
                  </m:oMath>
                </a14:m>
                <a:endParaRPr lang="pt-BR" smtClean="0"/>
              </a:p>
              <a:p>
                <a:pPr lvl="1"/>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483848" cy="5381625"/>
              </a:xfrm>
              <a:blipFill>
                <a:blip r:embed="rId3"/>
                <a:stretch>
                  <a:fillRect l="-1350" t="-793"/>
                </a:stretch>
              </a:blipFill>
            </p:spPr>
            <p:txBody>
              <a:bodyPr/>
              <a:lstStyle/>
              <a:p>
                <a:r>
                  <a:rPr lang="pt-BR">
                    <a:noFill/>
                  </a:rPr>
                  <a:t> </a:t>
                </a:r>
              </a:p>
            </p:txBody>
          </p:sp>
        </mc:Fallback>
      </mc:AlternateContent>
    </p:spTree>
    <p:extLst>
      <p:ext uri="{BB962C8B-B14F-4D97-AF65-F5344CB8AC3E}">
        <p14:creationId xmlns:p14="http://schemas.microsoft.com/office/powerpoint/2010/main" val="426477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a:t>Montagem dos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𝑴</m:t>
                        </m:r>
                      </m:e>
                      <m:sub>
                        <m:r>
                          <a:rPr lang="pt-BR" b="0" i="1">
                            <a:latin typeface="Cambria Math" panose="02040503050406030204" pitchFamily="18" charset="0"/>
                          </a:rPr>
                          <m:t>𝑘</m:t>
                        </m:r>
                      </m:sub>
                    </m:sSub>
                  </m:oMath>
                </a14:m>
                <a:r>
                  <a:rPr lang="pt-BR"/>
                  <a:t> em uma matriz </a:t>
                </a:r>
                <a:r>
                  <a:rPr lang="pt-BR" smtClean="0"/>
                  <a:t>global (continuação):</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66667" r="-2736" b="-885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483848" cy="5381625"/>
              </a:xfrm>
            </p:spPr>
            <p:txBody>
              <a:bodyPr>
                <a:normAutofit fontScale="85000" lnSpcReduction="20000"/>
              </a:bodyPr>
              <a:lstStyle/>
              <a:p>
                <a:r>
                  <a:rPr lang="pt-BR" smtClean="0"/>
                  <a:t>A matriz </a:t>
                </a:r>
                <a:r>
                  <a:rPr lang="pt-BR" b="1" smtClean="0"/>
                  <a:t>M </a:t>
                </a:r>
                <a:r>
                  <a:rPr lang="pt-BR" smtClean="0"/>
                  <a:t>global será portanto:</a:t>
                </a:r>
              </a:p>
              <a:p>
                <a:pPr lvl="1"/>
                <a14:m>
                  <m:oMath xmlns:m="http://schemas.openxmlformats.org/officeDocument/2006/math">
                    <m:r>
                      <a:rPr lang="pt-BR" b="1" i="1" smtClean="0">
                        <a:latin typeface="Cambria Math" panose="02040503050406030204" pitchFamily="18" charset="0"/>
                      </a:rPr>
                      <m:t>𝑴</m:t>
                    </m:r>
                    <m:r>
                      <a:rPr lang="pt-BR" b="0" i="1" smtClean="0">
                        <a:latin typeface="Cambria Math" panose="02040503050406030204" pitchFamily="18" charset="0"/>
                      </a:rPr>
                      <m:t>=</m:t>
                    </m:r>
                    <m:d>
                      <m:dPr>
                        <m:begChr m:val="["/>
                        <m:endChr m:val="]"/>
                        <m:ctrlPr>
                          <a:rPr lang="pt-BR" i="1" smtClean="0">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b="0" i="1" smtClean="0">
                                      <a:latin typeface="Cambria Math" panose="02040503050406030204" pitchFamily="18" charset="0"/>
                                    </a:rPr>
                                    <m:t>2</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2</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b="0" i="1" smtClean="0">
                                      <a:latin typeface="Cambria Math" panose="02040503050406030204" pitchFamily="18" charset="0"/>
                                    </a:rPr>
                                    <m:t>3</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3</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b="0" i="1" smtClean="0">
                                      <a:latin typeface="Cambria Math" panose="02040503050406030204" pitchFamily="18" charset="0"/>
                                    </a:rPr>
                                    <m:t>4</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4</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11</m:t>
                                  </m:r>
                                </m:sub>
                                <m:sup>
                                  <m:r>
                                    <a:rPr lang="pt-BR" b="0" i="1" smtClean="0">
                                      <a:latin typeface="Cambria Math" panose="02040503050406030204" pitchFamily="18" charset="0"/>
                                    </a:rPr>
                                    <m:t>5</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m:t>
                                  </m:r>
                                  <m:r>
                                    <a:rPr lang="pt-BR" b="0" i="1" smtClean="0">
                                      <a:latin typeface="Cambria Math" panose="02040503050406030204" pitchFamily="18" charset="0"/>
                                    </a:rPr>
                                    <m:t>1</m:t>
                                  </m:r>
                                </m:sub>
                                <m:sup>
                                  <m:r>
                                    <a:rPr lang="pt-BR" i="1">
                                      <a:latin typeface="Cambria Math" panose="02040503050406030204" pitchFamily="18" charset="0"/>
                                    </a:rPr>
                                    <m:t>5</m:t>
                                  </m:r>
                                </m:sup>
                              </m:sSubSup>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1</m:t>
                                  </m:r>
                                  <m:r>
                                    <a:rPr lang="pt-BR" i="1">
                                      <a:latin typeface="Cambria Math" panose="02040503050406030204" pitchFamily="18" charset="0"/>
                                    </a:rPr>
                                    <m:t>2</m:t>
                                  </m:r>
                                </m:sub>
                                <m:sup>
                                  <m:r>
                                    <a:rPr lang="pt-BR" b="0" i="1" smtClean="0">
                                      <a:latin typeface="Cambria Math" panose="02040503050406030204" pitchFamily="18" charset="0"/>
                                    </a:rPr>
                                    <m:t>5</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5</m:t>
                                  </m:r>
                                </m:sup>
                              </m:sSubSup>
                            </m:e>
                          </m:mr>
                        </m:m>
                      </m:e>
                    </m:d>
                  </m:oMath>
                </a14:m>
                <a:r>
                  <a:rPr lang="pt-BR" smtClean="0"/>
                  <a:t> </a:t>
                </a:r>
              </a:p>
              <a:p>
                <a:r>
                  <a:rPr lang="pt-BR" smtClean="0"/>
                  <a:t>Este formato é chamado de </a:t>
                </a:r>
                <a:r>
                  <a:rPr lang="pt-BR" i="1" smtClean="0"/>
                  <a:t>bloco-diagonal.</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483848" cy="5381625"/>
              </a:xfrm>
              <a:blipFill>
                <a:blip r:embed="rId3"/>
                <a:stretch>
                  <a:fillRect l="-1478" t="-906"/>
                </a:stretch>
              </a:blipFill>
            </p:spPr>
            <p:txBody>
              <a:bodyPr/>
              <a:lstStyle/>
              <a:p>
                <a:r>
                  <a:rPr lang="pt-BR">
                    <a:noFill/>
                  </a:rPr>
                  <a:t> </a:t>
                </a:r>
              </a:p>
            </p:txBody>
          </p:sp>
        </mc:Fallback>
      </mc:AlternateContent>
    </p:spTree>
    <p:extLst>
      <p:ext uri="{BB962C8B-B14F-4D97-AF65-F5344CB8AC3E}">
        <p14:creationId xmlns:p14="http://schemas.microsoft.com/office/powerpoint/2010/main" val="75241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Temos a solução em nos k elementos, vamos agora criar o grid de conexão</a:t>
            </a:r>
            <a:endParaRPr lang="pt-BR"/>
          </a:p>
        </p:txBody>
      </p:sp>
      <p:sp>
        <p:nvSpPr>
          <p:cNvPr id="3" name="Espaço Reservado para Conteúdo 2"/>
          <p:cNvSpPr>
            <a:spLocks noGrp="1"/>
          </p:cNvSpPr>
          <p:nvPr>
            <p:ph idx="1"/>
          </p:nvPr>
        </p:nvSpPr>
        <p:spPr>
          <a:xfrm>
            <a:off x="293688" y="1052736"/>
            <a:ext cx="9340850" cy="5381625"/>
          </a:xfrm>
        </p:spPr>
        <p:txBody>
          <a:bodyPr/>
          <a:lstStyle/>
          <a:p>
            <a:r>
              <a:rPr lang="pt-BR" smtClean="0"/>
              <a:t>Lembrando que queremos calcular os valores de V(x) nas posições do grid, temos as seguintes numerações locais e globais: </a:t>
            </a:r>
          </a:p>
          <a:p>
            <a:endParaRPr lang="pt-BR"/>
          </a:p>
          <a:p>
            <a:endParaRPr lang="pt-BR" smtClean="0"/>
          </a:p>
          <a:p>
            <a:endParaRPr lang="pt-BR"/>
          </a:p>
          <a:p>
            <a:r>
              <a:rPr lang="pt-BR" smtClean="0"/>
              <a:t>Vamos criar uma matriz que mostre a equivalência entre os dois sistemas de numeração (local e global ou desconectado e conectado):</a:t>
            </a:r>
          </a:p>
          <a:p>
            <a:endParaRPr lang="pt-BR"/>
          </a:p>
        </p:txBody>
      </p:sp>
      <p:grpSp>
        <p:nvGrpSpPr>
          <p:cNvPr id="4" name="Agrupar 3"/>
          <p:cNvGrpSpPr/>
          <p:nvPr/>
        </p:nvGrpSpPr>
        <p:grpSpPr>
          <a:xfrm>
            <a:off x="1090608" y="2924944"/>
            <a:ext cx="7826684" cy="1224136"/>
            <a:chOff x="1090608" y="3717032"/>
            <a:chExt cx="7826684" cy="1224136"/>
          </a:xfrm>
        </p:grpSpPr>
        <p:cxnSp>
          <p:nvCxnSpPr>
            <p:cNvPr id="5" name="Conector reto 4"/>
            <p:cNvCxnSpPr/>
            <p:nvPr/>
          </p:nvCxnSpPr>
          <p:spPr>
            <a:xfrm>
              <a:off x="116261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ector reto 5"/>
            <p:cNvCxnSpPr/>
            <p:nvPr/>
          </p:nvCxnSpPr>
          <p:spPr>
            <a:xfrm>
              <a:off x="2722908"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4283200"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to 7"/>
            <p:cNvCxnSpPr/>
            <p:nvPr/>
          </p:nvCxnSpPr>
          <p:spPr>
            <a:xfrm>
              <a:off x="5843493"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a:xfrm>
              <a:off x="740378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1162096" y="4941168"/>
              <a:ext cx="756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090608"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12" name="CaixaDeTexto 11"/>
            <p:cNvSpPr txBox="1"/>
            <p:nvPr/>
          </p:nvSpPr>
          <p:spPr>
            <a:xfrm>
              <a:off x="2363226"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sp>
          <p:nvSpPr>
            <p:cNvPr id="13" name="CaixaDeTexto 12"/>
            <p:cNvSpPr txBox="1"/>
            <p:nvPr/>
          </p:nvSpPr>
          <p:spPr>
            <a:xfrm>
              <a:off x="392496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14" name="CaixaDeTexto 13"/>
            <p:cNvSpPr txBox="1"/>
            <p:nvPr/>
          </p:nvSpPr>
          <p:spPr>
            <a:xfrm>
              <a:off x="555510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sp>
          <p:nvSpPr>
            <p:cNvPr id="15" name="CaixaDeTexto 14"/>
            <p:cNvSpPr txBox="1"/>
            <p:nvPr/>
          </p:nvSpPr>
          <p:spPr>
            <a:xfrm>
              <a:off x="713928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16" name="CaixaDeTexto 15"/>
            <p:cNvSpPr txBox="1"/>
            <p:nvPr/>
          </p:nvSpPr>
          <p:spPr>
            <a:xfrm>
              <a:off x="843542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17" name="Agrupar 16"/>
            <p:cNvGrpSpPr/>
            <p:nvPr/>
          </p:nvGrpSpPr>
          <p:grpSpPr>
            <a:xfrm>
              <a:off x="1091128" y="3717032"/>
              <a:ext cx="1475990" cy="400110"/>
              <a:chOff x="561032" y="4869160"/>
              <a:chExt cx="1475990" cy="400110"/>
            </a:xfrm>
          </p:grpSpPr>
          <p:sp>
            <p:nvSpPr>
              <p:cNvPr id="42" name="CaixaDeTexto 41"/>
              <p:cNvSpPr txBox="1"/>
              <p:nvPr/>
            </p:nvSpPr>
            <p:spPr>
              <a:xfrm>
                <a:off x="56103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43" name="CaixaDeTexto 42"/>
              <p:cNvSpPr txBox="1"/>
              <p:nvPr/>
            </p:nvSpPr>
            <p:spPr>
              <a:xfrm>
                <a:off x="15686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grpSp>
            <p:nvGrpSpPr>
              <p:cNvPr id="44" name="Agrupar 43"/>
              <p:cNvGrpSpPr/>
              <p:nvPr/>
            </p:nvGrpSpPr>
            <p:grpSpPr>
              <a:xfrm>
                <a:off x="1067708" y="4869160"/>
                <a:ext cx="425768" cy="400110"/>
                <a:chOff x="1070848" y="4869160"/>
                <a:chExt cx="425768" cy="400110"/>
              </a:xfrm>
            </p:grpSpPr>
            <p:sp>
              <p:nvSpPr>
                <p:cNvPr id="45" name="CaixaDeTexto 44"/>
                <p:cNvSpPr txBox="1"/>
                <p:nvPr/>
              </p:nvSpPr>
              <p:spPr>
                <a:xfrm>
                  <a:off x="1109646" y="4869160"/>
                  <a:ext cx="348172" cy="400110"/>
                </a:xfrm>
                <a:prstGeom prst="rect">
                  <a:avLst/>
                </a:prstGeom>
                <a:noFill/>
              </p:spPr>
              <p:txBody>
                <a:bodyPr wrap="none" rtlCol="0">
                  <a:spAutoFit/>
                </a:bodyPr>
                <a:lstStyle/>
                <a:p>
                  <a:r>
                    <a:rPr lang="pt-BR" sz="2000" smtClean="0">
                      <a:latin typeface="+mn-lt"/>
                    </a:rPr>
                    <a:t>1</a:t>
                  </a:r>
                  <a:endParaRPr lang="pt-BR" sz="2000" baseline="-25000">
                    <a:latin typeface="+mn-lt"/>
                  </a:endParaRPr>
                </a:p>
              </p:txBody>
            </p:sp>
            <p:sp>
              <p:nvSpPr>
                <p:cNvPr id="46" name="Elipse 4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8" name="Agrupar 17"/>
            <p:cNvGrpSpPr/>
            <p:nvPr/>
          </p:nvGrpSpPr>
          <p:grpSpPr>
            <a:xfrm>
              <a:off x="2651420" y="3717032"/>
              <a:ext cx="1475990" cy="400110"/>
              <a:chOff x="2121324" y="4869160"/>
              <a:chExt cx="1475990" cy="400110"/>
            </a:xfrm>
          </p:grpSpPr>
          <p:sp>
            <p:nvSpPr>
              <p:cNvPr id="37" name="CaixaDeTexto 36"/>
              <p:cNvSpPr txBox="1"/>
              <p:nvPr/>
            </p:nvSpPr>
            <p:spPr>
              <a:xfrm>
                <a:off x="21213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38" name="CaixaDeTexto 37"/>
              <p:cNvSpPr txBox="1"/>
              <p:nvPr/>
            </p:nvSpPr>
            <p:spPr>
              <a:xfrm>
                <a:off x="31289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grpSp>
            <p:nvGrpSpPr>
              <p:cNvPr id="39" name="Agrupar 38"/>
              <p:cNvGrpSpPr/>
              <p:nvPr/>
            </p:nvGrpSpPr>
            <p:grpSpPr>
              <a:xfrm>
                <a:off x="2628000" y="4869160"/>
                <a:ext cx="425768" cy="400110"/>
                <a:chOff x="1070848" y="4869160"/>
                <a:chExt cx="425768" cy="400110"/>
              </a:xfrm>
            </p:grpSpPr>
            <p:sp>
              <p:nvSpPr>
                <p:cNvPr id="40" name="CaixaDeTexto 39"/>
                <p:cNvSpPr txBox="1"/>
                <p:nvPr/>
              </p:nvSpPr>
              <p:spPr>
                <a:xfrm>
                  <a:off x="1109646" y="4869160"/>
                  <a:ext cx="348172" cy="400110"/>
                </a:xfrm>
                <a:prstGeom prst="rect">
                  <a:avLst/>
                </a:prstGeom>
                <a:noFill/>
              </p:spPr>
              <p:txBody>
                <a:bodyPr wrap="none" rtlCol="0">
                  <a:spAutoFit/>
                </a:bodyPr>
                <a:lstStyle/>
                <a:p>
                  <a:r>
                    <a:rPr lang="pt-BR" sz="2000">
                      <a:latin typeface="+mn-lt"/>
                    </a:rPr>
                    <a:t>2</a:t>
                  </a:r>
                  <a:endParaRPr lang="pt-BR" sz="2000" baseline="-25000">
                    <a:latin typeface="+mn-lt"/>
                  </a:endParaRPr>
                </a:p>
              </p:txBody>
            </p:sp>
            <p:sp>
              <p:nvSpPr>
                <p:cNvPr id="41" name="Elipse 4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9" name="Agrupar 18"/>
            <p:cNvGrpSpPr/>
            <p:nvPr/>
          </p:nvGrpSpPr>
          <p:grpSpPr>
            <a:xfrm>
              <a:off x="4211712" y="3717032"/>
              <a:ext cx="1475990" cy="400110"/>
              <a:chOff x="3681616" y="4869160"/>
              <a:chExt cx="1475990" cy="400110"/>
            </a:xfrm>
          </p:grpSpPr>
          <p:sp>
            <p:nvSpPr>
              <p:cNvPr id="32" name="CaixaDeTexto 31"/>
              <p:cNvSpPr txBox="1"/>
              <p:nvPr/>
            </p:nvSpPr>
            <p:spPr>
              <a:xfrm>
                <a:off x="36816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33" name="CaixaDeTexto 32"/>
              <p:cNvSpPr txBox="1"/>
              <p:nvPr/>
            </p:nvSpPr>
            <p:spPr>
              <a:xfrm>
                <a:off x="4689208"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34" name="Agrupar 33"/>
              <p:cNvGrpSpPr/>
              <p:nvPr/>
            </p:nvGrpSpPr>
            <p:grpSpPr>
              <a:xfrm>
                <a:off x="4188292" y="4869160"/>
                <a:ext cx="425768" cy="400110"/>
                <a:chOff x="1070848" y="4869160"/>
                <a:chExt cx="425768" cy="400110"/>
              </a:xfrm>
            </p:grpSpPr>
            <p:sp>
              <p:nvSpPr>
                <p:cNvPr id="35" name="CaixaDeTexto 34"/>
                <p:cNvSpPr txBox="1"/>
                <p:nvPr/>
              </p:nvSpPr>
              <p:spPr>
                <a:xfrm>
                  <a:off x="1109646" y="4869160"/>
                  <a:ext cx="348172" cy="400110"/>
                </a:xfrm>
                <a:prstGeom prst="rect">
                  <a:avLst/>
                </a:prstGeom>
                <a:noFill/>
              </p:spPr>
              <p:txBody>
                <a:bodyPr wrap="none" rtlCol="0">
                  <a:spAutoFit/>
                </a:bodyPr>
                <a:lstStyle/>
                <a:p>
                  <a:r>
                    <a:rPr lang="pt-BR" sz="2000">
                      <a:latin typeface="+mn-lt"/>
                    </a:rPr>
                    <a:t>3</a:t>
                  </a:r>
                  <a:endParaRPr lang="pt-BR" sz="2000" baseline="-25000">
                    <a:latin typeface="+mn-lt"/>
                  </a:endParaRPr>
                </a:p>
              </p:txBody>
            </p:sp>
            <p:sp>
              <p:nvSpPr>
                <p:cNvPr id="36" name="Elipse 3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0" name="Agrupar 19"/>
            <p:cNvGrpSpPr/>
            <p:nvPr/>
          </p:nvGrpSpPr>
          <p:grpSpPr>
            <a:xfrm>
              <a:off x="5772005" y="3717032"/>
              <a:ext cx="1475990" cy="400110"/>
              <a:chOff x="5241909" y="4869160"/>
              <a:chExt cx="1475990" cy="400110"/>
            </a:xfrm>
          </p:grpSpPr>
          <p:sp>
            <p:nvSpPr>
              <p:cNvPr id="27" name="CaixaDeTexto 26"/>
              <p:cNvSpPr txBox="1"/>
              <p:nvPr/>
            </p:nvSpPr>
            <p:spPr>
              <a:xfrm>
                <a:off x="5241909"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7</a:t>
                </a:r>
                <a:endParaRPr lang="pt-BR" sz="2000" baseline="-25000">
                  <a:latin typeface="+mn-lt"/>
                </a:endParaRPr>
              </a:p>
            </p:txBody>
          </p:sp>
          <p:sp>
            <p:nvSpPr>
              <p:cNvPr id="28" name="CaixaDeTexto 27"/>
              <p:cNvSpPr txBox="1"/>
              <p:nvPr/>
            </p:nvSpPr>
            <p:spPr>
              <a:xfrm>
                <a:off x="6249501"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8</a:t>
                </a:r>
                <a:endParaRPr lang="pt-BR" sz="2000" baseline="-25000">
                  <a:latin typeface="+mn-lt"/>
                </a:endParaRPr>
              </a:p>
            </p:txBody>
          </p:sp>
          <p:grpSp>
            <p:nvGrpSpPr>
              <p:cNvPr id="29" name="Agrupar 28"/>
              <p:cNvGrpSpPr/>
              <p:nvPr/>
            </p:nvGrpSpPr>
            <p:grpSpPr>
              <a:xfrm>
                <a:off x="5748585" y="4869160"/>
                <a:ext cx="425768" cy="400110"/>
                <a:chOff x="1070848" y="4869160"/>
                <a:chExt cx="425768" cy="400110"/>
              </a:xfrm>
            </p:grpSpPr>
            <p:sp>
              <p:nvSpPr>
                <p:cNvPr id="30" name="CaixaDeTexto 29"/>
                <p:cNvSpPr txBox="1"/>
                <p:nvPr/>
              </p:nvSpPr>
              <p:spPr>
                <a:xfrm>
                  <a:off x="1109646" y="4869160"/>
                  <a:ext cx="348172" cy="400110"/>
                </a:xfrm>
                <a:prstGeom prst="rect">
                  <a:avLst/>
                </a:prstGeom>
                <a:noFill/>
              </p:spPr>
              <p:txBody>
                <a:bodyPr wrap="none" rtlCol="0">
                  <a:spAutoFit/>
                </a:bodyPr>
                <a:lstStyle/>
                <a:p>
                  <a:r>
                    <a:rPr lang="pt-BR" sz="2000">
                      <a:latin typeface="+mn-lt"/>
                    </a:rPr>
                    <a:t>4</a:t>
                  </a:r>
                  <a:endParaRPr lang="pt-BR" sz="2000" baseline="-25000">
                    <a:latin typeface="+mn-lt"/>
                  </a:endParaRPr>
                </a:p>
              </p:txBody>
            </p:sp>
            <p:sp>
              <p:nvSpPr>
                <p:cNvPr id="31" name="Elipse 3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1" name="Agrupar 20"/>
            <p:cNvGrpSpPr/>
            <p:nvPr/>
          </p:nvGrpSpPr>
          <p:grpSpPr>
            <a:xfrm>
              <a:off x="7332298" y="3717032"/>
              <a:ext cx="1584994" cy="400110"/>
              <a:chOff x="6802202" y="4869160"/>
              <a:chExt cx="1584994" cy="400110"/>
            </a:xfrm>
          </p:grpSpPr>
          <p:sp>
            <p:nvSpPr>
              <p:cNvPr id="22" name="CaixaDeTexto 21"/>
              <p:cNvSpPr txBox="1"/>
              <p:nvPr/>
            </p:nvSpPr>
            <p:spPr>
              <a:xfrm>
                <a:off x="680220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9</a:t>
                </a:r>
                <a:endParaRPr lang="pt-BR" sz="2000" baseline="-25000">
                  <a:latin typeface="+mn-lt"/>
                </a:endParaRPr>
              </a:p>
            </p:txBody>
          </p:sp>
          <p:sp>
            <p:nvSpPr>
              <p:cNvPr id="23" name="CaixaDeTexto 22"/>
              <p:cNvSpPr txBox="1"/>
              <p:nvPr/>
            </p:nvSpPr>
            <p:spPr>
              <a:xfrm>
                <a:off x="7809794" y="4869160"/>
                <a:ext cx="577402" cy="400110"/>
              </a:xfrm>
              <a:prstGeom prst="rect">
                <a:avLst/>
              </a:prstGeom>
              <a:noFill/>
            </p:spPr>
            <p:txBody>
              <a:bodyPr wrap="none" rtlCol="0">
                <a:spAutoFit/>
              </a:bodyPr>
              <a:lstStyle/>
              <a:p>
                <a:r>
                  <a:rPr lang="pt-BR" sz="2000" smtClean="0">
                    <a:latin typeface="+mn-lt"/>
                  </a:rPr>
                  <a:t>V</a:t>
                </a:r>
                <a:r>
                  <a:rPr lang="pt-BR" sz="2000" baseline="-25000" smtClean="0">
                    <a:latin typeface="+mn-lt"/>
                  </a:rPr>
                  <a:t>10</a:t>
                </a:r>
                <a:endParaRPr lang="pt-BR" sz="2000" baseline="-25000">
                  <a:latin typeface="+mn-lt"/>
                </a:endParaRPr>
              </a:p>
            </p:txBody>
          </p:sp>
          <p:grpSp>
            <p:nvGrpSpPr>
              <p:cNvPr id="24" name="Agrupar 23"/>
              <p:cNvGrpSpPr/>
              <p:nvPr/>
            </p:nvGrpSpPr>
            <p:grpSpPr>
              <a:xfrm>
                <a:off x="7308878" y="4869160"/>
                <a:ext cx="425768" cy="400110"/>
                <a:chOff x="1070848" y="4869160"/>
                <a:chExt cx="425768" cy="400110"/>
              </a:xfrm>
            </p:grpSpPr>
            <p:sp>
              <p:nvSpPr>
                <p:cNvPr id="25" name="CaixaDeTexto 24"/>
                <p:cNvSpPr txBox="1"/>
                <p:nvPr/>
              </p:nvSpPr>
              <p:spPr>
                <a:xfrm>
                  <a:off x="1109646" y="4869160"/>
                  <a:ext cx="348172" cy="400110"/>
                </a:xfrm>
                <a:prstGeom prst="rect">
                  <a:avLst/>
                </a:prstGeom>
                <a:noFill/>
              </p:spPr>
              <p:txBody>
                <a:bodyPr wrap="none" rtlCol="0">
                  <a:spAutoFit/>
                </a:bodyPr>
                <a:lstStyle/>
                <a:p>
                  <a:r>
                    <a:rPr lang="pt-BR" sz="2000">
                      <a:latin typeface="+mn-lt"/>
                    </a:rPr>
                    <a:t>5</a:t>
                  </a:r>
                  <a:endParaRPr lang="pt-BR" sz="2000" baseline="-25000">
                    <a:latin typeface="+mn-lt"/>
                  </a:endParaRPr>
                </a:p>
              </p:txBody>
            </p:sp>
            <p:sp>
              <p:nvSpPr>
                <p:cNvPr id="26" name="Elipse 2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spTree>
    <p:extLst>
      <p:ext uri="{BB962C8B-B14F-4D97-AF65-F5344CB8AC3E}">
        <p14:creationId xmlns:p14="http://schemas.microsoft.com/office/powerpoint/2010/main" val="37030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16632"/>
            <a:ext cx="9363075" cy="533400"/>
          </a:xfrm>
        </p:spPr>
        <p:txBody>
          <a:bodyPr/>
          <a:lstStyle/>
          <a:p>
            <a:r>
              <a:rPr lang="pt-BR" sz="2800" smtClean="0"/>
              <a:t>Igualando os nós podemos criar a seguinte matriz de equivalência (conexão)</a:t>
            </a:r>
            <a:endParaRPr lang="pt-BR" sz="2800"/>
          </a:p>
        </p:txBody>
      </p:sp>
      <p:grpSp>
        <p:nvGrpSpPr>
          <p:cNvPr id="4" name="Agrupar 3"/>
          <p:cNvGrpSpPr/>
          <p:nvPr/>
        </p:nvGrpSpPr>
        <p:grpSpPr>
          <a:xfrm>
            <a:off x="1090608" y="908720"/>
            <a:ext cx="7826684" cy="1224136"/>
            <a:chOff x="1090608" y="3717032"/>
            <a:chExt cx="7826684" cy="1224136"/>
          </a:xfrm>
        </p:grpSpPr>
        <p:cxnSp>
          <p:nvCxnSpPr>
            <p:cNvPr id="5" name="Conector reto 4"/>
            <p:cNvCxnSpPr/>
            <p:nvPr/>
          </p:nvCxnSpPr>
          <p:spPr>
            <a:xfrm>
              <a:off x="116261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ector reto 5"/>
            <p:cNvCxnSpPr/>
            <p:nvPr/>
          </p:nvCxnSpPr>
          <p:spPr>
            <a:xfrm>
              <a:off x="2722908"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4283200"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to 7"/>
            <p:cNvCxnSpPr/>
            <p:nvPr/>
          </p:nvCxnSpPr>
          <p:spPr>
            <a:xfrm>
              <a:off x="5843493"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a:xfrm>
              <a:off x="740378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1162096" y="4941168"/>
              <a:ext cx="756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090608"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12" name="CaixaDeTexto 11"/>
            <p:cNvSpPr txBox="1"/>
            <p:nvPr/>
          </p:nvSpPr>
          <p:spPr>
            <a:xfrm>
              <a:off x="2363226"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sp>
          <p:nvSpPr>
            <p:cNvPr id="13" name="CaixaDeTexto 12"/>
            <p:cNvSpPr txBox="1"/>
            <p:nvPr/>
          </p:nvSpPr>
          <p:spPr>
            <a:xfrm>
              <a:off x="392496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14" name="CaixaDeTexto 13"/>
            <p:cNvSpPr txBox="1"/>
            <p:nvPr/>
          </p:nvSpPr>
          <p:spPr>
            <a:xfrm>
              <a:off x="555510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sp>
          <p:nvSpPr>
            <p:cNvPr id="15" name="CaixaDeTexto 14"/>
            <p:cNvSpPr txBox="1"/>
            <p:nvPr/>
          </p:nvSpPr>
          <p:spPr>
            <a:xfrm>
              <a:off x="713928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16" name="CaixaDeTexto 15"/>
            <p:cNvSpPr txBox="1"/>
            <p:nvPr/>
          </p:nvSpPr>
          <p:spPr>
            <a:xfrm>
              <a:off x="843542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17" name="Agrupar 16"/>
            <p:cNvGrpSpPr/>
            <p:nvPr/>
          </p:nvGrpSpPr>
          <p:grpSpPr>
            <a:xfrm>
              <a:off x="1091128" y="3717032"/>
              <a:ext cx="1475990" cy="400110"/>
              <a:chOff x="561032" y="4869160"/>
              <a:chExt cx="1475990" cy="400110"/>
            </a:xfrm>
          </p:grpSpPr>
          <p:sp>
            <p:nvSpPr>
              <p:cNvPr id="42" name="CaixaDeTexto 41"/>
              <p:cNvSpPr txBox="1"/>
              <p:nvPr/>
            </p:nvSpPr>
            <p:spPr>
              <a:xfrm>
                <a:off x="56103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43" name="CaixaDeTexto 42"/>
              <p:cNvSpPr txBox="1"/>
              <p:nvPr/>
            </p:nvSpPr>
            <p:spPr>
              <a:xfrm>
                <a:off x="15686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grpSp>
            <p:nvGrpSpPr>
              <p:cNvPr id="44" name="Agrupar 43"/>
              <p:cNvGrpSpPr/>
              <p:nvPr/>
            </p:nvGrpSpPr>
            <p:grpSpPr>
              <a:xfrm>
                <a:off x="1067708" y="4869160"/>
                <a:ext cx="425768" cy="400110"/>
                <a:chOff x="1070848" y="4869160"/>
                <a:chExt cx="425768" cy="400110"/>
              </a:xfrm>
            </p:grpSpPr>
            <p:sp>
              <p:nvSpPr>
                <p:cNvPr id="45" name="CaixaDeTexto 44"/>
                <p:cNvSpPr txBox="1"/>
                <p:nvPr/>
              </p:nvSpPr>
              <p:spPr>
                <a:xfrm>
                  <a:off x="1109646" y="4869160"/>
                  <a:ext cx="348172" cy="400110"/>
                </a:xfrm>
                <a:prstGeom prst="rect">
                  <a:avLst/>
                </a:prstGeom>
                <a:noFill/>
              </p:spPr>
              <p:txBody>
                <a:bodyPr wrap="none" rtlCol="0">
                  <a:spAutoFit/>
                </a:bodyPr>
                <a:lstStyle/>
                <a:p>
                  <a:r>
                    <a:rPr lang="pt-BR" sz="2000" smtClean="0">
                      <a:latin typeface="+mn-lt"/>
                    </a:rPr>
                    <a:t>1</a:t>
                  </a:r>
                  <a:endParaRPr lang="pt-BR" sz="2000" baseline="-25000">
                    <a:latin typeface="+mn-lt"/>
                  </a:endParaRPr>
                </a:p>
              </p:txBody>
            </p:sp>
            <p:sp>
              <p:nvSpPr>
                <p:cNvPr id="46" name="Elipse 4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8" name="Agrupar 17"/>
            <p:cNvGrpSpPr/>
            <p:nvPr/>
          </p:nvGrpSpPr>
          <p:grpSpPr>
            <a:xfrm>
              <a:off x="2651420" y="3717032"/>
              <a:ext cx="1475990" cy="400110"/>
              <a:chOff x="2121324" y="4869160"/>
              <a:chExt cx="1475990" cy="400110"/>
            </a:xfrm>
          </p:grpSpPr>
          <p:sp>
            <p:nvSpPr>
              <p:cNvPr id="37" name="CaixaDeTexto 36"/>
              <p:cNvSpPr txBox="1"/>
              <p:nvPr/>
            </p:nvSpPr>
            <p:spPr>
              <a:xfrm>
                <a:off x="21213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38" name="CaixaDeTexto 37"/>
              <p:cNvSpPr txBox="1"/>
              <p:nvPr/>
            </p:nvSpPr>
            <p:spPr>
              <a:xfrm>
                <a:off x="31289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grpSp>
            <p:nvGrpSpPr>
              <p:cNvPr id="39" name="Agrupar 38"/>
              <p:cNvGrpSpPr/>
              <p:nvPr/>
            </p:nvGrpSpPr>
            <p:grpSpPr>
              <a:xfrm>
                <a:off x="2628000" y="4869160"/>
                <a:ext cx="425768" cy="400110"/>
                <a:chOff x="1070848" y="4869160"/>
                <a:chExt cx="425768" cy="400110"/>
              </a:xfrm>
            </p:grpSpPr>
            <p:sp>
              <p:nvSpPr>
                <p:cNvPr id="40" name="CaixaDeTexto 39"/>
                <p:cNvSpPr txBox="1"/>
                <p:nvPr/>
              </p:nvSpPr>
              <p:spPr>
                <a:xfrm>
                  <a:off x="1109646" y="4869160"/>
                  <a:ext cx="348172" cy="400110"/>
                </a:xfrm>
                <a:prstGeom prst="rect">
                  <a:avLst/>
                </a:prstGeom>
                <a:noFill/>
              </p:spPr>
              <p:txBody>
                <a:bodyPr wrap="none" rtlCol="0">
                  <a:spAutoFit/>
                </a:bodyPr>
                <a:lstStyle/>
                <a:p>
                  <a:r>
                    <a:rPr lang="pt-BR" sz="2000">
                      <a:latin typeface="+mn-lt"/>
                    </a:rPr>
                    <a:t>2</a:t>
                  </a:r>
                  <a:endParaRPr lang="pt-BR" sz="2000" baseline="-25000">
                    <a:latin typeface="+mn-lt"/>
                  </a:endParaRPr>
                </a:p>
              </p:txBody>
            </p:sp>
            <p:sp>
              <p:nvSpPr>
                <p:cNvPr id="41" name="Elipse 4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9" name="Agrupar 18"/>
            <p:cNvGrpSpPr/>
            <p:nvPr/>
          </p:nvGrpSpPr>
          <p:grpSpPr>
            <a:xfrm>
              <a:off x="4211712" y="3717032"/>
              <a:ext cx="1475990" cy="400110"/>
              <a:chOff x="3681616" y="4869160"/>
              <a:chExt cx="1475990" cy="400110"/>
            </a:xfrm>
          </p:grpSpPr>
          <p:sp>
            <p:nvSpPr>
              <p:cNvPr id="32" name="CaixaDeTexto 31"/>
              <p:cNvSpPr txBox="1"/>
              <p:nvPr/>
            </p:nvSpPr>
            <p:spPr>
              <a:xfrm>
                <a:off x="36816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33" name="CaixaDeTexto 32"/>
              <p:cNvSpPr txBox="1"/>
              <p:nvPr/>
            </p:nvSpPr>
            <p:spPr>
              <a:xfrm>
                <a:off x="4689208"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34" name="Agrupar 33"/>
              <p:cNvGrpSpPr/>
              <p:nvPr/>
            </p:nvGrpSpPr>
            <p:grpSpPr>
              <a:xfrm>
                <a:off x="4188292" y="4869160"/>
                <a:ext cx="425768" cy="400110"/>
                <a:chOff x="1070848" y="4869160"/>
                <a:chExt cx="425768" cy="400110"/>
              </a:xfrm>
            </p:grpSpPr>
            <p:sp>
              <p:nvSpPr>
                <p:cNvPr id="35" name="CaixaDeTexto 34"/>
                <p:cNvSpPr txBox="1"/>
                <p:nvPr/>
              </p:nvSpPr>
              <p:spPr>
                <a:xfrm>
                  <a:off x="1109646" y="4869160"/>
                  <a:ext cx="348172" cy="400110"/>
                </a:xfrm>
                <a:prstGeom prst="rect">
                  <a:avLst/>
                </a:prstGeom>
                <a:noFill/>
              </p:spPr>
              <p:txBody>
                <a:bodyPr wrap="none" rtlCol="0">
                  <a:spAutoFit/>
                </a:bodyPr>
                <a:lstStyle/>
                <a:p>
                  <a:r>
                    <a:rPr lang="pt-BR" sz="2000">
                      <a:latin typeface="+mn-lt"/>
                    </a:rPr>
                    <a:t>3</a:t>
                  </a:r>
                  <a:endParaRPr lang="pt-BR" sz="2000" baseline="-25000">
                    <a:latin typeface="+mn-lt"/>
                  </a:endParaRPr>
                </a:p>
              </p:txBody>
            </p:sp>
            <p:sp>
              <p:nvSpPr>
                <p:cNvPr id="36" name="Elipse 3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0" name="Agrupar 19"/>
            <p:cNvGrpSpPr/>
            <p:nvPr/>
          </p:nvGrpSpPr>
          <p:grpSpPr>
            <a:xfrm>
              <a:off x="5772005" y="3717032"/>
              <a:ext cx="1475990" cy="400110"/>
              <a:chOff x="5241909" y="4869160"/>
              <a:chExt cx="1475990" cy="400110"/>
            </a:xfrm>
          </p:grpSpPr>
          <p:sp>
            <p:nvSpPr>
              <p:cNvPr id="27" name="CaixaDeTexto 26"/>
              <p:cNvSpPr txBox="1"/>
              <p:nvPr/>
            </p:nvSpPr>
            <p:spPr>
              <a:xfrm>
                <a:off x="5241909"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7</a:t>
                </a:r>
                <a:endParaRPr lang="pt-BR" sz="2000" baseline="-25000">
                  <a:latin typeface="+mn-lt"/>
                </a:endParaRPr>
              </a:p>
            </p:txBody>
          </p:sp>
          <p:sp>
            <p:nvSpPr>
              <p:cNvPr id="28" name="CaixaDeTexto 27"/>
              <p:cNvSpPr txBox="1"/>
              <p:nvPr/>
            </p:nvSpPr>
            <p:spPr>
              <a:xfrm>
                <a:off x="6249501"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8</a:t>
                </a:r>
                <a:endParaRPr lang="pt-BR" sz="2000" baseline="-25000">
                  <a:latin typeface="+mn-lt"/>
                </a:endParaRPr>
              </a:p>
            </p:txBody>
          </p:sp>
          <p:grpSp>
            <p:nvGrpSpPr>
              <p:cNvPr id="29" name="Agrupar 28"/>
              <p:cNvGrpSpPr/>
              <p:nvPr/>
            </p:nvGrpSpPr>
            <p:grpSpPr>
              <a:xfrm>
                <a:off x="5748585" y="4869160"/>
                <a:ext cx="425768" cy="400110"/>
                <a:chOff x="1070848" y="4869160"/>
                <a:chExt cx="425768" cy="400110"/>
              </a:xfrm>
            </p:grpSpPr>
            <p:sp>
              <p:nvSpPr>
                <p:cNvPr id="30" name="CaixaDeTexto 29"/>
                <p:cNvSpPr txBox="1"/>
                <p:nvPr/>
              </p:nvSpPr>
              <p:spPr>
                <a:xfrm>
                  <a:off x="1109646" y="4869160"/>
                  <a:ext cx="348172" cy="400110"/>
                </a:xfrm>
                <a:prstGeom prst="rect">
                  <a:avLst/>
                </a:prstGeom>
                <a:noFill/>
              </p:spPr>
              <p:txBody>
                <a:bodyPr wrap="none" rtlCol="0">
                  <a:spAutoFit/>
                </a:bodyPr>
                <a:lstStyle/>
                <a:p>
                  <a:r>
                    <a:rPr lang="pt-BR" sz="2000">
                      <a:latin typeface="+mn-lt"/>
                    </a:rPr>
                    <a:t>4</a:t>
                  </a:r>
                  <a:endParaRPr lang="pt-BR" sz="2000" baseline="-25000">
                    <a:latin typeface="+mn-lt"/>
                  </a:endParaRPr>
                </a:p>
              </p:txBody>
            </p:sp>
            <p:sp>
              <p:nvSpPr>
                <p:cNvPr id="31" name="Elipse 3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1" name="Agrupar 20"/>
            <p:cNvGrpSpPr/>
            <p:nvPr/>
          </p:nvGrpSpPr>
          <p:grpSpPr>
            <a:xfrm>
              <a:off x="7332298" y="3717032"/>
              <a:ext cx="1584994" cy="400110"/>
              <a:chOff x="6802202" y="4869160"/>
              <a:chExt cx="1584994" cy="400110"/>
            </a:xfrm>
          </p:grpSpPr>
          <p:sp>
            <p:nvSpPr>
              <p:cNvPr id="22" name="CaixaDeTexto 21"/>
              <p:cNvSpPr txBox="1"/>
              <p:nvPr/>
            </p:nvSpPr>
            <p:spPr>
              <a:xfrm>
                <a:off x="680220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9</a:t>
                </a:r>
                <a:endParaRPr lang="pt-BR" sz="2000" baseline="-25000">
                  <a:latin typeface="+mn-lt"/>
                </a:endParaRPr>
              </a:p>
            </p:txBody>
          </p:sp>
          <p:sp>
            <p:nvSpPr>
              <p:cNvPr id="23" name="CaixaDeTexto 22"/>
              <p:cNvSpPr txBox="1"/>
              <p:nvPr/>
            </p:nvSpPr>
            <p:spPr>
              <a:xfrm>
                <a:off x="7809794" y="4869160"/>
                <a:ext cx="577402" cy="400110"/>
              </a:xfrm>
              <a:prstGeom prst="rect">
                <a:avLst/>
              </a:prstGeom>
              <a:noFill/>
            </p:spPr>
            <p:txBody>
              <a:bodyPr wrap="none" rtlCol="0">
                <a:spAutoFit/>
              </a:bodyPr>
              <a:lstStyle/>
              <a:p>
                <a:r>
                  <a:rPr lang="pt-BR" sz="2000" smtClean="0">
                    <a:latin typeface="+mn-lt"/>
                  </a:rPr>
                  <a:t>V</a:t>
                </a:r>
                <a:r>
                  <a:rPr lang="pt-BR" sz="2000" baseline="-25000" smtClean="0">
                    <a:latin typeface="+mn-lt"/>
                  </a:rPr>
                  <a:t>10</a:t>
                </a:r>
                <a:endParaRPr lang="pt-BR" sz="2000" baseline="-25000">
                  <a:latin typeface="+mn-lt"/>
                </a:endParaRPr>
              </a:p>
            </p:txBody>
          </p:sp>
          <p:grpSp>
            <p:nvGrpSpPr>
              <p:cNvPr id="24" name="Agrupar 23"/>
              <p:cNvGrpSpPr/>
              <p:nvPr/>
            </p:nvGrpSpPr>
            <p:grpSpPr>
              <a:xfrm>
                <a:off x="7308878" y="4869160"/>
                <a:ext cx="425768" cy="400110"/>
                <a:chOff x="1070848" y="4869160"/>
                <a:chExt cx="425768" cy="400110"/>
              </a:xfrm>
            </p:grpSpPr>
            <p:sp>
              <p:nvSpPr>
                <p:cNvPr id="25" name="CaixaDeTexto 24"/>
                <p:cNvSpPr txBox="1"/>
                <p:nvPr/>
              </p:nvSpPr>
              <p:spPr>
                <a:xfrm>
                  <a:off x="1109646" y="4869160"/>
                  <a:ext cx="348172" cy="400110"/>
                </a:xfrm>
                <a:prstGeom prst="rect">
                  <a:avLst/>
                </a:prstGeom>
                <a:noFill/>
              </p:spPr>
              <p:txBody>
                <a:bodyPr wrap="none" rtlCol="0">
                  <a:spAutoFit/>
                </a:bodyPr>
                <a:lstStyle/>
                <a:p>
                  <a:r>
                    <a:rPr lang="pt-BR" sz="2000">
                      <a:latin typeface="+mn-lt"/>
                    </a:rPr>
                    <a:t>5</a:t>
                  </a:r>
                  <a:endParaRPr lang="pt-BR" sz="2000" baseline="-25000">
                    <a:latin typeface="+mn-lt"/>
                  </a:endParaRPr>
                </a:p>
              </p:txBody>
            </p:sp>
            <p:sp>
              <p:nvSpPr>
                <p:cNvPr id="26" name="Elipse 2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mc:AlternateContent xmlns:mc="http://schemas.openxmlformats.org/markup-compatibility/2006" xmlns:a14="http://schemas.microsoft.com/office/drawing/2010/main">
        <mc:Choice Requires="a14">
          <p:sp>
            <p:nvSpPr>
              <p:cNvPr id="48" name="CaixaDeTexto 47"/>
              <p:cNvSpPr txBox="1"/>
              <p:nvPr/>
            </p:nvSpPr>
            <p:spPr>
              <a:xfrm>
                <a:off x="560512" y="2300661"/>
                <a:ext cx="5191036" cy="4224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a:latin typeface="Cambria Math" panose="02040503050406030204" pitchFamily="18" charset="0"/>
                                </a:rPr>
                              </m:ctrlPr>
                            </m:mPr>
                            <m:mr>
                              <m:e>
                                <m:m>
                                  <m:mPr>
                                    <m:mcs>
                                      <m:mc>
                                        <m:mcPr>
                                          <m:count m:val="1"/>
                                          <m:mcJc m:val="center"/>
                                        </m:mcPr>
                                      </m:mc>
                                    </m:mcs>
                                    <m:ctrlPr>
                                      <a:rPr lang="pt-BR" sz="2800" i="1">
                                        <a:latin typeface="Cambria Math" panose="02040503050406030204" pitchFamily="18" charset="0"/>
                                      </a:rPr>
                                    </m:ctrlPr>
                                  </m:mP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1</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2</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3</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4</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5</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6</m:t>
                                          </m:r>
                                        </m:sub>
                                      </m:sSub>
                                    </m:e>
                                  </m:mr>
                                </m:m>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7</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8</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9</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10</m:t>
                                    </m:r>
                                  </m:sub>
                                </m:sSub>
                              </m:e>
                            </m:mr>
                          </m:m>
                        </m:e>
                      </m:d>
                      <m:r>
                        <a:rPr lang="pt-BR" sz="2800" b="0" i="1" smtClean="0">
                          <a:latin typeface="Cambria Math" panose="02040503050406030204" pitchFamily="18" charset="0"/>
                        </a:rPr>
                        <m:t>=</m:t>
                      </m:r>
                      <m:d>
                        <m:dPr>
                          <m:begChr m:val="["/>
                          <m:endChr m:val="]"/>
                          <m:ctrlPr>
                            <a:rPr lang="pt-BR" sz="2800" i="1" smtClean="0">
                              <a:latin typeface="Cambria Math" panose="02040503050406030204" pitchFamily="18" charset="0"/>
                            </a:rPr>
                          </m:ctrlPr>
                        </m:dPr>
                        <m:e>
                          <m:m>
                            <m:mPr>
                              <m:mcs>
                                <m:mc>
                                  <m:mcPr>
                                    <m:count m:val="6"/>
                                    <m:mcJc m:val="center"/>
                                  </m:mcPr>
                                </m:mc>
                              </m:mcs>
                              <m:ctrlPr>
                                <a:rPr lang="pt-BR" sz="2800" i="1">
                                  <a:latin typeface="Cambria Math" panose="02040503050406030204" pitchFamily="18" charset="0"/>
                                </a:rPr>
                              </m:ctrlPr>
                            </m:mPr>
                            <m:mr>
                              <m:e>
                                <m:r>
                                  <m:rPr>
                                    <m:brk m:alnAt="7"/>
                                  </m:rPr>
                                  <a:rPr lang="pt-BR" sz="2800" i="1">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i="1">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mr>
                          </m:m>
                        </m:e>
                      </m:d>
                      <m:d>
                        <m:dPr>
                          <m:begChr m:val="["/>
                          <m:endChr m:val="]"/>
                          <m:ctrlPr>
                            <a:rPr lang="pt-BR" sz="2800" i="1" smtClean="0">
                              <a:latin typeface="Cambria Math" panose="02040503050406030204" pitchFamily="18" charset="0"/>
                            </a:rPr>
                          </m:ctrlPr>
                        </m:dPr>
                        <m:e>
                          <m:m>
                            <m:mPr>
                              <m:mcs>
                                <m:mc>
                                  <m:mcPr>
                                    <m:count m:val="1"/>
                                    <m:mcJc m:val="center"/>
                                  </m:mcPr>
                                </m:mc>
                              </m:mcs>
                              <m:ctrlPr>
                                <a:rPr lang="pt-BR" sz="2800" i="1">
                                  <a:latin typeface="Cambria Math" panose="02040503050406030204" pitchFamily="18" charset="0"/>
                                </a:rPr>
                              </m:ctrlPr>
                            </m:mPr>
                            <m:mr>
                              <m:e>
                                <m:sSub>
                                  <m:sSubPr>
                                    <m:ctrlPr>
                                      <a:rPr lang="pt-BR" sz="2800" i="1" smtClean="0">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1</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2</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3</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4</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5</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6</m:t>
                                    </m:r>
                                  </m:sub>
                                </m:sSub>
                              </m:e>
                            </m:mr>
                          </m:m>
                        </m:e>
                      </m:d>
                    </m:oMath>
                  </m:oMathPara>
                </a14:m>
                <a:endParaRPr lang="pt-BR" sz="2800"/>
              </a:p>
            </p:txBody>
          </p:sp>
        </mc:Choice>
        <mc:Fallback xmlns="">
          <p:sp>
            <p:nvSpPr>
              <p:cNvPr id="48" name="CaixaDeTexto 47"/>
              <p:cNvSpPr txBox="1">
                <a:spLocks noRot="1" noChangeAspect="1" noMove="1" noResize="1" noEditPoints="1" noAdjustHandles="1" noChangeArrowheads="1" noChangeShapeType="1" noTextEdit="1"/>
              </p:cNvSpPr>
              <p:nvPr/>
            </p:nvSpPr>
            <p:spPr>
              <a:xfrm>
                <a:off x="560512" y="2300661"/>
                <a:ext cx="5191036" cy="422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CaixaDeTexto 48"/>
              <p:cNvSpPr txBox="1"/>
              <p:nvPr/>
            </p:nvSpPr>
            <p:spPr>
              <a:xfrm>
                <a:off x="6203989" y="2996952"/>
                <a:ext cx="3295838" cy="251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𝑽</m:t>
                          </m:r>
                        </m:e>
                        <m:sub>
                          <m:r>
                            <a:rPr lang="pt-BR" b="0" i="1" smtClean="0">
                              <a:latin typeface="Cambria Math" panose="02040503050406030204" pitchFamily="18" charset="0"/>
                            </a:rPr>
                            <m:t>𝑑𝑒𝑠𝑐𝑜𝑛</m:t>
                          </m:r>
                          <m:r>
                            <a:rPr lang="pt-BR" b="0" i="1" smtClean="0">
                              <a:latin typeface="Cambria Math" panose="02040503050406030204" pitchFamily="18" charset="0"/>
                            </a:rPr>
                            <m:t>.</m:t>
                          </m:r>
                        </m:sub>
                      </m:sSub>
                      <m:r>
                        <a:rPr lang="pt-BR" b="0" i="1" smtClean="0">
                          <a:latin typeface="Cambria Math" panose="02040503050406030204" pitchFamily="18" charset="0"/>
                        </a:rPr>
                        <m:t>=</m:t>
                      </m:r>
                      <m:r>
                        <a:rPr lang="pt-BR" b="1" i="1" smtClean="0">
                          <a:latin typeface="Cambria Math" panose="02040503050406030204" pitchFamily="18" charset="0"/>
                        </a:rPr>
                        <m:t>𝑪</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𝑐𝑜𝑛</m:t>
                          </m:r>
                          <m:r>
                            <a:rPr lang="pt-BR" i="1">
                              <a:latin typeface="Cambria Math" panose="02040503050406030204" pitchFamily="18" charset="0"/>
                            </a:rPr>
                            <m:t>.</m:t>
                          </m:r>
                        </m:sub>
                      </m:sSub>
                    </m:oMath>
                  </m:oMathPara>
                </a14:m>
                <a:endParaRPr lang="pt-BR" smtClean="0"/>
              </a:p>
              <a:p>
                <a:pPr algn="ctr"/>
                <a:r>
                  <a:rPr lang="pt-BR" smtClean="0"/>
                  <a:t>ou</a:t>
                </a:r>
                <a:endParaRPr lang="pt-BR"/>
              </a:p>
              <a:p>
                <a:pPr algn="ct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𝑙𝑜𝑐𝑎𝑙</m:t>
                          </m:r>
                        </m:sub>
                      </m:sSub>
                      <m:r>
                        <a:rPr lang="pt-BR" i="1">
                          <a:latin typeface="Cambria Math" panose="02040503050406030204" pitchFamily="18" charset="0"/>
                        </a:rPr>
                        <m:t>=</m:t>
                      </m:r>
                      <m:r>
                        <a:rPr lang="pt-BR" b="1" i="1">
                          <a:latin typeface="Cambria Math" panose="02040503050406030204" pitchFamily="18" charset="0"/>
                        </a:rPr>
                        <m:t>𝑪</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𝑔𝑙𝑜𝑏𝑎𝑙</m:t>
                          </m:r>
                        </m:sub>
                      </m:sSub>
                    </m:oMath>
                  </m:oMathPara>
                </a14:m>
                <a:endParaRPr lang="pt-BR"/>
              </a:p>
              <a:p>
                <a:pPr algn="ctr"/>
                <a:r>
                  <a:rPr lang="pt-BR" smtClean="0"/>
                  <a:t>ou ainda</a:t>
                </a:r>
              </a:p>
              <a:p>
                <a:pPr algn="ct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𝑽</m:t>
                          </m:r>
                        </m:e>
                        <m:sup>
                          <m:r>
                            <a:rPr lang="pt-BR" b="0" i="1" smtClean="0">
                              <a:latin typeface="Cambria Math" panose="02040503050406030204" pitchFamily="18" charset="0"/>
                            </a:rPr>
                            <m:t>𝑘</m:t>
                          </m:r>
                        </m:sup>
                      </m:sSup>
                      <m:r>
                        <a:rPr lang="pt-BR" b="1" i="1" smtClean="0">
                          <a:latin typeface="Cambria Math" panose="02040503050406030204" pitchFamily="18" charset="0"/>
                        </a:rPr>
                        <m:t>=</m:t>
                      </m:r>
                      <m:r>
                        <a:rPr lang="pt-BR" b="1" i="1" smtClean="0">
                          <a:latin typeface="Cambria Math" panose="02040503050406030204" pitchFamily="18" charset="0"/>
                        </a:rPr>
                        <m:t>𝑪</m:t>
                      </m:r>
                      <m:r>
                        <a:rPr lang="pt-BR" b="0" i="1" smtClean="0">
                          <a:latin typeface="Cambria Math" panose="02040503050406030204" pitchFamily="18" charset="0"/>
                        </a:rPr>
                        <m:t>.</m:t>
                      </m:r>
                      <m:r>
                        <a:rPr lang="pt-BR" b="1" i="1" smtClean="0">
                          <a:latin typeface="Cambria Math" panose="02040503050406030204" pitchFamily="18" charset="0"/>
                        </a:rPr>
                        <m:t>𝑽</m:t>
                      </m:r>
                    </m:oMath>
                  </m:oMathPara>
                </a14:m>
                <a:endParaRPr lang="pt-BR" b="1"/>
              </a:p>
            </p:txBody>
          </p:sp>
        </mc:Choice>
        <mc:Fallback xmlns="">
          <p:sp>
            <p:nvSpPr>
              <p:cNvPr id="49" name="CaixaDeTexto 48"/>
              <p:cNvSpPr txBox="1">
                <a:spLocks noRot="1" noChangeAspect="1" noMove="1" noResize="1" noEditPoints="1" noAdjustHandles="1" noChangeArrowheads="1" noChangeShapeType="1" noTextEdit="1"/>
              </p:cNvSpPr>
              <p:nvPr/>
            </p:nvSpPr>
            <p:spPr>
              <a:xfrm>
                <a:off x="6203989" y="2996952"/>
                <a:ext cx="3295838" cy="2511072"/>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467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smtClean="0"/>
              <a:t>Voltando a expressão de solução:</a:t>
            </a:r>
            <a:endParaRPr lang="pt-BR"/>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a:xfrm>
                <a:off x="128464" y="836712"/>
                <a:ext cx="9649072" cy="5760640"/>
              </a:xfrm>
            </p:spPr>
            <p:txBody>
              <a:bodyPr>
                <a:normAutofit fontScale="77500" lnSpcReduction="20000"/>
              </a:bodyPr>
              <a:lstStyle/>
              <a:p>
                <a:pPr algn="just"/>
                <a:r>
                  <a:rPr lang="pt-BR" smtClean="0"/>
                  <a:t>Em um elemento temos: </a:t>
                </a:r>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1" i="1">
                            <a:latin typeface="Cambria Math" panose="02040503050406030204" pitchFamily="18" charset="0"/>
                          </a:rPr>
                          <m:t>𝑽</m:t>
                        </m:r>
                      </m:e>
                      <m:sub>
                        <m:r>
                          <a:rPr lang="pt-BR" i="1">
                            <a:latin typeface="Cambria Math" panose="02040503050406030204" pitchFamily="18" charset="0"/>
                          </a:rPr>
                          <m:t>𝑘</m:t>
                        </m:r>
                      </m:sub>
                      <m:sup>
                        <m:r>
                          <a:rPr lang="pt-BR" i="1">
                            <a:latin typeface="Cambria Math" panose="02040503050406030204" pitchFamily="18" charset="0"/>
                          </a:rPr>
                          <m:t>𝑡</m:t>
                        </m:r>
                      </m:sup>
                    </m:sSubSup>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rPr>
                          <m:t>𝑘</m:t>
                        </m:r>
                      </m:sup>
                    </m:sSup>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𝑘</m:t>
                        </m:r>
                      </m:sub>
                    </m:sSub>
                  </m:oMath>
                </a14:m>
                <a:r>
                  <a:rPr lang="pt-BR" smtClean="0"/>
                  <a:t> , onde </a:t>
                </a:r>
                <a:r>
                  <a:rPr lang="pt-BR" b="1" i="1" smtClean="0"/>
                  <a:t>V </a:t>
                </a:r>
                <a:r>
                  <a:rPr lang="pt-BR" smtClean="0"/>
                  <a:t>é um vetor [2x1] e </a:t>
                </a:r>
                <a:r>
                  <a:rPr lang="pt-BR" b="1" i="1" smtClean="0"/>
                  <a:t>M</a:t>
                </a:r>
                <a:r>
                  <a:rPr lang="pt-BR" b="1" i="1" baseline="30000" smtClean="0"/>
                  <a:t>k</a:t>
                </a:r>
                <a:r>
                  <a:rPr lang="pt-BR" b="1" i="1" smtClean="0"/>
                  <a:t> </a:t>
                </a:r>
                <a:r>
                  <a:rPr lang="pt-BR" smtClean="0"/>
                  <a:t>uma matriz [2x2]</a:t>
                </a:r>
                <a:r>
                  <a:rPr lang="pt-BR" b="1" i="1" smtClean="0"/>
                  <a:t> </a:t>
                </a:r>
                <a:endParaRPr lang="pt-BR" i="1" smtClean="0"/>
              </a:p>
              <a:p>
                <a:pPr algn="just"/>
                <a:r>
                  <a:rPr lang="pt-BR" smtClean="0"/>
                  <a:t>No caso do sistema global </a:t>
                </a:r>
                <a14:m>
                  <m:oMath xmlns:m="http://schemas.openxmlformats.org/officeDocument/2006/math">
                    <m:r>
                      <a:rPr lang="pt-BR" b="0" i="1" smtClean="0">
                        <a:latin typeface="Cambria Math" panose="02040503050406030204" pitchFamily="18" charset="0"/>
                      </a:rPr>
                      <m:t>𝑊</m:t>
                    </m:r>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1" i="1">
                            <a:latin typeface="Cambria Math" panose="02040503050406030204" pitchFamily="18" charset="0"/>
                          </a:rPr>
                          <m:t>𝑽</m:t>
                        </m:r>
                      </m:e>
                      <m:sub>
                        <m:r>
                          <a:rPr lang="pt-BR" b="0" i="1" smtClean="0">
                            <a:latin typeface="Cambria Math" panose="02040503050406030204" pitchFamily="18" charset="0"/>
                          </a:rPr>
                          <m:t>𝑙𝑜𝑐𝑎𝑙</m:t>
                        </m:r>
                      </m:sub>
                      <m:sup>
                        <m:r>
                          <a:rPr lang="pt-BR" i="1">
                            <a:latin typeface="Cambria Math" panose="02040503050406030204" pitchFamily="18" charset="0"/>
                          </a:rPr>
                          <m:t>𝑡</m:t>
                        </m:r>
                      </m:sup>
                    </m:sSubSup>
                    <m:sSub>
                      <m:sSubPr>
                        <m:ctrlPr>
                          <a:rPr lang="pt-BR" i="1" smtClean="0">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𝑏</m:t>
                        </m:r>
                      </m:sub>
                    </m:sSub>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𝑙𝑜𝑐𝑎𝑙</m:t>
                        </m:r>
                      </m:sub>
                    </m:sSub>
                  </m:oMath>
                </a14:m>
                <a:r>
                  <a:rPr lang="pt-BR"/>
                  <a:t> </a:t>
                </a:r>
                <a:r>
                  <a:rPr lang="pt-BR" smtClean="0"/>
                  <a:t>onde </a:t>
                </a:r>
                <a:r>
                  <a:rPr lang="pt-BR" b="1" i="1" smtClean="0"/>
                  <a:t>V </a:t>
                </a:r>
                <a:r>
                  <a:rPr lang="pt-BR" smtClean="0"/>
                  <a:t>é um vetor [10x1] e </a:t>
                </a:r>
                <a:r>
                  <a:rPr lang="pt-BR" b="1" i="1" smtClean="0"/>
                  <a:t>M</a:t>
                </a:r>
                <a:r>
                  <a:rPr lang="pt-BR" i="1" baseline="-25000" smtClean="0"/>
                  <a:t>b</a:t>
                </a:r>
                <a:r>
                  <a:rPr lang="pt-BR" b="1" i="1" smtClean="0"/>
                  <a:t> </a:t>
                </a:r>
                <a:r>
                  <a:rPr lang="pt-BR" smtClean="0"/>
                  <a:t>uma matriz bloco-diagonal [10x10] </a:t>
                </a:r>
                <a:endParaRPr lang="pt-BR"/>
              </a:p>
              <a:p>
                <a:pPr algn="just"/>
                <a:r>
                  <a:rPr lang="pt-BR" smtClean="0"/>
                  <a:t>Porém como vimos: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𝑙𝑜𝑐𝑎𝑙</m:t>
                        </m:r>
                      </m:sub>
                    </m:sSub>
                    <m:r>
                      <a:rPr lang="pt-BR" i="1">
                        <a:latin typeface="Cambria Math" panose="02040503050406030204" pitchFamily="18" charset="0"/>
                      </a:rPr>
                      <m:t>=</m:t>
                    </m:r>
                    <m:r>
                      <a:rPr lang="pt-BR" b="1" i="1">
                        <a:latin typeface="Cambria Math" panose="02040503050406030204" pitchFamily="18" charset="0"/>
                      </a:rPr>
                      <m:t>𝑪</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𝑔𝑙𝑜𝑏𝑎𝑙</m:t>
                        </m:r>
                      </m:sub>
                    </m:sSub>
                  </m:oMath>
                </a14:m>
                <a:r>
                  <a:rPr lang="pt-BR" smtClean="0"/>
                  <a:t> ou apenas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𝑙𝑜𝑐𝑎𝑙</m:t>
                        </m:r>
                      </m:sub>
                    </m:sSub>
                    <m:r>
                      <a:rPr lang="pt-BR" i="1">
                        <a:latin typeface="Cambria Math" panose="02040503050406030204" pitchFamily="18" charset="0"/>
                      </a:rPr>
                      <m:t>=</m:t>
                    </m:r>
                    <m:r>
                      <a:rPr lang="pt-BR" b="1" i="1">
                        <a:latin typeface="Cambria Math" panose="02040503050406030204" pitchFamily="18" charset="0"/>
                      </a:rPr>
                      <m:t>𝑪</m:t>
                    </m:r>
                    <m:r>
                      <a:rPr lang="pt-BR" i="1">
                        <a:latin typeface="Cambria Math" panose="02040503050406030204" pitchFamily="18" charset="0"/>
                      </a:rPr>
                      <m:t>.</m:t>
                    </m:r>
                    <m:r>
                      <a:rPr lang="pt-BR" b="1" i="1" smtClean="0">
                        <a:latin typeface="Cambria Math" panose="02040503050406030204" pitchFamily="18" charset="0"/>
                      </a:rPr>
                      <m:t>𝑽</m:t>
                    </m:r>
                  </m:oMath>
                </a14:m>
                <a:r>
                  <a:rPr lang="pt-BR" smtClean="0"/>
                  <a:t>. </a:t>
                </a:r>
              </a:p>
              <a:p>
                <a:pPr algn="just"/>
                <a:r>
                  <a:rPr lang="pt-BR" smtClean="0"/>
                  <a:t>Sendo assim: </a:t>
                </a:r>
                <a14:m>
                  <m:oMath xmlns:m="http://schemas.openxmlformats.org/officeDocument/2006/math">
                    <m:r>
                      <a:rPr lang="pt-BR" i="1">
                        <a:latin typeface="Cambria Math" panose="02040503050406030204" pitchFamily="18" charset="0"/>
                      </a:rPr>
                      <m:t>𝑊</m:t>
                    </m:r>
                    <m:r>
                      <a:rPr lang="pt-BR" i="1">
                        <a:latin typeface="Cambria Math" panose="02040503050406030204" pitchFamily="18" charset="0"/>
                      </a:rPr>
                      <m:t>=−</m:t>
                    </m:r>
                    <m:sSup>
                      <m:sSupPr>
                        <m:ctrlPr>
                          <a:rPr lang="pt-BR" i="1" smtClean="0">
                            <a:latin typeface="Cambria Math" panose="02040503050406030204" pitchFamily="18" charset="0"/>
                          </a:rPr>
                        </m:ctrlPr>
                      </m:sSupPr>
                      <m:e>
                        <m:r>
                          <a:rPr lang="pt-BR" b="1" i="1" smtClean="0">
                            <a:latin typeface="Cambria Math" panose="02040503050406030204" pitchFamily="18" charset="0"/>
                          </a:rPr>
                          <m:t>𝑽</m:t>
                        </m:r>
                      </m:e>
                      <m:sup>
                        <m:r>
                          <a:rPr lang="pt-BR" b="0" i="1" smtClean="0">
                            <a:latin typeface="Cambria Math" panose="02040503050406030204" pitchFamily="18" charset="0"/>
                          </a:rPr>
                          <m:t>𝑡</m:t>
                        </m:r>
                      </m:sup>
                    </m:sSup>
                    <m:sSup>
                      <m:sSupPr>
                        <m:ctrlPr>
                          <a:rPr lang="pt-BR" i="1" smtClean="0">
                            <a:latin typeface="Cambria Math" panose="02040503050406030204" pitchFamily="18" charset="0"/>
                          </a:rPr>
                        </m:ctrlPr>
                      </m:sSupPr>
                      <m:e>
                        <m:r>
                          <a:rPr lang="pt-BR" b="1" i="1">
                            <a:latin typeface="Cambria Math" panose="02040503050406030204" pitchFamily="18" charset="0"/>
                          </a:rPr>
                          <m:t>𝑪</m:t>
                        </m:r>
                      </m:e>
                      <m:sup>
                        <m:r>
                          <a:rPr lang="pt-BR" b="0" i="1" smtClean="0">
                            <a:latin typeface="Cambria Math" panose="02040503050406030204" pitchFamily="18" charset="0"/>
                          </a:rPr>
                          <m:t>𝑡</m:t>
                        </m:r>
                      </m:sup>
                    </m:sSup>
                    <m:sSub>
                      <m:sSubPr>
                        <m:ctrlPr>
                          <a:rPr lang="pt-BR" i="1" smtClean="0">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𝑏</m:t>
                        </m:r>
                      </m:sub>
                    </m:sSub>
                    <m:r>
                      <a:rPr lang="pt-BR" b="1" i="1" smtClean="0">
                        <a:latin typeface="Cambria Math" panose="02040503050406030204" pitchFamily="18" charset="0"/>
                      </a:rPr>
                      <m:t>𝑪𝑽</m:t>
                    </m:r>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𝑽</m:t>
                        </m:r>
                      </m:e>
                      <m:sup>
                        <m:r>
                          <a:rPr lang="pt-BR" i="1">
                            <a:latin typeface="Cambria Math" panose="02040503050406030204" pitchFamily="18" charset="0"/>
                          </a:rPr>
                          <m:t>𝑡</m:t>
                        </m:r>
                      </m:sup>
                    </m:sSup>
                    <m:r>
                      <a:rPr lang="pt-BR" b="1" i="1" smtClean="0">
                        <a:latin typeface="Cambria Math" panose="02040503050406030204" pitchFamily="18" charset="0"/>
                      </a:rPr>
                      <m:t>𝑴</m:t>
                    </m:r>
                    <m:r>
                      <a:rPr lang="pt-BR" b="1" i="1">
                        <a:latin typeface="Cambria Math" panose="02040503050406030204" pitchFamily="18" charset="0"/>
                      </a:rPr>
                      <m:t>𝑽</m:t>
                    </m:r>
                  </m:oMath>
                </a14:m>
                <a:r>
                  <a:rPr lang="pt-BR" smtClean="0"/>
                  <a:t>, onde </a:t>
                </a:r>
                <a14:m>
                  <m:oMath xmlns:m="http://schemas.openxmlformats.org/officeDocument/2006/math">
                    <m:r>
                      <a:rPr lang="pt-BR" b="1" i="1">
                        <a:latin typeface="Cambria Math" panose="02040503050406030204" pitchFamily="18" charset="0"/>
                      </a:rPr>
                      <m:t>𝑴</m:t>
                    </m:r>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𝑪</m:t>
                        </m:r>
                      </m:e>
                      <m:sup>
                        <m:r>
                          <a:rPr lang="pt-BR" i="1">
                            <a:latin typeface="Cambria Math" panose="02040503050406030204" pitchFamily="18" charset="0"/>
                          </a:rPr>
                          <m:t>𝑡</m:t>
                        </m:r>
                      </m:sup>
                    </m:sSup>
                    <m:sSub>
                      <m:sSubPr>
                        <m:ctrlPr>
                          <a:rPr lang="pt-BR" i="1">
                            <a:latin typeface="Cambria Math" panose="02040503050406030204" pitchFamily="18" charset="0"/>
                          </a:rPr>
                        </m:ctrlPr>
                      </m:sSubPr>
                      <m:e>
                        <m:r>
                          <a:rPr lang="pt-BR" b="1" i="1">
                            <a:latin typeface="Cambria Math" panose="02040503050406030204" pitchFamily="18" charset="0"/>
                          </a:rPr>
                          <m:t>𝑴</m:t>
                        </m:r>
                      </m:e>
                      <m:sub>
                        <m:r>
                          <a:rPr lang="pt-BR" i="1">
                            <a:latin typeface="Cambria Math" panose="02040503050406030204" pitchFamily="18" charset="0"/>
                          </a:rPr>
                          <m:t>𝑏</m:t>
                        </m:r>
                      </m:sub>
                    </m:sSub>
                    <m:r>
                      <a:rPr lang="pt-BR" b="1" i="1">
                        <a:latin typeface="Cambria Math" panose="02040503050406030204" pitchFamily="18" charset="0"/>
                      </a:rPr>
                      <m:t>𝑪</m:t>
                    </m:r>
                  </m:oMath>
                </a14:m>
                <a:endParaRPr lang="pt-BR" smtClean="0"/>
              </a:p>
              <a:p>
                <a:pPr algn="just"/>
                <a:r>
                  <a:rPr lang="pt-BR" smtClean="0"/>
                  <a:t>A física do problema fornece a condição matemática final para a montagem do sistema de equações, a qual é </a:t>
                </a:r>
                <a14:m>
                  <m:oMath xmlns:m="http://schemas.openxmlformats.org/officeDocument/2006/math">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𝑘</m:t>
                                </m:r>
                              </m:sub>
                            </m:sSub>
                          </m:den>
                        </m:f>
                        <m:r>
                          <a:rPr lang="pt-BR" b="0" i="1" smtClean="0">
                            <a:latin typeface="Cambria Math" panose="02040503050406030204" pitchFamily="18" charset="0"/>
                          </a:rPr>
                          <m:t>=0</m:t>
                        </m:r>
                      </m:e>
                    </m:box>
                  </m:oMath>
                </a14:m>
                <a:r>
                  <a:rPr lang="pt-BR" smtClean="0"/>
                  <a:t> . Esta condição é uma qual é uma equação matricial (vide slide inicial). </a:t>
                </a:r>
              </a:p>
              <a:p>
                <a:pPr algn="just"/>
                <a:r>
                  <a:rPr lang="pt-BR" smtClean="0"/>
                  <a:t>Como foi mostrado em slide anterior para os casos em que queremos derivar uma forma quadrática </a:t>
                </a:r>
                <a14:m>
                  <m:oMath xmlns:m="http://schemas.openxmlformats.org/officeDocument/2006/math">
                    <m:r>
                      <a:rPr lang="pt-BR" i="1">
                        <a:latin typeface="Cambria Math" panose="02040503050406030204" pitchFamily="18" charset="0"/>
                      </a:rPr>
                      <m:t>𝑊</m:t>
                    </m:r>
                    <m:r>
                      <a:rPr lang="pt-BR" b="1"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𝑽</m:t>
                        </m:r>
                      </m:e>
                      <m:sup>
                        <m:r>
                          <a:rPr lang="pt-BR" i="1">
                            <a:latin typeface="Cambria Math" panose="02040503050406030204" pitchFamily="18" charset="0"/>
                          </a:rPr>
                          <m:t>𝑡</m:t>
                        </m:r>
                      </m:sup>
                    </m:sSup>
                    <m:r>
                      <a:rPr lang="pt-BR" b="1" i="1">
                        <a:latin typeface="Cambria Math" panose="02040503050406030204" pitchFamily="18" charset="0"/>
                      </a:rPr>
                      <m:t>𝑴𝑽</m:t>
                    </m:r>
                  </m:oMath>
                </a14:m>
                <a:r>
                  <a:rPr lang="pt-BR" smtClean="0"/>
                  <a:t> em relação às componentes de </a:t>
                </a:r>
                <a:r>
                  <a:rPr lang="pt-BR" b="1" i="1" smtClean="0"/>
                  <a:t>V </a:t>
                </a:r>
                <a:r>
                  <a:rPr lang="pt-BR" smtClean="0"/>
                  <a:t>(como agora), o vetor de derivadas na forma de um vetor coluna é dado por:</a:t>
                </a:r>
              </a:p>
              <a:p>
                <a:pPr lvl="1" algn="just"/>
                <a:r>
                  <a:rPr lang="pt-BR" smtClean="0"/>
                  <a:t> </a:t>
                </a:r>
                <a14:m>
                  <m:oMath xmlns:m="http://schemas.openxmlformats.org/officeDocument/2006/math">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𝑉</m:t>
                                    </m:r>
                                  </m:e>
                                  <m:sub>
                                    <m:r>
                                      <a:rPr lang="pt-BR" i="1">
                                        <a:latin typeface="Cambria Math" panose="02040503050406030204" pitchFamily="18" charset="0"/>
                                        <a:ea typeface="Cambria Math" panose="02040503050406030204" pitchFamily="18" charset="0"/>
                                      </a:rPr>
                                      <m:t>𝑘</m:t>
                                    </m:r>
                                  </m:sub>
                                </m:sSub>
                              </m:den>
                            </m:f>
                          </m:e>
                        </m:d>
                      </m:e>
                      <m:sup>
                        <m:r>
                          <a:rPr lang="pt-BR" b="0" i="1" smtClean="0">
                            <a:latin typeface="Cambria Math" panose="02040503050406030204" pitchFamily="18" charset="0"/>
                          </a:rPr>
                          <m:t>𝑡</m:t>
                        </m:r>
                      </m:sup>
                    </m:sSup>
                    <m:r>
                      <a:rPr lang="pt-BR" b="0" i="1" smtClean="0">
                        <a:latin typeface="Cambria Math" panose="02040503050406030204" pitchFamily="18" charset="0"/>
                        <a:ea typeface="Cambria Math" panose="02040503050406030204" pitchFamily="18" charset="0"/>
                      </a:rPr>
                      <m:t>=</m:t>
                    </m:r>
                    <m:d>
                      <m:dPr>
                        <m:ctrlPr>
                          <a:rPr lang="pt-BR" b="0" i="1" smtClean="0">
                            <a:latin typeface="Cambria Math" panose="02040503050406030204" pitchFamily="18" charset="0"/>
                            <a:ea typeface="Cambria Math" panose="02040503050406030204" pitchFamily="18" charset="0"/>
                          </a:rPr>
                        </m:ctrlPr>
                      </m:dPr>
                      <m:e>
                        <m:sSup>
                          <m:sSupPr>
                            <m:ctrlPr>
                              <a:rPr lang="pt-BR" b="0"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𝑴</m:t>
                            </m:r>
                          </m:e>
                          <m:sup>
                            <m:r>
                              <a:rPr lang="pt-BR" b="0" i="1" smtClean="0">
                                <a:latin typeface="Cambria Math" panose="02040503050406030204" pitchFamily="18" charset="0"/>
                                <a:ea typeface="Cambria Math" panose="02040503050406030204" pitchFamily="18" charset="0"/>
                              </a:rPr>
                              <m:t>𝑡</m:t>
                            </m:r>
                          </m:sup>
                        </m:sSup>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𝑴</m:t>
                        </m:r>
                      </m:e>
                    </m:d>
                    <m:r>
                      <a:rPr lang="pt-BR" b="1" i="1" smtClean="0">
                        <a:latin typeface="Cambria Math" panose="02040503050406030204" pitchFamily="18" charset="0"/>
                        <a:ea typeface="Cambria Math" panose="02040503050406030204" pitchFamily="18" charset="0"/>
                      </a:rPr>
                      <m:t>𝑽</m:t>
                    </m:r>
                  </m:oMath>
                </a14:m>
                <a:r>
                  <a:rPr lang="pt-BR" smtClean="0"/>
                  <a:t>, logo o sistema de equações é: </a:t>
                </a:r>
                <a14:m>
                  <m:oMath xmlns:m="http://schemas.openxmlformats.org/officeDocument/2006/math">
                    <m:d>
                      <m:dPr>
                        <m:ctrlPr>
                          <a:rPr lang="pt-BR" i="1">
                            <a:latin typeface="Cambria Math" panose="02040503050406030204" pitchFamily="18" charset="0"/>
                            <a:ea typeface="Cambria Math" panose="02040503050406030204" pitchFamily="18" charset="0"/>
                          </a:rPr>
                        </m:ctrlPr>
                      </m:dPr>
                      <m:e>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𝑴</m:t>
                            </m:r>
                          </m:e>
                          <m:sup>
                            <m:r>
                              <a:rPr lang="pt-BR" i="1">
                                <a:latin typeface="Cambria Math" panose="02040503050406030204" pitchFamily="18" charset="0"/>
                                <a:ea typeface="Cambria Math" panose="02040503050406030204" pitchFamily="18" charset="0"/>
                              </a:rPr>
                              <m:t>𝑡</m:t>
                            </m:r>
                          </m:sup>
                        </m:sSup>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𝑴</m:t>
                        </m:r>
                      </m:e>
                    </m:d>
                    <m:r>
                      <a:rPr lang="pt-BR" b="1" i="1">
                        <a:latin typeface="Cambria Math" panose="02040503050406030204" pitchFamily="18" charset="0"/>
                        <a:ea typeface="Cambria Math" panose="02040503050406030204" pitchFamily="18" charset="0"/>
                      </a:rPr>
                      <m:t>𝑽</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𝟎</m:t>
                    </m:r>
                  </m:oMath>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xfrm>
                <a:off x="128464" y="836712"/>
                <a:ext cx="9649072" cy="5760640"/>
              </a:xfrm>
              <a:blipFill>
                <a:blip r:embed="rId2"/>
                <a:stretch>
                  <a:fillRect l="-1327" t="-741" r="-1263"/>
                </a:stretch>
              </a:blipFill>
            </p:spPr>
            <p:txBody>
              <a:bodyPr/>
              <a:lstStyle/>
              <a:p>
                <a:r>
                  <a:rPr lang="pt-BR">
                    <a:noFill/>
                  </a:rPr>
                  <a:t> </a:t>
                </a:r>
              </a:p>
            </p:txBody>
          </p:sp>
        </mc:Fallback>
      </mc:AlternateContent>
    </p:spTree>
    <p:extLst>
      <p:ext uri="{BB962C8B-B14F-4D97-AF65-F5344CB8AC3E}">
        <p14:creationId xmlns:p14="http://schemas.microsoft.com/office/powerpoint/2010/main" val="373536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 Diferença na numeração do livro texto</a:t>
            </a:r>
            <a:endParaRPr lang="pt-BR"/>
          </a:p>
        </p:txBody>
      </p:sp>
      <p:sp>
        <p:nvSpPr>
          <p:cNvPr id="3" name="Espaço Reservado para Conteúdo 2"/>
          <p:cNvSpPr>
            <a:spLocks noGrp="1"/>
          </p:cNvSpPr>
          <p:nvPr>
            <p:ph idx="1"/>
          </p:nvPr>
        </p:nvSpPr>
        <p:spPr>
          <a:xfrm>
            <a:off x="293688" y="1071711"/>
            <a:ext cx="9340850" cy="5381625"/>
          </a:xfrm>
        </p:spPr>
        <p:txBody>
          <a:bodyPr>
            <a:normAutofit fontScale="77500" lnSpcReduction="20000"/>
          </a:bodyPr>
          <a:lstStyle/>
          <a:p>
            <a:pPr algn="just"/>
            <a:r>
              <a:rPr lang="pt-BR" smtClean="0"/>
              <a:t>Como pode ser observado nos slides anteriores, a numeração dos nós na matriz bloco diagonal </a:t>
            </a:r>
            <a:r>
              <a:rPr lang="pt-BR" b="1" i="1" smtClean="0"/>
              <a:t>M</a:t>
            </a:r>
            <a:r>
              <a:rPr lang="pt-BR" i="1" baseline="-25000" smtClean="0"/>
              <a:t>b</a:t>
            </a:r>
            <a:r>
              <a:rPr lang="pt-BR" b="1" i="1" smtClean="0"/>
              <a:t> </a:t>
            </a:r>
            <a:r>
              <a:rPr lang="pt-BR" smtClean="0"/>
              <a:t>é direta V</a:t>
            </a:r>
            <a:r>
              <a:rPr lang="pt-BR" baseline="30000" smtClean="0"/>
              <a:t>1</a:t>
            </a:r>
            <a:r>
              <a:rPr lang="pt-BR" baseline="-25000" smtClean="0"/>
              <a:t>L</a:t>
            </a:r>
            <a:r>
              <a:rPr lang="pt-BR" smtClean="0"/>
              <a:t>, V</a:t>
            </a:r>
            <a:r>
              <a:rPr lang="pt-BR" baseline="30000" smtClean="0"/>
              <a:t>1</a:t>
            </a:r>
            <a:r>
              <a:rPr lang="pt-BR" baseline="-25000" smtClean="0"/>
              <a:t>R</a:t>
            </a:r>
            <a:r>
              <a:rPr lang="pt-BR" smtClean="0"/>
              <a:t>, V</a:t>
            </a:r>
            <a:r>
              <a:rPr lang="pt-BR" baseline="30000" smtClean="0"/>
              <a:t>2</a:t>
            </a:r>
            <a:r>
              <a:rPr lang="pt-BR" baseline="-25000" smtClean="0"/>
              <a:t>L</a:t>
            </a:r>
            <a:r>
              <a:rPr lang="pt-BR" smtClean="0"/>
              <a:t>, V</a:t>
            </a:r>
            <a:r>
              <a:rPr lang="pt-BR" baseline="30000" smtClean="0"/>
              <a:t>2</a:t>
            </a:r>
            <a:r>
              <a:rPr lang="pt-BR" baseline="-25000" smtClean="0"/>
              <a:t>R</a:t>
            </a:r>
            <a:r>
              <a:rPr lang="pt-BR" smtClean="0"/>
              <a:t>, ... , V</a:t>
            </a:r>
            <a:r>
              <a:rPr lang="pt-BR" baseline="30000" smtClean="0"/>
              <a:t>6</a:t>
            </a:r>
            <a:r>
              <a:rPr lang="pt-BR" baseline="-25000" smtClean="0"/>
              <a:t>L</a:t>
            </a:r>
            <a:r>
              <a:rPr lang="pt-BR" smtClean="0"/>
              <a:t>, V</a:t>
            </a:r>
            <a:r>
              <a:rPr lang="pt-BR" baseline="30000" smtClean="0"/>
              <a:t>6</a:t>
            </a:r>
            <a:r>
              <a:rPr lang="pt-BR" baseline="-25000" smtClean="0"/>
              <a:t>R</a:t>
            </a:r>
            <a:r>
              <a:rPr lang="pt-BR" smtClean="0"/>
              <a:t>. A numeração das linhas da matriz de conexão </a:t>
            </a:r>
            <a:r>
              <a:rPr lang="pt-BR" b="1" smtClean="0"/>
              <a:t>C </a:t>
            </a:r>
            <a:r>
              <a:rPr lang="pt-BR" smtClean="0"/>
              <a:t>segue esta ordem (como era de se esperar).</a:t>
            </a:r>
          </a:p>
          <a:p>
            <a:pPr algn="just"/>
            <a:r>
              <a:rPr lang="pt-BR" smtClean="0"/>
              <a:t>No entanto no livro texto (</a:t>
            </a:r>
            <a:r>
              <a:rPr lang="pt-BR" i="1" smtClean="0"/>
              <a:t>Finite Element Methods for Electrical Engineers, Peter Sylvester, 3rd ed., 1996</a:t>
            </a:r>
            <a:r>
              <a:rPr lang="pt-BR" smtClean="0"/>
              <a:t>)</a:t>
            </a:r>
            <a:r>
              <a:rPr lang="pt-BR" i="1" smtClean="0"/>
              <a:t> </a:t>
            </a:r>
            <a:r>
              <a:rPr lang="pt-BR" smtClean="0"/>
              <a:t>a numeração das linhas e colunas da matriz </a:t>
            </a:r>
            <a:r>
              <a:rPr lang="pt-BR" b="1" i="1" smtClean="0"/>
              <a:t>C </a:t>
            </a:r>
            <a:r>
              <a:rPr lang="pt-BR" smtClean="0"/>
              <a:t>é diferente. Apesar disso (talvez por coincidência), a sequência apresentada no livro texto fornece o resultado correto para 5 elementos. Porém, quando passamos para 6 elementos, o sistema de equações produzido pela matriz </a:t>
            </a:r>
            <a:r>
              <a:rPr lang="pt-BR" b="1" smtClean="0"/>
              <a:t>C </a:t>
            </a:r>
            <a:r>
              <a:rPr lang="pt-BR" smtClean="0"/>
              <a:t>(do livro texto) fornece resultados errados.</a:t>
            </a:r>
          </a:p>
          <a:p>
            <a:pPr algn="just"/>
            <a:r>
              <a:rPr lang="pt-BR" smtClean="0"/>
              <a:t>Sendo assim, vamos seguir a numeração da matriz </a:t>
            </a:r>
            <a:r>
              <a:rPr lang="pt-BR" b="1" smtClean="0"/>
              <a:t>C </a:t>
            </a:r>
            <a:r>
              <a:rPr lang="pt-BR" smtClean="0"/>
              <a:t>que fornece resultados corretos, conforme veremos a seguir.</a:t>
            </a:r>
            <a:endParaRPr lang="pt-BR"/>
          </a:p>
        </p:txBody>
      </p:sp>
    </p:spTree>
    <p:extLst>
      <p:ext uri="{BB962C8B-B14F-4D97-AF65-F5344CB8AC3E}">
        <p14:creationId xmlns:p14="http://schemas.microsoft.com/office/powerpoint/2010/main" val="280157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70000" lnSpcReduction="20000"/>
              </a:bodyPr>
              <a:lstStyle/>
              <a:p>
                <a:r>
                  <a:rPr lang="pt-BR" smtClean="0"/>
                  <a:t>Vamos resolver um exemplo no qual teremos:</a:t>
                </a:r>
              </a:p>
              <a:p>
                <a:pPr lvl="1"/>
                <a:r>
                  <a:rPr lang="pt-BR" smtClean="0"/>
                  <a:t>R = 1; g = 0,5 ; L</a:t>
                </a:r>
                <a:r>
                  <a:rPr lang="pt-BR" baseline="30000" smtClean="0"/>
                  <a:t>k</a:t>
                </a:r>
                <a:r>
                  <a:rPr lang="pt-BR" smtClean="0"/>
                  <a:t> = 0,5</a:t>
                </a:r>
              </a:p>
              <a:p>
                <a:r>
                  <a:rPr lang="pt-BR" smtClean="0"/>
                  <a:t>A matriz </a:t>
                </a:r>
                <a:r>
                  <a:rPr lang="pt-BR" b="1" smtClean="0"/>
                  <a:t>S</a:t>
                </a:r>
                <a:r>
                  <a:rPr lang="pt-BR" b="1" baseline="30000" smtClean="0">
                    <a:latin typeface="Symbol" panose="05050102010706020507" pitchFamily="18" charset="2"/>
                  </a:rPr>
                  <a:t>e</a:t>
                </a:r>
                <a:r>
                  <a:rPr lang="pt-BR" b="1" smtClean="0"/>
                  <a:t> </a:t>
                </a:r>
                <a:r>
                  <a:rPr lang="pt-BR" smtClean="0"/>
                  <a:t>será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𝑺</m:t>
                        </m:r>
                      </m:e>
                      <m:sup>
                        <m:r>
                          <m:rPr>
                            <m:nor/>
                          </m:rPr>
                          <a:rPr lang="pt-BR" b="1" baseline="30000">
                            <a:latin typeface="Symbol" panose="05050102010706020507" pitchFamily="18" charset="2"/>
                          </a:rPr>
                          <m:t>e</m:t>
                        </m:r>
                      </m:sup>
                    </m:sSup>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oMath>
                </a14:m>
                <a:endParaRPr lang="pt-BR" smtClean="0"/>
              </a:p>
              <a:p>
                <a:r>
                  <a:rPr lang="pt-BR" smtClean="0"/>
                  <a:t>A matriz bloco diagonal </a:t>
                </a:r>
                <a:r>
                  <a:rPr lang="pt-BR" b="1" smtClean="0"/>
                  <a:t>S</a:t>
                </a:r>
                <a:r>
                  <a:rPr lang="pt-BR" b="1" baseline="-25000" smtClean="0"/>
                  <a:t>b</a:t>
                </a:r>
                <a:r>
                  <a:rPr lang="pt-BR" b="1" smtClean="0"/>
                  <a:t> </a:t>
                </a:r>
                <a:r>
                  <a:rPr lang="pt-BR" smtClean="0"/>
                  <a:t>será:</a:t>
                </a:r>
              </a:p>
              <a:p>
                <a:pPr lvl="1"/>
                <a14:m>
                  <m:oMath xmlns:m="http://schemas.openxmlformats.org/officeDocument/2006/math">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𝑺</m:t>
                        </m:r>
                      </m:e>
                      <m:sub>
                        <m:r>
                          <a:rPr lang="pt-BR" b="0" i="1" smtClean="0">
                            <a:latin typeface="Cambria Math" panose="02040503050406030204" pitchFamily="18" charset="0"/>
                          </a:rPr>
                          <m:t>𝑏</m:t>
                        </m:r>
                      </m:sub>
                      <m:sup>
                        <m:r>
                          <a:rPr lang="pt-BR" i="1" smtClean="0">
                            <a:latin typeface="Cambria Math" panose="02040503050406030204" pitchFamily="18" charset="0"/>
                            <a:ea typeface="Cambria Math" panose="02040503050406030204" pitchFamily="18" charset="0"/>
                          </a:rPr>
                          <m:t>ℇ</m:t>
                        </m:r>
                      </m:sup>
                    </m:sSub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175" t="-680"/>
                </a:stretch>
              </a:blipFill>
            </p:spPr>
            <p:txBody>
              <a:bodyPr/>
              <a:lstStyle/>
              <a:p>
                <a:r>
                  <a:rPr lang="pt-BR">
                    <a:noFill/>
                  </a:rPr>
                  <a:t> </a:t>
                </a:r>
              </a:p>
            </p:txBody>
          </p:sp>
        </mc:Fallback>
      </mc:AlternateContent>
    </p:spTree>
    <p:extLst>
      <p:ext uri="{BB962C8B-B14F-4D97-AF65-F5344CB8AC3E}">
        <p14:creationId xmlns:p14="http://schemas.microsoft.com/office/powerpoint/2010/main" val="239502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10000"/>
              </a:bodyPr>
              <a:lstStyle/>
              <a:p>
                <a:r>
                  <a:rPr lang="pt-BR" smtClean="0"/>
                  <a:t>A matriz </a:t>
                </a:r>
                <a:r>
                  <a:rPr lang="pt-BR" b="1" smtClean="0"/>
                  <a:t>T</a:t>
                </a:r>
                <a:r>
                  <a:rPr lang="pt-BR" b="1" baseline="30000" smtClean="0">
                    <a:latin typeface="Symbol" panose="05050102010706020507" pitchFamily="18" charset="2"/>
                  </a:rPr>
                  <a:t>e</a:t>
                </a:r>
                <a:r>
                  <a:rPr lang="pt-BR" b="1" smtClean="0"/>
                  <a:t> </a:t>
                </a:r>
                <a:r>
                  <a:rPr lang="pt-BR" smtClean="0"/>
                  <a:t>será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𝑻</m:t>
                        </m:r>
                      </m:e>
                      <m:sup>
                        <m:r>
                          <m:rPr>
                            <m:nor/>
                          </m:rPr>
                          <a:rPr lang="pt-BR" b="1" baseline="30000">
                            <a:latin typeface="Symbol" panose="05050102010706020507" pitchFamily="18" charset="2"/>
                          </a:rPr>
                          <m:t>e</m:t>
                        </m:r>
                      </m:sup>
                    </m:sSup>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b="0" i="1" smtClean="0">
                                  <a:latin typeface="Cambria Math" panose="02040503050406030204" pitchFamily="18" charset="0"/>
                                </a:rPr>
                                <m:t>2</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2</m:t>
                              </m:r>
                            </m:e>
                          </m:mr>
                        </m:m>
                      </m:e>
                    </m:d>
                  </m:oMath>
                </a14:m>
                <a:endParaRPr lang="pt-BR" smtClean="0"/>
              </a:p>
              <a:p>
                <a:r>
                  <a:rPr lang="pt-BR" smtClean="0"/>
                  <a:t>A matriz bloco diagonal </a:t>
                </a:r>
                <a:r>
                  <a:rPr lang="pt-BR" b="1" smtClean="0"/>
                  <a:t>T</a:t>
                </a:r>
                <a:r>
                  <a:rPr lang="pt-BR" b="1" baseline="-25000" smtClean="0"/>
                  <a:t>b</a:t>
                </a:r>
                <a:r>
                  <a:rPr lang="pt-BR" b="1" smtClean="0"/>
                  <a:t> </a:t>
                </a:r>
                <a:r>
                  <a:rPr lang="pt-BR" smtClean="0"/>
                  <a:t>será:</a:t>
                </a:r>
              </a:p>
              <a:p>
                <a:pPr lvl="1"/>
                <a14:m>
                  <m:oMath xmlns:m="http://schemas.openxmlformats.org/officeDocument/2006/math">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𝑻</m:t>
                        </m:r>
                      </m:e>
                      <m:sub>
                        <m:r>
                          <a:rPr lang="pt-BR" b="0" i="1" smtClean="0">
                            <a:latin typeface="Cambria Math" panose="02040503050406030204" pitchFamily="18" charset="0"/>
                          </a:rPr>
                          <m:t>𝑏</m:t>
                        </m:r>
                      </m:sub>
                      <m:sup>
                        <m:r>
                          <a:rPr lang="pt-BR" i="1" smtClean="0">
                            <a:latin typeface="Cambria Math" panose="02040503050406030204" pitchFamily="18" charset="0"/>
                            <a:ea typeface="Cambria Math" panose="02040503050406030204" pitchFamily="18" charset="0"/>
                          </a:rPr>
                          <m:t>ℇ</m:t>
                        </m:r>
                      </m:sup>
                    </m:sSub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a:stretch>
              </a:blipFill>
            </p:spPr>
            <p:txBody>
              <a:bodyPr/>
              <a:lstStyle/>
              <a:p>
                <a:r>
                  <a:rPr lang="pt-BR">
                    <a:noFill/>
                  </a:rPr>
                  <a:t> </a:t>
                </a:r>
              </a:p>
            </p:txBody>
          </p:sp>
        </mc:Fallback>
      </mc:AlternateContent>
    </p:spTree>
    <p:extLst>
      <p:ext uri="{BB962C8B-B14F-4D97-AF65-F5344CB8AC3E}">
        <p14:creationId xmlns:p14="http://schemas.microsoft.com/office/powerpoint/2010/main" val="413034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55000" lnSpcReduction="20000"/>
              </a:bodyPr>
              <a:lstStyle/>
              <a:p>
                <a:r>
                  <a:rPr lang="pt-BR" smtClean="0"/>
                  <a:t>A matriz </a:t>
                </a:r>
                <a:r>
                  <a:rPr lang="pt-BR" b="1" smtClean="0"/>
                  <a:t>M</a:t>
                </a:r>
                <a:r>
                  <a:rPr lang="pt-BR" b="1" baseline="30000" smtClean="0">
                    <a:latin typeface="Symbol" panose="05050102010706020507" pitchFamily="18" charset="2"/>
                  </a:rPr>
                  <a:t>e</a:t>
                </a:r>
                <a:r>
                  <a:rPr lang="pt-BR" b="1" smtClean="0"/>
                  <a:t> </a:t>
                </a:r>
                <a:r>
                  <a:rPr lang="pt-BR" smtClean="0"/>
                  <a:t>será </a:t>
                </a:r>
                <a14:m>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𝑴</m:t>
                        </m:r>
                      </m:e>
                      <m:sup>
                        <m:r>
                          <a:rPr lang="pt-BR" i="1" smtClean="0">
                            <a:latin typeface="Cambria Math" panose="02040503050406030204" pitchFamily="18" charset="0"/>
                            <a:ea typeface="Cambria Math" panose="02040503050406030204" pitchFamily="18" charset="0"/>
                          </a:rPr>
                          <m:t>ℇ</m:t>
                        </m:r>
                      </m:sup>
                    </m:sSup>
                    <m:r>
                      <a:rPr lang="pt-BR" b="0" i="1" smtClean="0">
                        <a:latin typeface="Cambria Math" panose="02040503050406030204" pitchFamily="18" charset="0"/>
                      </a:rPr>
                      <m:t>=</m:t>
                    </m:r>
                    <m:r>
                      <a:rPr lang="pt-BR" i="1">
                        <a:latin typeface="Cambria Math" panose="02040503050406030204" pitchFamily="18" charset="0"/>
                      </a:rPr>
                      <m:t>𝑔</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r>
                          <a:rPr lang="pt-BR" b="1" i="1">
                            <a:latin typeface="Cambria Math" panose="02040503050406030204" pitchFamily="18" charset="0"/>
                          </a:rPr>
                          <m:t>𝑻</m:t>
                        </m:r>
                      </m:e>
                      <m:sup>
                        <m:r>
                          <a:rPr lang="pt-BR" i="1">
                            <a:latin typeface="Cambria Math" panose="02040503050406030204" pitchFamily="18" charset="0"/>
                            <a:ea typeface="Cambria Math" panose="02040503050406030204" pitchFamily="18" charset="0"/>
                          </a:rPr>
                          <m:t>𝜀</m:t>
                        </m:r>
                      </m:sup>
                    </m:sSup>
                    <m:r>
                      <a:rPr lang="pt-BR" i="1">
                        <a:latin typeface="Cambria Math" panose="02040503050406030204" pitchFamily="18" charset="0"/>
                      </a:rPr>
                      <m:t>+</m:t>
                    </m:r>
                    <m:sSup>
                      <m:sSupPr>
                        <m:ctrlPr>
                          <a:rPr lang="pt-BR" b="1" i="1">
                            <a:latin typeface="Cambria Math" panose="02040503050406030204" pitchFamily="18" charset="0"/>
                          </a:rPr>
                        </m:ctrlPr>
                      </m:sSup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oMath>
                </a14:m>
                <a:endParaRPr lang="pt-BR" b="1" smtClean="0">
                  <a:ea typeface="Cambria Math" panose="02040503050406030204" pitchFamily="18" charset="0"/>
                </a:endParaRPr>
              </a:p>
              <a:p>
                <a:r>
                  <a:rPr lang="pt-BR" smtClean="0"/>
                  <a:t>Para os valores deste exemplo: </a:t>
                </a:r>
                <a:r>
                  <a:rPr lang="pt-BR"/>
                  <a:t>R = 1; g = 0,5 ; L</a:t>
                </a:r>
                <a:r>
                  <a:rPr lang="pt-BR" baseline="30000"/>
                  <a:t>k</a:t>
                </a:r>
                <a:r>
                  <a:rPr lang="pt-BR"/>
                  <a:t> = 0,5</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ea typeface="Cambria Math" panose="02040503050406030204" pitchFamily="18" charset="0"/>
                            </a:rPr>
                            <m:t>ℇ</m:t>
                          </m:r>
                        </m:sup>
                      </m:sSup>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b="0"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2,0833</m:t>
                                </m:r>
                              </m:e>
                              <m:e>
                                <m:r>
                                  <a:rPr lang="pt-BR" b="0" i="1" smtClean="0">
                                    <a:latin typeface="Cambria Math" panose="02040503050406030204" pitchFamily="18" charset="0"/>
                                    <a:ea typeface="Cambria Math" panose="02040503050406030204" pitchFamily="18" charset="0"/>
                                  </a:rPr>
                                  <m:t>1,9583</m:t>
                                </m:r>
                              </m:e>
                            </m:mr>
                            <m:mr>
                              <m:e>
                                <m:r>
                                  <a:rPr lang="pt-BR" b="0" i="1" smtClean="0">
                                    <a:latin typeface="Cambria Math" panose="02040503050406030204" pitchFamily="18" charset="0"/>
                                    <a:ea typeface="Cambria Math" panose="02040503050406030204" pitchFamily="18" charset="0"/>
                                  </a:rPr>
                                  <m:t>1,9583</m:t>
                                </m:r>
                              </m:e>
                              <m:e>
                                <m:r>
                                  <a:rPr lang="pt-BR" b="0" i="1" smtClean="0">
                                    <a:latin typeface="Cambria Math" panose="02040503050406030204" pitchFamily="18" charset="0"/>
                                    <a:ea typeface="Cambria Math" panose="02040503050406030204" pitchFamily="18" charset="0"/>
                                  </a:rPr>
                                  <m:t>−2,0833</m:t>
                                </m:r>
                              </m:e>
                            </m:mr>
                          </m:m>
                        </m:e>
                      </m:d>
                    </m:oMath>
                  </m:oMathPara>
                </a14:m>
                <a:endParaRPr lang="pt-BR" smtClean="0"/>
              </a:p>
              <a:p>
                <a:r>
                  <a:rPr lang="pt-BR" smtClean="0"/>
                  <a:t>A matriz bloco diagonal </a:t>
                </a:r>
                <a:r>
                  <a:rPr lang="pt-BR" b="1" smtClean="0"/>
                  <a:t>M</a:t>
                </a:r>
                <a:r>
                  <a:rPr lang="pt-BR" b="1" baseline="-25000" smtClean="0"/>
                  <a:t>b</a:t>
                </a:r>
                <a:r>
                  <a:rPr lang="pt-BR" b="1" smtClean="0"/>
                  <a:t> </a:t>
                </a:r>
                <a:r>
                  <a:rPr lang="pt-BR" smtClean="0"/>
                  <a:t>será:</a:t>
                </a:r>
              </a:p>
              <a:p>
                <a:pPr lvl="1"/>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𝑏</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smtClean="0">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783"/>
                </a:stretch>
              </a:blipFill>
            </p:spPr>
            <p:txBody>
              <a:bodyPr/>
              <a:lstStyle/>
              <a:p>
                <a:r>
                  <a:rPr lang="pt-BR">
                    <a:noFill/>
                  </a:rPr>
                  <a:t> </a:t>
                </a:r>
              </a:p>
            </p:txBody>
          </p:sp>
        </mc:Fallback>
      </mc:AlternateContent>
    </p:spTree>
    <p:extLst>
      <p:ext uri="{BB962C8B-B14F-4D97-AF65-F5344CB8AC3E}">
        <p14:creationId xmlns:p14="http://schemas.microsoft.com/office/powerpoint/2010/main" val="216757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55000" lnSpcReduction="20000"/>
              </a:bodyPr>
              <a:lstStyle/>
              <a:p>
                <a:r>
                  <a:rPr lang="pt-BR" smtClean="0"/>
                  <a:t>A matriz de conexão </a:t>
                </a:r>
                <a:r>
                  <a:rPr lang="pt-BR" b="1" smtClean="0"/>
                  <a:t>C </a:t>
                </a:r>
                <a:r>
                  <a:rPr lang="pt-BR" smtClean="0"/>
                  <a:t>foi calculada como:</a:t>
                </a:r>
              </a:p>
              <a:p>
                <a:pPr lvl="1"/>
                <a14:m>
                  <m:oMath xmlns:m="http://schemas.openxmlformats.org/officeDocument/2006/math">
                    <m:r>
                      <a:rPr lang="pt-BR" b="1" i="1" smtClean="0">
                        <a:latin typeface="Cambria Math" panose="02040503050406030204" pitchFamily="18" charset="0"/>
                      </a:rPr>
                      <m:t>𝑪</m:t>
                    </m:r>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6"/>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e>
                              <m:r>
                                <a:rPr lang="pt-BR" b="0" i="1" smtClean="0">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
                      </m:e>
                    </m:d>
                  </m:oMath>
                </a14:m>
                <a:endParaRPr lang="pt-BR" b="1" smtClean="0"/>
              </a:p>
              <a:p>
                <a:pPr lvl="1"/>
                <a:endParaRPr lang="pt-BR" b="1"/>
              </a:p>
              <a:p>
                <a:pPr lvl="1"/>
                <a:endParaRPr lang="pt-BR" b="1" smtClean="0"/>
              </a:p>
              <a:p>
                <a:pPr lvl="1"/>
                <a:r>
                  <a:rPr lang="pt-BR" smtClean="0"/>
                  <a:t>Sendo assim a matriz </a:t>
                </a:r>
                <a:r>
                  <a:rPr lang="pt-BR" b="1" smtClean="0"/>
                  <a:t>M </a:t>
                </a:r>
                <a:r>
                  <a:rPr lang="pt-BR" smtClean="0"/>
                  <a:t>será </a:t>
                </a:r>
                <a14:m>
                  <m:oMath xmlns:m="http://schemas.openxmlformats.org/officeDocument/2006/math">
                    <m:r>
                      <a:rPr lang="pt-BR" b="1" i="1" smtClean="0">
                        <a:latin typeface="Cambria Math" panose="02040503050406030204" pitchFamily="18" charset="0"/>
                      </a:rPr>
                      <m:t>𝑴</m:t>
                    </m:r>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smtClean="0">
                            <a:latin typeface="Cambria Math" panose="02040503050406030204" pitchFamily="18" charset="0"/>
                          </a:rPr>
                          <m:t>𝑪</m:t>
                        </m:r>
                      </m:e>
                      <m:sup>
                        <m:r>
                          <a:rPr lang="pt-BR" b="1" i="1" smtClean="0">
                            <a:latin typeface="Cambria Math" panose="02040503050406030204" pitchFamily="18" charset="0"/>
                          </a:rPr>
                          <m:t>𝒕</m:t>
                        </m:r>
                      </m:sup>
                    </m:sSup>
                    <m:r>
                      <a:rPr lang="pt-BR" b="1" i="1" smtClean="0">
                        <a:latin typeface="Cambria Math" panose="02040503050406030204" pitchFamily="18" charset="0"/>
                      </a:rPr>
                      <m:t>𝑴𝑪</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−2,083 </m:t>
                              </m:r>
                            </m:e>
                            <m:e>
                              <m:r>
                                <m:rPr>
                                  <m:nor/>
                                </m:rPr>
                                <a:rPr lang="pt-BR">
                                  <a:solidFill>
                                    <a:srgbClr val="000000"/>
                                  </a:solidFill>
                                  <a:latin typeface="Calibri" panose="020F0502020204030204" pitchFamily="34" charset="0"/>
                                </a:rPr>
                                <m:t>1,958 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1,958</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m:t>
                              </m:r>
                            </m:e>
                            <m:e>
                              <m:r>
                                <m:rPr>
                                  <m:nor/>
                                </m:rPr>
                                <a:rPr lang="pt-BR">
                                  <a:solidFill>
                                    <a:srgbClr val="000000"/>
                                  </a:solidFill>
                                  <a:latin typeface="Calibri" panose="020F0502020204030204" pitchFamily="34" charset="0"/>
                                </a:rPr>
                                <m:t>1,958</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m:t>
                              </m:r>
                            </m:e>
                            <m:e>
                              <m:r>
                                <m:rPr>
                                  <m:nor/>
                                </m:rPr>
                                <a:rPr lang="pt-BR">
                                  <a:solidFill>
                                    <a:srgbClr val="000000"/>
                                  </a:solidFill>
                                  <a:latin typeface="Calibri" panose="020F0502020204030204" pitchFamily="34" charset="0"/>
                                </a:rPr>
                                <m:t>1,958</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m:t>
                              </m:r>
                            </m:e>
                            <m:e>
                              <m:r>
                                <m:rPr>
                                  <m:nor/>
                                </m:rPr>
                                <a:rPr lang="pt-BR">
                                  <a:solidFill>
                                    <a:srgbClr val="000000"/>
                                  </a:solidFill>
                                  <a:latin typeface="Calibri" panose="020F0502020204030204" pitchFamily="34" charset="0"/>
                                </a:rPr>
                                <m:t>1,958</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−2,083</m:t>
                              </m:r>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783" t="-227"/>
                </a:stretch>
              </a:blipFill>
            </p:spPr>
            <p:txBody>
              <a:bodyPr/>
              <a:lstStyle/>
              <a:p>
                <a:r>
                  <a:rPr lang="pt-BR">
                    <a:noFill/>
                  </a:rPr>
                  <a:t> </a:t>
                </a:r>
              </a:p>
            </p:txBody>
          </p:sp>
        </mc:Fallback>
      </mc:AlternateContent>
    </p:spTree>
    <p:extLst>
      <p:ext uri="{BB962C8B-B14F-4D97-AF65-F5344CB8AC3E}">
        <p14:creationId xmlns:p14="http://schemas.microsoft.com/office/powerpoint/2010/main" val="411359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ítulo 3"/>
          <p:cNvSpPr>
            <a:spLocks noGrp="1"/>
          </p:cNvSpPr>
          <p:nvPr>
            <p:ph type="ctrTitle" sz="quarter"/>
          </p:nvPr>
        </p:nvSpPr>
        <p:spPr/>
        <p:txBody>
          <a:bodyPr/>
          <a:lstStyle/>
          <a:p>
            <a:r>
              <a:rPr lang="en-US" smtClean="0"/>
              <a:t>Métodos Numéricos</a:t>
            </a:r>
            <a:endParaRPr lang="pt-BR" smtClean="0"/>
          </a:p>
        </p:txBody>
      </p:sp>
      <p:sp>
        <p:nvSpPr>
          <p:cNvPr id="55299" name="Subtítulo 4"/>
          <p:cNvSpPr>
            <a:spLocks noGrp="1"/>
          </p:cNvSpPr>
          <p:nvPr>
            <p:ph type="subTitle" sz="quarter" idx="1"/>
          </p:nvPr>
        </p:nvSpPr>
        <p:spPr/>
        <p:txBody>
          <a:bodyPr/>
          <a:lstStyle/>
          <a:p>
            <a:r>
              <a:rPr lang="en-US" smtClean="0"/>
              <a:t>5a Aula</a:t>
            </a:r>
            <a:endParaRPr lang="pt-BR" smtClean="0"/>
          </a:p>
        </p:txBody>
      </p:sp>
    </p:spTree>
  </p:cSld>
  <p:clrMapOvr>
    <a:masterClrMapping/>
  </p:clrMapOvr>
  <p:timing>
    <p:tnLst>
      <p:par>
        <p:cT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smtClean="0"/>
                  <a:t>O vetor de derivadas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𝑉</m:t>
                                    </m:r>
                                  </m:e>
                                  <m:sub>
                                    <m:r>
                                      <a:rPr lang="pt-BR" i="1">
                                        <a:latin typeface="Cambria Math" panose="02040503050406030204" pitchFamily="18" charset="0"/>
                                        <a:ea typeface="Cambria Math" panose="02040503050406030204" pitchFamily="18" charset="0"/>
                                      </a:rPr>
                                      <m:t>𝑘</m:t>
                                    </m:r>
                                  </m:sub>
                                </m:sSub>
                              </m:den>
                            </m:f>
                          </m:e>
                        </m:d>
                      </m:e>
                      <m:sup>
                        <m:r>
                          <a:rPr lang="pt-BR" i="1">
                            <a:latin typeface="Cambria Math" panose="02040503050406030204" pitchFamily="18" charset="0"/>
                          </a:rPr>
                          <m:t>𝑡</m:t>
                        </m:r>
                      </m:sup>
                    </m:sSup>
                    <m:r>
                      <a:rPr lang="pt-BR" b="0" i="1" smtClean="0">
                        <a:latin typeface="Cambria Math" panose="02040503050406030204" pitchFamily="18" charset="0"/>
                      </a:rPr>
                      <m:t>=</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𝑴</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𝑴</m:t>
                        </m:r>
                      </m:e>
                    </m:d>
                    <m:r>
                      <a:rPr lang="pt-BR" b="1" i="1" smtClean="0">
                        <a:latin typeface="Cambria Math" panose="02040503050406030204" pitchFamily="18" charset="0"/>
                      </a:rPr>
                      <m:t>𝑽</m:t>
                    </m:r>
                  </m:oMath>
                </a14:m>
                <a:r>
                  <a:rPr lang="pt-BR" b="1" smtClean="0"/>
                  <a:t> </a:t>
                </a:r>
                <a:r>
                  <a:rPr lang="pt-BR" smtClean="0"/>
                  <a:t>será:</a:t>
                </a:r>
                <a:endParaRPr lang="pt-BR" b="1" smtClean="0"/>
              </a:p>
              <a:p>
                <a:pPr lvl="1"/>
                <a14:m>
                  <m:oMath xmlns:m="http://schemas.openxmlformats.org/officeDocument/2006/math">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−4,167</m:t>
                              </m:r>
                            </m:e>
                          </m:mr>
                        </m:m>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b="1" i="1" smtClean="0">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5</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6</m:t>
                                  </m:r>
                                </m:sub>
                              </m:sSub>
                            </m:e>
                          </m:mr>
                        </m:m>
                      </m:e>
                    </m:d>
                  </m:oMath>
                </a14:m>
                <a:endParaRPr lang="pt-BR" b="1" smtClean="0"/>
              </a:p>
              <a:p>
                <a:r>
                  <a:rPr lang="pt-BR" smtClean="0"/>
                  <a:t>Neste exemplo, </a:t>
                </a:r>
                <a:r>
                  <a:rPr lang="pt-BR" b="1" smtClean="0"/>
                  <a:t>V</a:t>
                </a:r>
                <a:r>
                  <a:rPr lang="pt-BR" baseline="-25000" smtClean="0"/>
                  <a:t>6</a:t>
                </a:r>
                <a:r>
                  <a:rPr lang="pt-BR" b="1" smtClean="0"/>
                  <a:t> </a:t>
                </a:r>
                <a:r>
                  <a:rPr lang="pt-BR" smtClean="0"/>
                  <a:t>é uma condição de contorno, dada (</a:t>
                </a:r>
                <a:r>
                  <a:rPr lang="pt-BR" b="1" smtClean="0"/>
                  <a:t>V</a:t>
                </a:r>
                <a:r>
                  <a:rPr lang="pt-BR" baseline="-25000" smtClean="0"/>
                  <a:t>6</a:t>
                </a:r>
                <a:r>
                  <a:rPr lang="pt-BR" smtClean="0"/>
                  <a:t>=2) e </a:t>
                </a:r>
                <a:r>
                  <a:rPr lang="pt-BR" b="1" smtClean="0"/>
                  <a:t>V</a:t>
                </a:r>
                <a:r>
                  <a:rPr lang="pt-BR" baseline="-25000" smtClean="0"/>
                  <a:t>1</a:t>
                </a:r>
                <a:r>
                  <a:rPr lang="pt-BR" b="1" smtClean="0"/>
                  <a:t> </a:t>
                </a:r>
                <a:r>
                  <a:rPr lang="pt-BR" smtClean="0"/>
                  <a:t>...</a:t>
                </a:r>
                <a:r>
                  <a:rPr lang="pt-BR" b="1" smtClean="0"/>
                  <a:t> V</a:t>
                </a:r>
                <a:r>
                  <a:rPr lang="pt-BR" baseline="-25000" smtClean="0"/>
                  <a:t>5</a:t>
                </a:r>
                <a:r>
                  <a:rPr lang="pt-BR" b="1" smtClean="0"/>
                  <a:t> </a:t>
                </a:r>
                <a:r>
                  <a:rPr lang="pt-BR" smtClean="0"/>
                  <a:t>incógnitas a descobrir.</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r="-457"/>
                </a:stretch>
              </a:blipFill>
            </p:spPr>
            <p:txBody>
              <a:bodyPr/>
              <a:lstStyle/>
              <a:p>
                <a:r>
                  <a:rPr lang="pt-BR">
                    <a:noFill/>
                  </a:rPr>
                  <a:t> </a:t>
                </a:r>
              </a:p>
            </p:txBody>
          </p:sp>
        </mc:Fallback>
      </mc:AlternateContent>
    </p:spTree>
    <p:extLst>
      <p:ext uri="{BB962C8B-B14F-4D97-AF65-F5344CB8AC3E}">
        <p14:creationId xmlns:p14="http://schemas.microsoft.com/office/powerpoint/2010/main" val="156731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a:bodyPr>
              <a:lstStyle/>
              <a:p>
                <a:r>
                  <a:rPr lang="pt-BR" smtClean="0"/>
                  <a:t>Fazendo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𝑉</m:t>
                                    </m:r>
                                  </m:e>
                                  <m:sub>
                                    <m:r>
                                      <a:rPr lang="pt-BR" i="1">
                                        <a:latin typeface="Cambria Math" panose="02040503050406030204" pitchFamily="18" charset="0"/>
                                        <a:ea typeface="Cambria Math" panose="02040503050406030204" pitchFamily="18" charset="0"/>
                                      </a:rPr>
                                      <m:t>𝑘</m:t>
                                    </m:r>
                                  </m:sub>
                                </m:sSub>
                              </m:den>
                            </m:f>
                          </m:e>
                        </m:d>
                      </m:e>
                      <m:sup>
                        <m:r>
                          <a:rPr lang="pt-BR" i="1">
                            <a:latin typeface="Cambria Math" panose="02040503050406030204" pitchFamily="18" charset="0"/>
                          </a:rPr>
                          <m:t>𝑡</m:t>
                        </m:r>
                      </m:sup>
                    </m:sSup>
                    <m:r>
                      <a:rPr lang="pt-BR" b="0" i="1" smtClean="0">
                        <a:latin typeface="Cambria Math" panose="02040503050406030204" pitchFamily="18" charset="0"/>
                      </a:rPr>
                      <m:t>=</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𝑴</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𝑴</m:t>
                        </m:r>
                      </m:e>
                    </m:d>
                    <m:r>
                      <a:rPr lang="pt-BR" b="1" i="1" smtClean="0">
                        <a:latin typeface="Cambria Math" panose="02040503050406030204" pitchFamily="18" charset="0"/>
                      </a:rPr>
                      <m:t>𝑽</m:t>
                    </m:r>
                    <m:r>
                      <a:rPr lang="pt-BR" b="1" i="1" smtClean="0">
                        <a:latin typeface="Cambria Math" panose="02040503050406030204" pitchFamily="18" charset="0"/>
                      </a:rPr>
                      <m:t>=</m:t>
                    </m:r>
                    <m:r>
                      <a:rPr lang="pt-BR" b="1" i="1" smtClean="0">
                        <a:latin typeface="Cambria Math" panose="02040503050406030204" pitchFamily="18" charset="0"/>
                      </a:rPr>
                      <m:t>𝟎</m:t>
                    </m:r>
                  </m:oMath>
                </a14:m>
                <a:r>
                  <a:rPr lang="pt-BR" b="1" smtClean="0"/>
                  <a:t> </a:t>
                </a:r>
                <a:r>
                  <a:rPr lang="pt-BR" smtClean="0"/>
                  <a:t>para os nós que não são condição de contorno e substituindo </a:t>
                </a:r>
                <a:r>
                  <a:rPr lang="pt-BR" b="1"/>
                  <a:t>V</a:t>
                </a:r>
                <a:r>
                  <a:rPr lang="pt-BR" baseline="-25000"/>
                  <a:t>6</a:t>
                </a:r>
                <a:r>
                  <a:rPr lang="pt-BR"/>
                  <a:t>=2 </a:t>
                </a:r>
                <a:r>
                  <a:rPr lang="pt-BR" smtClean="0"/>
                  <a:t>teremos o sistema:</a:t>
                </a:r>
                <a:endParaRPr lang="pt-BR" b="1" smtClean="0"/>
              </a:p>
              <a:p>
                <a:pPr lvl="1"/>
                <a14:m>
                  <m:oMath xmlns:m="http://schemas.openxmlformats.org/officeDocument/2006/math">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−4,167</m:t>
                              </m:r>
                            </m:e>
                          </m:mr>
                        </m:m>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b="1" i="1" smtClean="0">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5</m:t>
                                  </m:r>
                                </m:sub>
                              </m:sSub>
                            </m:e>
                          </m:mr>
                          <m:mr>
                            <m:e>
                              <m:r>
                                <a:rPr lang="pt-BR" b="1" i="1" smtClean="0">
                                  <a:latin typeface="Cambria Math" panose="02040503050406030204" pitchFamily="18" charset="0"/>
                                </a:rPr>
                                <m:t>𝟐</m:t>
                              </m:r>
                            </m:e>
                          </m:mr>
                        </m:m>
                      </m:e>
                    </m:d>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mr>
                        </m:m>
                      </m:e>
                    </m:d>
                  </m:oMath>
                </a14:m>
                <a:endParaRPr lang="pt-BR" b="1"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a:stretch>
              </a:blipFill>
            </p:spPr>
            <p:txBody>
              <a:bodyPr/>
              <a:lstStyle/>
              <a:p>
                <a:r>
                  <a:rPr lang="pt-BR">
                    <a:noFill/>
                  </a:rPr>
                  <a:t> </a:t>
                </a:r>
              </a:p>
            </p:txBody>
          </p:sp>
        </mc:Fallback>
      </mc:AlternateContent>
    </p:spTree>
    <p:extLst>
      <p:ext uri="{BB962C8B-B14F-4D97-AF65-F5344CB8AC3E}">
        <p14:creationId xmlns:p14="http://schemas.microsoft.com/office/powerpoint/2010/main" val="194910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10000"/>
              </a:bodyPr>
              <a:lstStyle/>
              <a:p>
                <a:r>
                  <a:rPr lang="pt-BR" smtClean="0"/>
                  <a:t>O sistema do slide anterior (abaixo) é então reduzido a um sistema 5x5:</a:t>
                </a:r>
                <a:endParaRPr lang="pt-BR" b="1" smtClean="0"/>
              </a:p>
              <a:p>
                <a:pPr lvl="1"/>
                <a14:m>
                  <m:oMath xmlns:m="http://schemas.openxmlformats.org/officeDocument/2006/math">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−4,167</m:t>
                              </m:r>
                            </m:e>
                          </m:mr>
                        </m:m>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b="1" i="1" smtClean="0">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5</m:t>
                                  </m:r>
                                </m:sub>
                              </m:sSub>
                            </m:e>
                          </m:mr>
                          <m:mr>
                            <m:e>
                              <m:r>
                                <a:rPr lang="pt-BR" b="1" i="1" smtClean="0">
                                  <a:latin typeface="Cambria Math" panose="02040503050406030204" pitchFamily="18" charset="0"/>
                                </a:rPr>
                                <m:t>𝟐</m:t>
                              </m:r>
                            </m:e>
                          </m:mr>
                        </m:m>
                      </m:e>
                    </m:d>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mr>
                        </m:m>
                      </m:e>
                    </m:d>
                  </m:oMath>
                </a14:m>
                <a:endParaRPr lang="pt-BR" b="1" smtClean="0"/>
              </a:p>
              <a:p>
                <a:pPr lvl="1"/>
                <a14:m>
                  <m:oMath xmlns:m="http://schemas.openxmlformats.org/officeDocument/2006/math">
                    <m:d>
                      <m:dPr>
                        <m:begChr m:val="["/>
                        <m:endChr m:val="]"/>
                        <m:ctrlPr>
                          <a:rPr lang="pt-BR" b="1" i="1">
                            <a:latin typeface="Cambria Math" panose="02040503050406030204" pitchFamily="18" charset="0"/>
                          </a:rPr>
                        </m:ctrlPr>
                      </m:dPr>
                      <m:e>
                        <m:m>
                          <m:mPr>
                            <m:mcs>
                              <m:mc>
                                <m:mcPr>
                                  <m:count m:val="5"/>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5</m:t>
                                  </m:r>
                                </m:sub>
                              </m:sSub>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m:t>
                              </m:r>
                              <m:r>
                                <a:rPr lang="pt-BR" b="1" i="1">
                                  <a:latin typeface="Cambria Math" panose="02040503050406030204" pitchFamily="18" charset="0"/>
                                </a:rPr>
                                <m:t>𝟕</m:t>
                              </m:r>
                              <m:r>
                                <a:rPr lang="pt-BR" b="1" i="1">
                                  <a:latin typeface="Cambria Math" panose="02040503050406030204" pitchFamily="18" charset="0"/>
                                </a:rPr>
                                <m:t>,</m:t>
                              </m:r>
                              <m:r>
                                <a:rPr lang="pt-BR" b="1" i="1">
                                  <a:latin typeface="Cambria Math" panose="02040503050406030204" pitchFamily="18" charset="0"/>
                                </a:rPr>
                                <m:t>𝟖𝟑𝟑</m:t>
                              </m:r>
                            </m:e>
                          </m:mr>
                        </m:m>
                      </m:e>
                    </m:d>
                  </m:oMath>
                </a14:m>
                <a:endParaRPr lang="pt-BR" b="1"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t="-906"/>
                </a:stretch>
              </a:blipFill>
            </p:spPr>
            <p:txBody>
              <a:bodyPr/>
              <a:lstStyle/>
              <a:p>
                <a:r>
                  <a:rPr lang="pt-BR">
                    <a:noFill/>
                  </a:rPr>
                  <a:t> </a:t>
                </a:r>
              </a:p>
            </p:txBody>
          </p:sp>
        </mc:Fallback>
      </mc:AlternateContent>
    </p:spTree>
    <p:extLst>
      <p:ext uri="{BB962C8B-B14F-4D97-AF65-F5344CB8AC3E}">
        <p14:creationId xmlns:p14="http://schemas.microsoft.com/office/powerpoint/2010/main" val="148949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a:bodyPr>
              <a:lstStyle/>
              <a:p>
                <a:r>
                  <a:rPr lang="pt-BR" smtClean="0"/>
                  <a:t>O sistema final (abaixo) é resolvido e fornece:</a:t>
                </a:r>
                <a:endParaRPr lang="pt-BR" b="1" smtClean="0"/>
              </a:p>
              <a:p>
                <a:pPr lvl="1"/>
                <a14:m>
                  <m:oMath xmlns:m="http://schemas.openxmlformats.org/officeDocument/2006/math">
                    <m:d>
                      <m:dPr>
                        <m:begChr m:val="["/>
                        <m:endChr m:val="]"/>
                        <m:ctrlPr>
                          <a:rPr lang="pt-BR" b="1" i="1">
                            <a:latin typeface="Cambria Math" panose="02040503050406030204" pitchFamily="18" charset="0"/>
                          </a:rPr>
                        </m:ctrlPr>
                      </m:dPr>
                      <m:e>
                        <m:m>
                          <m:mPr>
                            <m:mcs>
                              <m:mc>
                                <m:mcPr>
                                  <m:count m:val="5"/>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5</m:t>
                                  </m:r>
                                </m:sub>
                              </m:sSub>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m:t>
                              </m:r>
                              <m:r>
                                <a:rPr lang="pt-BR" b="1" i="1">
                                  <a:latin typeface="Cambria Math" panose="02040503050406030204" pitchFamily="18" charset="0"/>
                                </a:rPr>
                                <m:t>𝟕</m:t>
                              </m:r>
                              <m:r>
                                <a:rPr lang="pt-BR" b="1" i="1">
                                  <a:latin typeface="Cambria Math" panose="02040503050406030204" pitchFamily="18" charset="0"/>
                                </a:rPr>
                                <m:t>,</m:t>
                              </m:r>
                              <m:r>
                                <a:rPr lang="pt-BR" b="1" i="1">
                                  <a:latin typeface="Cambria Math" panose="02040503050406030204" pitchFamily="18" charset="0"/>
                                </a:rPr>
                                <m:t>𝟖𝟑𝟑</m:t>
                              </m:r>
                            </m:e>
                          </m:mr>
                        </m:m>
                      </m:e>
                    </m:d>
                  </m:oMath>
                </a14:m>
                <a:endParaRPr lang="pt-BR" b="1" smtClean="0"/>
              </a:p>
              <a:p>
                <a:pPr lvl="1"/>
                <a14:m>
                  <m:oMath xmlns:m="http://schemas.openxmlformats.org/officeDocument/2006/math">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5</m:t>
                                  </m:r>
                                </m:sub>
                              </m:sSub>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a:latin typeface="Cambria Math" panose="02040503050406030204" pitchFamily="18" charset="0"/>
                                </a:rPr>
                                <m:t>𝟎</m:t>
                              </m:r>
                              <m:r>
                                <a:rPr lang="pt-BR" b="1" i="1" smtClean="0">
                                  <a:latin typeface="Cambria Math" panose="02040503050406030204" pitchFamily="18" charset="0"/>
                                </a:rPr>
                                <m:t>,</m:t>
                              </m:r>
                              <m:r>
                                <a:rPr lang="pt-BR" b="1" i="1" smtClean="0">
                                  <a:latin typeface="Cambria Math" panose="02040503050406030204" pitchFamily="18" charset="0"/>
                                </a:rPr>
                                <m:t>𝟔𝟓𝟖</m:t>
                              </m:r>
                            </m:e>
                          </m:mr>
                          <m:mr>
                            <m:e>
                              <m:r>
                                <a:rPr lang="pt-BR" b="1" i="1">
                                  <a:latin typeface="Cambria Math" panose="02040503050406030204" pitchFamily="18" charset="0"/>
                                </a:rPr>
                                <m:t>𝟎</m:t>
                              </m:r>
                              <m:r>
                                <a:rPr lang="pt-BR" b="1" i="1" smtClean="0">
                                  <a:latin typeface="Cambria Math" panose="02040503050406030204" pitchFamily="18" charset="0"/>
                                </a:rPr>
                                <m:t>,</m:t>
                              </m:r>
                              <m:r>
                                <a:rPr lang="pt-BR" b="1" i="1" smtClean="0">
                                  <a:latin typeface="Cambria Math" panose="02040503050406030204" pitchFamily="18" charset="0"/>
                                </a:rPr>
                                <m:t>𝟕𝟎𝟎</m:t>
                              </m:r>
                            </m:e>
                          </m:mr>
                          <m:mr>
                            <m:e>
                              <m:r>
                                <a:rPr lang="pt-BR" b="1" i="1">
                                  <a:latin typeface="Cambria Math" panose="02040503050406030204" pitchFamily="18" charset="0"/>
                                </a:rPr>
                                <m:t>𝟎</m:t>
                              </m:r>
                              <m:r>
                                <a:rPr lang="pt-BR" b="1" i="1" smtClean="0">
                                  <a:latin typeface="Cambria Math" panose="02040503050406030204" pitchFamily="18" charset="0"/>
                                </a:rPr>
                                <m:t>,</m:t>
                              </m:r>
                              <m:r>
                                <a:rPr lang="pt-BR" b="1" i="1" smtClean="0">
                                  <a:latin typeface="Cambria Math" panose="02040503050406030204" pitchFamily="18" charset="0"/>
                                </a:rPr>
                                <m:t>𝟖𝟑𝟏</m:t>
                              </m:r>
                            </m:e>
                          </m:mr>
                          <m:mr>
                            <m:e>
                              <m:r>
                                <a:rPr lang="pt-BR" b="1" i="1" smtClean="0">
                                  <a:latin typeface="Cambria Math" panose="02040503050406030204" pitchFamily="18" charset="0"/>
                                </a:rPr>
                                <m:t>𝟏</m:t>
                              </m:r>
                              <m:r>
                                <a:rPr lang="pt-BR" b="1" i="1" smtClean="0">
                                  <a:latin typeface="Cambria Math" panose="02040503050406030204" pitchFamily="18" charset="0"/>
                                </a:rPr>
                                <m:t>,</m:t>
                              </m:r>
                              <m:r>
                                <a:rPr lang="pt-BR" b="1" i="1">
                                  <a:latin typeface="Cambria Math" panose="02040503050406030204" pitchFamily="18" charset="0"/>
                                </a:rPr>
                                <m:t>𝟎</m:t>
                              </m:r>
                              <m:r>
                                <a:rPr lang="pt-BR" b="1" i="1" smtClean="0">
                                  <a:latin typeface="Cambria Math" panose="02040503050406030204" pitchFamily="18" charset="0"/>
                                </a:rPr>
                                <m:t>𝟔𝟖</m:t>
                              </m:r>
                            </m:e>
                          </m:mr>
                          <m:mr>
                            <m:e>
                              <m:r>
                                <a:rPr lang="pt-BR" b="1" i="1" smtClean="0">
                                  <a:latin typeface="Cambria Math" panose="02040503050406030204" pitchFamily="18" charset="0"/>
                                </a:rPr>
                                <m:t>𝟏</m:t>
                              </m:r>
                              <m:r>
                                <a:rPr lang="pt-BR" b="1" i="1">
                                  <a:latin typeface="Cambria Math" panose="02040503050406030204" pitchFamily="18" charset="0"/>
                                </a:rPr>
                                <m:t>,</m:t>
                              </m:r>
                              <m:r>
                                <a:rPr lang="pt-BR" b="1" i="1" smtClean="0">
                                  <a:latin typeface="Cambria Math" panose="02040503050406030204" pitchFamily="18" charset="0"/>
                                </a:rPr>
                                <m:t>𝟒𝟒𝟐</m:t>
                              </m:r>
                            </m:e>
                          </m:mr>
                        </m:m>
                      </m:e>
                    </m:d>
                  </m:oMath>
                </a14:m>
                <a:endParaRPr lang="pt-BR" b="1"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t="-453"/>
                </a:stretch>
              </a:blipFill>
            </p:spPr>
            <p:txBody>
              <a:bodyPr/>
              <a:lstStyle/>
              <a:p>
                <a:r>
                  <a:rPr lang="pt-BR">
                    <a:noFill/>
                  </a:rPr>
                  <a:t> </a:t>
                </a:r>
              </a:p>
            </p:txBody>
          </p:sp>
        </mc:Fallback>
      </mc:AlternateContent>
    </p:spTree>
    <p:extLst>
      <p:ext uri="{BB962C8B-B14F-4D97-AF65-F5344CB8AC3E}">
        <p14:creationId xmlns:p14="http://schemas.microsoft.com/office/powerpoint/2010/main" val="423415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 solução exata é dada abaixo como medida de comparação: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r>
                      <a:rPr lang="pt-BR" i="1" smtClean="0">
                        <a:latin typeface="Cambria Math" panose="02040503050406030204" pitchFamily="18" charset="0"/>
                      </a:rPr>
                      <m:t>𝑉</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0</m:t>
                        </m:r>
                      </m:sub>
                    </m:sSub>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d>
                              <m:dPr>
                                <m:ctrlPr>
                                  <a:rPr lang="pt-BR" i="1">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b="0" i="1" smtClean="0">
                                <a:latin typeface="Cambria Math" panose="02040503050406030204" pitchFamily="18" charset="0"/>
                              </a:rPr>
                              <m:t>𝑥</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d>
                              <m:dPr>
                                <m:ctrlPr>
                                  <a:rPr lang="pt-BR" i="1">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i="1">
                                <a:latin typeface="Cambria Math" panose="02040503050406030204" pitchFamily="18" charset="0"/>
                              </a:rPr>
                              <m:t>𝑥</m:t>
                            </m:r>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d>
                              <m:dPr>
                                <m:ctrlPr>
                                  <a:rPr lang="pt-BR" i="1">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b="0" i="1" smtClean="0">
                                <a:latin typeface="Cambria Math" panose="02040503050406030204" pitchFamily="18" charset="0"/>
                              </a:rPr>
                              <m:t>𝐿</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d>
                              <m:dPr>
                                <m:ctrlPr>
                                  <a:rPr lang="pt-BR" b="0" i="1" smtClean="0">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b="0" i="1" smtClean="0">
                                <a:latin typeface="Cambria Math" panose="02040503050406030204" pitchFamily="18" charset="0"/>
                              </a:rPr>
                              <m:t>𝐿</m:t>
                            </m:r>
                          </m:sup>
                        </m:sSup>
                      </m:den>
                    </m:f>
                  </m:oMath>
                </a14:m>
                <a:r>
                  <a:rPr lang="pt-BR" smtClean="0"/>
                  <a:t>, onde L=2,5 pois temos 5 elementos de comprimento L</a:t>
                </a:r>
                <a:r>
                  <a:rPr lang="pt-BR" baseline="-25000" smtClean="0"/>
                  <a:t>k</a:t>
                </a:r>
                <a:r>
                  <a:rPr lang="pt-BR" smtClean="0"/>
                  <a:t>=0,5.</a:t>
                </a:r>
              </a:p>
              <a:p>
                <a:r>
                  <a:rPr lang="pt-BR" smtClean="0"/>
                  <a:t>A tabela abaixo compara os resultados numérico (por elementos finitos) e exato (algébrico)</a:t>
                </a:r>
              </a:p>
              <a:p>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828" r="-1305"/>
                </a:stretch>
              </a:blipFill>
            </p:spPr>
            <p:txBody>
              <a:bodyPr/>
              <a:lstStyle/>
              <a:p>
                <a:r>
                  <a:rPr lang="pt-BR">
                    <a:noFill/>
                  </a:rPr>
                  <a:t> </a:t>
                </a:r>
              </a:p>
            </p:txBody>
          </p:sp>
        </mc:Fallback>
      </mc:AlternateContent>
      <p:graphicFrame>
        <p:nvGraphicFramePr>
          <p:cNvPr id="4" name="Objeto 3"/>
          <p:cNvGraphicFramePr>
            <a:graphicFrameLocks noChangeAspect="1"/>
          </p:cNvGraphicFramePr>
          <p:nvPr>
            <p:extLst/>
          </p:nvPr>
        </p:nvGraphicFramePr>
        <p:xfrm>
          <a:off x="1280591" y="4005064"/>
          <a:ext cx="7581201" cy="2448272"/>
        </p:xfrm>
        <a:graphic>
          <a:graphicData uri="http://schemas.openxmlformats.org/presentationml/2006/ole">
            <mc:AlternateContent xmlns:mc="http://schemas.openxmlformats.org/markup-compatibility/2006">
              <mc:Choice xmlns:v="urn:schemas-microsoft-com:vml" Requires="v">
                <p:oleObj spid="_x0000_s305198" name="Planilha" r:id="rId4" imgW="4276673" imgH="1381250" progId="Excel.Sheet.12">
                  <p:embed/>
                </p:oleObj>
              </mc:Choice>
              <mc:Fallback>
                <p:oleObj name="Planilha" r:id="rId4" imgW="4276673" imgH="1381250" progId="Excel.Sheet.12">
                  <p:embed/>
                  <p:pic>
                    <p:nvPicPr>
                      <p:cNvPr id="4" name="Objeto 3"/>
                      <p:cNvPicPr/>
                      <p:nvPr/>
                    </p:nvPicPr>
                    <p:blipFill>
                      <a:blip r:embed="rId5"/>
                      <a:stretch>
                        <a:fillRect/>
                      </a:stretch>
                    </p:blipFill>
                    <p:spPr>
                      <a:xfrm>
                        <a:off x="1280591" y="4005064"/>
                        <a:ext cx="7581201" cy="2448272"/>
                      </a:xfrm>
                      <a:prstGeom prst="rect">
                        <a:avLst/>
                      </a:prstGeom>
                    </p:spPr>
                  </p:pic>
                </p:oleObj>
              </mc:Fallback>
            </mc:AlternateContent>
          </a:graphicData>
        </a:graphic>
      </p:graphicFrame>
    </p:spTree>
    <p:extLst>
      <p:ext uri="{BB962C8B-B14F-4D97-AF65-F5344CB8AC3E}">
        <p14:creationId xmlns:p14="http://schemas.microsoft.com/office/powerpoint/2010/main" val="259156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Por último comparamos as soluções na forma gráfica:</a:t>
            </a:r>
            <a:endParaRPr lang="pt-BR"/>
          </a:p>
        </p:txBody>
      </p:sp>
      <p:pic>
        <p:nvPicPr>
          <p:cNvPr id="6" name="Imagem 5"/>
          <p:cNvPicPr>
            <a:picLocks noChangeAspect="1"/>
          </p:cNvPicPr>
          <p:nvPr/>
        </p:nvPicPr>
        <p:blipFill>
          <a:blip r:embed="rId2"/>
          <a:stretch>
            <a:fillRect/>
          </a:stretch>
        </p:blipFill>
        <p:spPr>
          <a:xfrm>
            <a:off x="672429" y="1117672"/>
            <a:ext cx="8889083" cy="5407672"/>
          </a:xfrm>
          <a:prstGeom prst="rect">
            <a:avLst/>
          </a:prstGeom>
        </p:spPr>
      </p:pic>
    </p:spTree>
    <p:extLst>
      <p:ext uri="{BB962C8B-B14F-4D97-AF65-F5344CB8AC3E}">
        <p14:creationId xmlns:p14="http://schemas.microsoft.com/office/powerpoint/2010/main" val="1798678130"/>
      </p:ext>
    </p:extLst>
  </p:cSld>
  <p:clrMapOvr>
    <a:masterClrMapping/>
  </p:clrMapOvr>
  <p:timing>
    <p:tnLst>
      <p:par>
        <p:cT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32a 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dirty="0" smtClean="0"/>
              <a:t>2D – Equação de Laplace – Domínio Quadrangular, Apenas uma incógnita – Resolução algébrica</a:t>
            </a:r>
            <a:endParaRPr lang="en-US" dirty="0" smtClean="0"/>
          </a:p>
        </p:txBody>
      </p:sp>
    </p:spTree>
    <p:extLst>
      <p:ext uri="{BB962C8B-B14F-4D97-AF65-F5344CB8AC3E}">
        <p14:creationId xmlns:p14="http://schemas.microsoft.com/office/powerpoint/2010/main" val="2636427887"/>
      </p:ext>
    </p:extLst>
  </p:cSld>
  <p:clrMapOvr>
    <a:masterClrMapping/>
  </p:clrMapOvr>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em um Quadrado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20000"/>
              </a:bodyPr>
              <a:lstStyle/>
              <a:p>
                <a:r>
                  <a:rPr lang="pt-BR" smtClean="0"/>
                  <a:t>Apenas uma incógnita (temperatura na parte central do quadrado).</a:t>
                </a:r>
              </a:p>
              <a:p>
                <a:pPr lvl="1"/>
                <a:r>
                  <a:rPr lang="pt-BR" smtClean="0"/>
                  <a:t>Sendo assim é necessário apenas um v</a:t>
                </a:r>
                <a:r>
                  <a:rPr lang="pt-BR" baseline="-25000" smtClean="0"/>
                  <a:t>i</a:t>
                </a:r>
                <a:r>
                  <a:rPr lang="pt-BR" smtClean="0"/>
                  <a:t> em cada elemento.</a:t>
                </a:r>
              </a:p>
              <a:p>
                <a:r>
                  <a:rPr lang="pt-BR" smtClean="0"/>
                  <a:t>A equação básica de montagem fica: </a:t>
                </a:r>
              </a:p>
              <a:p>
                <a:pPr lvl="1"/>
                <a:r>
                  <a:rPr lang="pt-BR" smtClean="0"/>
                  <a:t>grad(T) . grad(v1) = 0</a:t>
                </a:r>
              </a:p>
              <a:p>
                <a:r>
                  <a:rPr lang="pt-BR" smtClean="0"/>
                  <a:t>A sequência de montagem é mostrada a seguir.</a:t>
                </a:r>
              </a:p>
              <a:p>
                <a:pPr lvl="1"/>
                <a:r>
                  <a:rPr lang="pt-BR"/>
                  <a:t>Numere todos os nós locais </a:t>
                </a:r>
                <a:r>
                  <a:rPr lang="pt-BR" smtClean="0"/>
                  <a:t>(1,2,3) sempre </a:t>
                </a:r>
                <a:r>
                  <a:rPr lang="pt-BR"/>
                  <a:t>em sentido </a:t>
                </a:r>
                <a:r>
                  <a:rPr lang="pt-BR" smtClean="0"/>
                  <a:t>anti-horário.</a:t>
                </a:r>
                <a:endParaRPr lang="pt-BR"/>
              </a:p>
              <a:p>
                <a:pPr lvl="1"/>
                <a:r>
                  <a:rPr lang="pt-BR"/>
                  <a:t>Os nós em que existe a condição de contorno não entram no sistema </a:t>
                </a:r>
                <a:r>
                  <a:rPr lang="pt-BR" smtClean="0"/>
                  <a:t>global.</a:t>
                </a:r>
              </a:p>
              <a:p>
                <a:pPr lvl="2"/>
                <a:r>
                  <a:rPr lang="pt-BR" smtClean="0"/>
                  <a:t>Isto implica que neste caso teremos apenas uma equação no sistema global, pois temos apenas uma incógnita, T no centro do quadrado.</a:t>
                </a:r>
                <a:endParaRPr lang="pt-BR"/>
              </a:p>
              <a:p>
                <a:pPr lvl="1"/>
                <a:r>
                  <a:rPr lang="pt-BR"/>
                  <a:t>Se o nó com incógnita em um elemento for o “1” deve-se calcular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𝑇</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1</m:t>
                        </m:r>
                      </m:sub>
                    </m:sSub>
                  </m:oMath>
                </a14:m>
                <a:r>
                  <a:rPr lang="pt-BR"/>
                  <a:t>, se for o “2”, deve-se calcular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𝑇</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oMath>
                </a14:m>
                <a:r>
                  <a:rPr lang="pt-BR" smtClean="0"/>
                  <a:t> e </a:t>
                </a:r>
                <a:r>
                  <a:rPr lang="pt-BR"/>
                  <a:t>se for o “3”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𝑇</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3</m:t>
                        </m:r>
                      </m:sub>
                    </m:sSub>
                  </m:oMath>
                </a14:m>
                <a:r>
                  <a:rPr lang="pt-BR"/>
                  <a:t>.</a:t>
                </a:r>
              </a:p>
              <a:p>
                <a:pPr lvl="1"/>
                <a:r>
                  <a:rPr lang="pt-BR"/>
                  <a:t>As somas de efeitos são realizadas por nó</a:t>
                </a:r>
                <a:r>
                  <a:rPr lang="pt-BR" smtClean="0"/>
                  <a:t>.</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t="-906" r="-1305" b="-2152"/>
                </a:stretch>
              </a:blipFill>
            </p:spPr>
            <p:txBody>
              <a:bodyPr/>
              <a:lstStyle/>
              <a:p>
                <a:r>
                  <a:rPr lang="pt-BR">
                    <a:noFill/>
                  </a:rPr>
                  <a:t> </a:t>
                </a:r>
              </a:p>
            </p:txBody>
          </p:sp>
        </mc:Fallback>
      </mc:AlternateContent>
    </p:spTree>
    <p:extLst>
      <p:ext uri="{BB962C8B-B14F-4D97-AF65-F5344CB8AC3E}">
        <p14:creationId xmlns:p14="http://schemas.microsoft.com/office/powerpoint/2010/main" val="2700318664"/>
      </p:ext>
    </p:extLst>
  </p:cSld>
  <p:clrMapOvr>
    <a:masterClrMapping/>
  </p:clrMapOvr>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u</a:t>
            </a:r>
            <a:r>
              <a:rPr lang="pt-BR" baseline="-25000" smtClean="0"/>
              <a:t>xx</a:t>
            </a:r>
            <a:r>
              <a:rPr lang="pt-BR" smtClean="0"/>
              <a:t>+u</a:t>
            </a:r>
            <a:r>
              <a:rPr lang="pt-BR" baseline="-25000" smtClean="0"/>
              <a:t>yy</a:t>
            </a:r>
            <a:r>
              <a:rPr lang="pt-BR" smtClean="0"/>
              <a:t>=0 no domínio abaixo:</a:t>
            </a:r>
            <a:endParaRPr lang="pt-BR"/>
          </a:p>
        </p:txBody>
      </p:sp>
      <p:sp>
        <p:nvSpPr>
          <p:cNvPr id="4" name="Espaço Reservado para Conteúdo 3"/>
          <p:cNvSpPr>
            <a:spLocks noGrp="1"/>
          </p:cNvSpPr>
          <p:nvPr>
            <p:ph sz="half" idx="1"/>
          </p:nvPr>
        </p:nvSpPr>
        <p:spPr/>
        <p:txBody>
          <a:bodyPr/>
          <a:lstStyle/>
          <a:p>
            <a:endParaRPr lang="pt-BR" smtClean="0"/>
          </a:p>
          <a:p>
            <a:endParaRPr lang="pt-BR"/>
          </a:p>
          <a:p>
            <a:endParaRPr lang="pt-BR" smtClean="0"/>
          </a:p>
          <a:p>
            <a:endParaRPr lang="pt-BR"/>
          </a:p>
          <a:p>
            <a:endParaRPr lang="pt-BR" smtClean="0"/>
          </a:p>
        </p:txBody>
      </p:sp>
      <p:sp>
        <p:nvSpPr>
          <p:cNvPr id="5" name="Espaço Reservado para Conteúdo 4"/>
          <p:cNvSpPr>
            <a:spLocks noGrp="1"/>
          </p:cNvSpPr>
          <p:nvPr>
            <p:ph sz="half" idx="2"/>
          </p:nvPr>
        </p:nvSpPr>
        <p:spPr/>
        <p:txBody>
          <a:bodyPr/>
          <a:lstStyle/>
          <a:p>
            <a:r>
              <a:rPr lang="pt-BR" smtClean="0"/>
              <a:t>Condições </a:t>
            </a:r>
            <a:r>
              <a:rPr lang="pt-BR"/>
              <a:t>de Contorno</a:t>
            </a:r>
          </a:p>
          <a:p>
            <a:pPr lvl="1"/>
            <a:r>
              <a:rPr lang="pt-BR"/>
              <a:t>u(1,0</a:t>
            </a:r>
            <a:r>
              <a:rPr lang="pt-BR" smtClean="0"/>
              <a:t>) = U</a:t>
            </a:r>
            <a:r>
              <a:rPr lang="pt-BR" baseline="-25000" smtClean="0"/>
              <a:t>e</a:t>
            </a:r>
          </a:p>
          <a:p>
            <a:pPr lvl="1"/>
            <a:r>
              <a:rPr lang="pt-BR" smtClean="0"/>
              <a:t>u(1,1) = U</a:t>
            </a:r>
            <a:r>
              <a:rPr lang="pt-BR" baseline="-25000" smtClean="0"/>
              <a:t>ne</a:t>
            </a:r>
          </a:p>
          <a:p>
            <a:pPr lvl="1"/>
            <a:r>
              <a:rPr lang="pt-BR" smtClean="0"/>
              <a:t>u(0,1) = U</a:t>
            </a:r>
            <a:r>
              <a:rPr lang="pt-BR" baseline="-25000" smtClean="0"/>
              <a:t>n</a:t>
            </a:r>
          </a:p>
          <a:p>
            <a:pPr lvl="1"/>
            <a:r>
              <a:rPr lang="pt-BR" smtClean="0"/>
              <a:t>u(-1,1) = U</a:t>
            </a:r>
            <a:r>
              <a:rPr lang="pt-BR" baseline="-25000" smtClean="0"/>
              <a:t>nw</a:t>
            </a:r>
          </a:p>
          <a:p>
            <a:pPr lvl="1"/>
            <a:r>
              <a:rPr lang="pt-BR" smtClean="0"/>
              <a:t>u(-1,0) = U</a:t>
            </a:r>
            <a:r>
              <a:rPr lang="pt-BR" baseline="-25000" smtClean="0"/>
              <a:t>w</a:t>
            </a:r>
          </a:p>
          <a:p>
            <a:pPr lvl="1"/>
            <a:r>
              <a:rPr lang="pt-BR" smtClean="0"/>
              <a:t>u(-1,-1) =U</a:t>
            </a:r>
            <a:r>
              <a:rPr lang="pt-BR" baseline="-25000" smtClean="0"/>
              <a:t>sw</a:t>
            </a:r>
          </a:p>
          <a:p>
            <a:pPr lvl="1"/>
            <a:r>
              <a:rPr lang="pt-BR" smtClean="0"/>
              <a:t>u(0,-1) = U</a:t>
            </a:r>
            <a:r>
              <a:rPr lang="pt-BR" baseline="-25000" smtClean="0"/>
              <a:t>s</a:t>
            </a:r>
          </a:p>
          <a:p>
            <a:pPr lvl="1"/>
            <a:r>
              <a:rPr lang="pt-BR" smtClean="0"/>
              <a:t>u(1,-1) = U</a:t>
            </a:r>
            <a:r>
              <a:rPr lang="pt-BR" baseline="-25000" smtClean="0"/>
              <a:t>se</a:t>
            </a:r>
          </a:p>
          <a:p>
            <a:pPr lvl="1"/>
            <a:endParaRPr lang="pt-BR"/>
          </a:p>
          <a:p>
            <a:endParaRPr lang="pt-BR"/>
          </a:p>
        </p:txBody>
      </p:sp>
      <p:pic>
        <p:nvPicPr>
          <p:cNvPr id="259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429" y="1484784"/>
            <a:ext cx="4500563" cy="354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8725407"/>
      </p:ext>
    </p:extLst>
  </p:cSld>
  <p:clrMapOvr>
    <a:masterClrMapping/>
  </p:clrMapOvr>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Forma Fraca e valores das funções de teste Vi(x,y)=0 na fronteira</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10000"/>
              </a:bodyPr>
              <a:lstStyle/>
              <a:p>
                <a:pPr marL="0" indent="0" algn="ctr">
                  <a:buNone/>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m:t>
                          </m:r>
                        </m:e>
                        <m:sup>
                          <m:r>
                            <a:rPr lang="pt-BR" b="0" i="1" smtClean="0">
                              <a:latin typeface="Cambria Math" panose="02040503050406030204" pitchFamily="18" charset="0"/>
                            </a:rPr>
                            <m:t>2</m:t>
                          </m:r>
                        </m:sup>
                      </m:sSup>
                      <m:r>
                        <a:rPr lang="pt-BR" b="0" i="1" smtClean="0">
                          <a:latin typeface="Cambria Math" panose="02040503050406030204" pitchFamily="18" charset="0"/>
                        </a:rPr>
                        <m:t>𝑢</m:t>
                      </m:r>
                      <m:r>
                        <a:rPr lang="pt-BR" b="0" i="1" smtClean="0">
                          <a:latin typeface="Cambria Math" panose="02040503050406030204" pitchFamily="18" charset="0"/>
                        </a:rPr>
                        <m:t>=0</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𝑢</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𝑖</m:t>
                          </m:r>
                        </m:sub>
                      </m:sSub>
                      <m:r>
                        <a:rPr lang="pt-BR" i="1">
                          <a:latin typeface="Cambria Math" panose="02040503050406030204" pitchFamily="18" charset="0"/>
                        </a:rPr>
                        <m:t>=0</m:t>
                      </m:r>
                    </m:oMath>
                  </m:oMathPara>
                </a14:m>
                <a:endParaRPr lang="pt-BR"/>
              </a:p>
              <a:p>
                <a:pPr marL="0" indent="0" algn="ctr">
                  <a:buNone/>
                </a:pPr>
                <a14:m>
                  <m:oMath xmlns:m="http://schemas.openxmlformats.org/officeDocument/2006/math">
                    <m:nary>
                      <m:naryPr>
                        <m:chr m:val="∬"/>
                        <m:ctrlPr>
                          <a:rPr lang="pt-BR" i="1" smtClean="0">
                            <a:latin typeface="Cambria Math" panose="02040503050406030204" pitchFamily="18" charset="0"/>
                          </a:rPr>
                        </m:ctrlPr>
                      </m:naryPr>
                      <m:sub>
                        <m:r>
                          <m:rPr>
                            <m:sty m:val="p"/>
                            <m:brk m:alnAt="23"/>
                          </m:rPr>
                          <a:rPr lang="el-GR" i="1" smtClean="0">
                            <a:latin typeface="Cambria Math" panose="02040503050406030204" pitchFamily="18" charset="0"/>
                            <a:ea typeface="Cambria Math" panose="02040503050406030204" pitchFamily="18" charset="0"/>
                          </a:rPr>
                          <m:t>Ω</m:t>
                        </m:r>
                      </m:sub>
                      <m:sup/>
                      <m:e>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𝑢</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b="0" i="1" smtClean="0">
                            <a:latin typeface="Cambria Math" panose="02040503050406030204" pitchFamily="18" charset="0"/>
                          </a:rPr>
                          <m:t>𝑑</m:t>
                        </m:r>
                        <m:r>
                          <m:rPr>
                            <m:sty m:val="p"/>
                          </m:rPr>
                          <a:rPr lang="el-GR" b="0" i="1" smtClean="0">
                            <a:latin typeface="Cambria Math" panose="02040503050406030204" pitchFamily="18" charset="0"/>
                            <a:ea typeface="Cambria Math" panose="02040503050406030204" pitchFamily="18" charset="0"/>
                          </a:rPr>
                          <m:t>Ω</m:t>
                        </m:r>
                      </m:e>
                    </m:nary>
                    <m:r>
                      <a:rPr lang="pt-BR" i="1">
                        <a:latin typeface="Cambria Math" panose="02040503050406030204" pitchFamily="18" charset="0"/>
                      </a:rPr>
                      <m:t>=0</m:t>
                    </m:r>
                  </m:oMath>
                </a14:m>
                <a:r>
                  <a:rPr lang="pt-BR" smtClean="0"/>
                  <a:t> onde </a:t>
                </a:r>
                <a:endParaRPr lang="pt-BR" i="1" smtClean="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pt-BR" smtClean="0"/>
                  <a:t>=quadrado slide anterior</a:t>
                </a:r>
                <a:endParaRPr lang="pt-BR"/>
              </a:p>
              <a:p>
                <a:pPr marL="0" indent="0" algn="ctr">
                  <a:buNone/>
                </a:pPr>
                <a14:m>
                  <m:oMathPara xmlns:m="http://schemas.openxmlformats.org/officeDocument/2006/math">
                    <m:oMathParaPr>
                      <m:jc m:val="centerGroup"/>
                    </m:oMathParaPr>
                    <m:oMath xmlns:m="http://schemas.openxmlformats.org/officeDocument/2006/math">
                      <m:nary>
                        <m:naryPr>
                          <m:chr m:val="∬"/>
                          <m:ctrlPr>
                            <a:rPr lang="pt-BR" i="1">
                              <a:latin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𝑢</m:t>
                          </m:r>
                          <m:r>
                            <a:rPr lang="pt-BR"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e>
                      </m:nary>
                      <m:r>
                        <a:rPr lang="pt-BR" b="0" i="1" smtClean="0">
                          <a:latin typeface="Cambria Math" panose="02040503050406030204" pitchFamily="18" charset="0"/>
                          <a:ea typeface="Cambria Math" panose="02040503050406030204" pitchFamily="18" charset="0"/>
                        </a:rPr>
                        <m:t>+</m:t>
                      </m:r>
                      <m:nary>
                        <m:naryPr>
                          <m:chr m:val="∮"/>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𝜎</m:t>
                          </m:r>
                        </m:sub>
                        <m:sup/>
                        <m:e>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𝑢</m:t>
                          </m:r>
                          <m:r>
                            <a:rPr lang="pt-BR" b="0" i="1"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𝑛</m:t>
                              </m:r>
                            </m:e>
                          </m:acc>
                          <m:r>
                            <m:rPr>
                              <m:brk m:alnAt="15"/>
                            </m:rP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𝑖</m:t>
                              </m:r>
                            </m:sub>
                          </m:sSub>
                          <m:r>
                            <m:rPr>
                              <m:brk m:alnAt="15"/>
                            </m:rPr>
                            <a:rPr lang="pt-BR" b="0" i="1" smtClean="0">
                              <a:latin typeface="Cambria Math" panose="02040503050406030204" pitchFamily="18" charset="0"/>
                            </a:rPr>
                            <m:t>𝑑</m:t>
                          </m:r>
                          <m:r>
                            <m:rPr>
                              <m:brk m:alnAt="23"/>
                            </m:rPr>
                            <a:rPr lang="pt-BR" i="1">
                              <a:latin typeface="Cambria Math" panose="02040503050406030204" pitchFamily="18" charset="0"/>
                              <a:ea typeface="Cambria Math" panose="02040503050406030204" pitchFamily="18" charset="0"/>
                            </a:rPr>
                            <m:t>𝜎</m:t>
                          </m:r>
                        </m:e>
                      </m:nary>
                      <m:r>
                        <a:rPr lang="pt-BR" b="0" i="1" smtClean="0">
                          <a:latin typeface="Cambria Math" panose="02040503050406030204" pitchFamily="18" charset="0"/>
                          <a:ea typeface="Cambria Math" panose="02040503050406030204" pitchFamily="18" charset="0"/>
                        </a:rPr>
                        <m:t>=0</m:t>
                      </m:r>
                    </m:oMath>
                  </m:oMathPara>
                </a14:m>
                <a:endParaRPr lang="pt-BR" smtClean="0"/>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𝜎</m:t>
                    </m:r>
                  </m:oMath>
                </a14:m>
                <a:r>
                  <a:rPr lang="pt-BR" smtClean="0"/>
                  <a:t>=fronteira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pt-BR" smtClean="0"/>
                  <a:t>.</a:t>
                </a:r>
              </a:p>
              <a:p>
                <a:pPr marL="0" indent="0" algn="ctr">
                  <a:buNone/>
                </a:pPr>
                <a:r>
                  <a:rPr lang="pt-BR" smtClean="0"/>
                  <a:t>Fazendo </a:t>
                </a:r>
                <a:r>
                  <a:rPr lang="pt-BR" i="1" smtClean="0"/>
                  <a:t>v</a:t>
                </a:r>
                <a:r>
                  <a:rPr lang="pt-BR" i="1" baseline="-25000" smtClean="0"/>
                  <a:t>i</a:t>
                </a:r>
                <a:r>
                  <a:rPr lang="pt-BR" i="1" smtClean="0"/>
                  <a:t>=0 </a:t>
                </a:r>
                <a:r>
                  <a:rPr lang="pt-BR" smtClean="0"/>
                  <a:t>na fronteira obtemos:</a:t>
                </a:r>
              </a:p>
              <a:p>
                <a:pPr marL="0" indent="0" algn="ctr">
                  <a:buNone/>
                </a:pPr>
                <a14:m>
                  <m:oMath xmlns:m="http://schemas.openxmlformats.org/officeDocument/2006/math">
                    <m:nary>
                      <m:naryPr>
                        <m:chr m:val="∬"/>
                        <m:ctrlPr>
                          <a:rPr lang="pt-BR" i="1">
                            <a:latin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𝑢</m:t>
                        </m:r>
                        <m:r>
                          <a:rPr lang="pt-BR"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e>
                    </m:nary>
                    <m:r>
                      <a:rPr lang="pt-BR" b="0" i="1" smtClean="0">
                        <a:latin typeface="Cambria Math" panose="02040503050406030204" pitchFamily="18" charset="0"/>
                        <a:ea typeface="Cambria Math" panose="02040503050406030204" pitchFamily="18" charset="0"/>
                      </a:rPr>
                      <m:t>=0</m:t>
                    </m:r>
                  </m:oMath>
                </a14:m>
                <a:r>
                  <a:rPr lang="pt-BR" smtClean="0"/>
                  <a:t>, </a:t>
                </a:r>
              </a:p>
              <a:p>
                <a:pPr marL="0" indent="0" algn="ctr">
                  <a:buNone/>
                </a:pPr>
                <a:r>
                  <a:rPr lang="pt-BR" smtClean="0"/>
                  <a:t>a qual é a Forma Fraca da equação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𝑢</m:t>
                    </m:r>
                    <m:r>
                      <a:rPr lang="pt-BR" i="1">
                        <a:latin typeface="Cambria Math" panose="02040503050406030204" pitchFamily="18" charset="0"/>
                      </a:rPr>
                      <m:t>=0</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65682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ítulo 5"/>
          <p:cNvSpPr>
            <a:spLocks noGrp="1"/>
          </p:cNvSpPr>
          <p:nvPr>
            <p:ph type="ctrTitle" sz="quarter"/>
          </p:nvPr>
        </p:nvSpPr>
        <p:spPr/>
        <p:txBody>
          <a:bodyPr/>
          <a:lstStyle/>
          <a:p>
            <a:pPr eaLnBrk="1" hangingPunct="1"/>
            <a:r>
              <a:rPr lang="en-US" smtClean="0"/>
              <a:t>Sistemas de Equações Algébricas</a:t>
            </a:r>
            <a:endParaRPr lang="pt-BR" smtClean="0"/>
          </a:p>
        </p:txBody>
      </p:sp>
      <p:sp>
        <p:nvSpPr>
          <p:cNvPr id="56323" name="Subtítulo 6"/>
          <p:cNvSpPr>
            <a:spLocks noGrp="1"/>
          </p:cNvSpPr>
          <p:nvPr>
            <p:ph type="subTitle" sz="quarter" idx="1"/>
          </p:nvPr>
        </p:nvSpPr>
        <p:spPr/>
        <p:txBody>
          <a:bodyPr/>
          <a:lstStyle/>
          <a:p>
            <a:pPr eaLnBrk="1" hangingPunct="1"/>
            <a:r>
              <a:rPr lang="en-US" dirty="0" err="1" smtClean="0"/>
              <a:t>Método</a:t>
            </a:r>
            <a:r>
              <a:rPr lang="en-US" dirty="0" smtClean="0"/>
              <a:t> de Gauss </a:t>
            </a:r>
            <a:r>
              <a:rPr lang="en-US" dirty="0" err="1" smtClean="0"/>
              <a:t>Siedel</a:t>
            </a:r>
            <a:r>
              <a:rPr lang="en-US" dirty="0" smtClean="0"/>
              <a:t> via Excel (com e </a:t>
            </a:r>
            <a:r>
              <a:rPr lang="en-US" dirty="0" err="1" smtClean="0"/>
              <a:t>sem</a:t>
            </a:r>
            <a:r>
              <a:rPr lang="en-US" dirty="0" smtClean="0"/>
              <a:t> </a:t>
            </a:r>
            <a:r>
              <a:rPr lang="en-US" dirty="0" err="1" smtClean="0"/>
              <a:t>iteração</a:t>
            </a:r>
            <a:r>
              <a:rPr lang="en-US" dirty="0" smtClean="0"/>
              <a:t> </a:t>
            </a:r>
            <a:r>
              <a:rPr lang="en-US" dirty="0" err="1" smtClean="0"/>
              <a:t>explícita</a:t>
            </a:r>
            <a:r>
              <a:rPr lang="en-US" dirty="0" smtClean="0"/>
              <a:t> )</a:t>
            </a:r>
            <a:endParaRPr lang="pt-BR" dirty="0" smtClean="0"/>
          </a:p>
        </p:txBody>
      </p:sp>
    </p:spTree>
  </p:cSld>
  <p:clrMapOvr>
    <a:masterClrMapping/>
  </p:clrMapOvr>
  <p:timing>
    <p:tnLst>
      <p:par>
        <p:cTn id="1" dur="indefinite" restart="never" nodeType="tmRoot"/>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global U(x,y)=</a:t>
            </a:r>
            <a:r>
              <a:rPr lang="pt-BR" smtClean="0">
                <a:latin typeface="Symbol" panose="05050102010706020507" pitchFamily="18" charset="2"/>
              </a:rPr>
              <a:t>S</a:t>
            </a:r>
            <a:r>
              <a:rPr lang="pt-BR" smtClean="0"/>
              <a:t>U</a:t>
            </a:r>
            <a:r>
              <a:rPr lang="pt-BR" baseline="-25000" smtClean="0"/>
              <a:t>i</a:t>
            </a:r>
            <a:r>
              <a:rPr lang="pt-BR" smtClean="0">
                <a:latin typeface="Symbol" panose="05050102010706020507" pitchFamily="18" charset="2"/>
              </a:rPr>
              <a:t>f</a:t>
            </a:r>
            <a:r>
              <a:rPr lang="pt-BR" baseline="-25000" smtClean="0"/>
              <a:t>i</a:t>
            </a:r>
            <a:r>
              <a:rPr lang="pt-BR" smtClean="0"/>
              <a:t>(x,y) e Forma de Galerkin v</a:t>
            </a:r>
            <a:r>
              <a:rPr lang="pt-BR" baseline="-25000" smtClean="0"/>
              <a:t>i</a:t>
            </a:r>
            <a:r>
              <a:rPr lang="pt-BR" smtClean="0"/>
              <a:t> = </a:t>
            </a:r>
            <a:r>
              <a:rPr lang="pt-BR" smtClean="0">
                <a:latin typeface="Symbol" panose="05050102010706020507" pitchFamily="18" charset="2"/>
              </a:rPr>
              <a:t>f</a:t>
            </a:r>
            <a:r>
              <a:rPr lang="pt-BR" baseline="-25000" smtClean="0"/>
              <a:t>i</a:t>
            </a:r>
            <a:endParaRPr lang="pt-BR"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532120" cy="5381625"/>
              </a:xfrm>
            </p:spPr>
            <p:txBody>
              <a:bodyPr/>
              <a:lstStyle/>
              <a:p>
                <a:pPr marL="0" indent="0" algn="ctr">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𝑢</m:t>
                              </m:r>
                            </m:e>
                            <m:sub>
                              <m:r>
                                <a:rPr lang="pt-BR" b="0" i="1" smtClean="0">
                                  <a:latin typeface="Cambria Math" panose="02040503050406030204" pitchFamily="18" charset="0"/>
                                </a:rPr>
                                <m:t>𝑥</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𝑥</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𝑢</m:t>
                              </m:r>
                            </m:e>
                            <m:sub>
                              <m:r>
                                <a:rPr lang="pt-BR" i="1">
                                  <a:latin typeface="Cambria Math" panose="02040503050406030204" pitchFamily="18" charset="0"/>
                                </a:rPr>
                                <m:t>𝑥</m:t>
                              </m:r>
                            </m:sub>
                          </m:sSub>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𝑥</m:t>
                              </m:r>
                            </m:sub>
                          </m:sSub>
                          <m:r>
                            <a:rPr lang="pt-BR" b="0" i="1" smtClean="0">
                              <a:latin typeface="Cambria Math" panose="02040503050406030204" pitchFamily="18" charset="0"/>
                            </a:rPr>
                            <m:t>)</m:t>
                          </m:r>
                        </m:e>
                      </m:nary>
                      <m:r>
                        <a:rPr lang="pt-BR" b="0" i="1" smtClean="0">
                          <a:latin typeface="Cambria Math" panose="02040503050406030204" pitchFamily="18" charset="0"/>
                        </a:rPr>
                        <m:t>𝑑𝑥𝑑𝑦</m:t>
                      </m:r>
                      <m:r>
                        <a:rPr lang="pt-BR" b="0" i="1" smtClean="0">
                          <a:latin typeface="Cambria Math" panose="02040503050406030204" pitchFamily="18" charset="0"/>
                        </a:rPr>
                        <m:t>=0</m:t>
                      </m:r>
                    </m:oMath>
                  </m:oMathPara>
                </a14:m>
                <a:endParaRPr lang="pt-BR" smtClean="0"/>
              </a:p>
              <a:p>
                <a:pPr marL="0" indent="0" algn="ctr">
                  <a:buNone/>
                </a:pPr>
                <a:r>
                  <a:rPr lang="pt-BR" smtClean="0"/>
                  <a:t>Existe 1 incógnita global, U</a:t>
                </a:r>
                <a:r>
                  <a:rPr lang="pt-BR" baseline="-25000" smtClean="0"/>
                  <a:t>0</a:t>
                </a:r>
                <a:r>
                  <a:rPr lang="pt-BR" smtClean="0"/>
                  <a:t>, logo é necessário apenas um </a:t>
                </a:r>
                <a:r>
                  <a:rPr lang="pt-BR" i="1" smtClean="0"/>
                  <a:t>v</a:t>
                </a:r>
                <a:r>
                  <a:rPr lang="pt-BR" i="1" baseline="-25000" smtClean="0"/>
                  <a:t>i</a:t>
                </a:r>
                <a:r>
                  <a:rPr lang="pt-BR" i="1" smtClean="0"/>
                  <a:t> </a:t>
                </a:r>
                <a:r>
                  <a:rPr lang="pt-BR" smtClean="0"/>
                  <a:t>por triângulo.  </a:t>
                </a:r>
              </a:p>
              <a:p>
                <a:pPr marL="0" indent="0" algn="ctr">
                  <a:buNone/>
                </a:pPr>
                <a14:m>
                  <m:oMath xmlns:m="http://schemas.openxmlformats.org/officeDocument/2006/math">
                    <m:r>
                      <a:rPr lang="pt-BR" b="0" i="1" smtClean="0">
                        <a:latin typeface="Cambria Math" panose="02040503050406030204" pitchFamily="18" charset="0"/>
                      </a:rPr>
                      <m:t>𝑢</m:t>
                    </m:r>
                    <m:r>
                      <a:rPr lang="pt-BR" b="0" i="1" smtClean="0">
                        <a:latin typeface="Cambria Math" panose="02040503050406030204" pitchFamily="18" charset="0"/>
                      </a:rPr>
                      <m:t>=</m:t>
                    </m:r>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𝑁</m:t>
                        </m:r>
                      </m:sup>
                      <m:e>
                        <m:sSub>
                          <m:sSubPr>
                            <m:ctrlPr>
                              <a:rPr lang="pt-BR" b="0" i="1" smtClean="0">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𝑖</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𝜙</m:t>
                            </m:r>
                          </m:e>
                          <m:sub>
                            <m:r>
                              <a:rPr lang="pt-BR" b="0" i="1" smtClean="0">
                                <a:latin typeface="Cambria Math" panose="02040503050406030204" pitchFamily="18" charset="0"/>
                              </a:rPr>
                              <m:t>𝑖</m:t>
                            </m:r>
                          </m:sub>
                        </m:sSub>
                      </m:e>
                    </m:nary>
                    <m:r>
                      <a:rPr lang="pt-BR" b="0" i="1" smtClean="0">
                        <a:latin typeface="Cambria Math" panose="02040503050406030204" pitchFamily="18" charset="0"/>
                        <a:ea typeface="Cambria Math" panose="02040503050406030204" pitchFamily="18" charset="0"/>
                      </a:rPr>
                      <m:t>←</m:t>
                    </m:r>
                  </m:oMath>
                </a14:m>
                <a:r>
                  <a:rPr lang="pt-BR" smtClean="0"/>
                  <a:t>Função de teste</a:t>
                </a:r>
              </a:p>
              <a:p>
                <a:pPr marL="0" indent="0" algn="ctr">
                  <a:buNone/>
                </a:pPr>
                <a:r>
                  <a:rPr lang="pt-BR" smtClean="0"/>
                  <a:t>quando </a:t>
                </a:r>
                <a:r>
                  <a:rPr lang="pt-BR"/>
                  <a:t>Função de teste</a:t>
                </a:r>
                <a:r>
                  <a:rPr lang="pt-BR" smtClean="0"/>
                  <a:t>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𝜙</m:t>
                        </m:r>
                      </m:e>
                      <m:sub>
                        <m:r>
                          <a:rPr lang="pt-BR" i="1">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m:t>
                    </m:r>
                  </m:oMath>
                </a14:m>
                <a:r>
                  <a:rPr lang="pt-BR" smtClean="0"/>
                  <a:t> Função peso, temos o método de Galerkin</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532120" cy="5381625"/>
              </a:xfr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94369639"/>
      </p:ext>
    </p:extLst>
  </p:cSld>
  <p:clrMapOvr>
    <a:masterClrMapping/>
  </p:clrMapOvr>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7206000" y="-6183"/>
            <a:ext cx="2700000" cy="1839375"/>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1</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1</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𝑏</m:t>
                              </m:r>
                            </m:e>
                          </m:mr>
                          <m:mr>
                            <m:e>
                              <m:r>
                                <a:rPr lang="pt-BR" b="0" i="1" smtClean="0">
                                  <a:latin typeface="Cambria Math" panose="02040503050406030204" pitchFamily="18" charset="0"/>
                                </a:rPr>
                                <m:t>𝑐</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oMath>
                </a14:m>
                <a:r>
                  <a:rPr lang="pt-BR" smtClean="0"/>
                  <a:t> ; </a:t>
                </a:r>
                <a14:m>
                  <m:oMath xmlns:m="http://schemas.openxmlformats.org/officeDocument/2006/math">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r>
                            <m:rPr>
                              <m:brk m:alnAt="7"/>
                            </m:rPr>
                            <a:rPr lang="pt-BR" b="0" i="1" smtClean="0">
                              <a:latin typeface="Cambria Math" panose="02040503050406030204" pitchFamily="18" charset="0"/>
                            </a:rPr>
                            <m:t>=</m:t>
                          </m:r>
                          <m:r>
                            <a:rPr lang="pt-BR" b="0" i="1" smtClean="0">
                              <a:latin typeface="Cambria Math" panose="02040503050406030204" pitchFamily="18" charset="0"/>
                            </a:rPr>
                            <m:t>𝑎𝑥</m:t>
                          </m:r>
                          <m:r>
                            <a:rPr lang="pt-BR" b="0" i="1" smtClean="0">
                              <a:latin typeface="Cambria Math" panose="02040503050406030204" pitchFamily="18" charset="0"/>
                            </a:rPr>
                            <m:t>+</m:t>
                          </m:r>
                          <m:r>
                            <a:rPr lang="pt-BR" b="0" i="1" smtClean="0">
                              <a:latin typeface="Cambria Math" panose="02040503050406030204" pitchFamily="18" charset="0"/>
                            </a:rPr>
                            <m:t>𝑏𝑦</m:t>
                          </m:r>
                          <m:r>
                            <a:rPr lang="pt-BR" b="0" i="1" smtClean="0">
                              <a:latin typeface="Cambria Math" panose="02040503050406030204" pitchFamily="18" charset="0"/>
                            </a:rPr>
                            <m:t>+</m:t>
                          </m:r>
                          <m:r>
                            <a:rPr lang="pt-BR" b="0" i="1" smtClean="0">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+1</m:t>
                          </m:r>
                        </m:e>
                      </m:mr>
                    </m:m>
                  </m:oMath>
                </a14:m>
                <a:endParaRPr lang="pt-BR" smtClean="0"/>
              </a:p>
              <a:p>
                <a:pPr marL="0" indent="0" algn="ctr">
                  <a:buNone/>
                </a:pPr>
                <a:r>
                  <a:rPr lang="pt-BR" smtClean="0"/>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0</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𝐸</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𝑁</m:t>
                                  </m:r>
                                </m:sub>
                              </m:sSub>
                            </m:e>
                          </m:mr>
                        </m:m>
                      </m:e>
                    </m:d>
                  </m:oMath>
                </a14:m>
                <a:r>
                  <a:rPr lang="pt-BR" smtClean="0"/>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b="0" i="1" smtClean="0">
                                  <a:latin typeface="Cambria Math" panose="02040503050406030204" pitchFamily="18" charset="0"/>
                                </a:rPr>
                              </m:ctrlPr>
                            </m:eqArrPr>
                            <m:e>
                              <m:r>
                                <m:rPr>
                                  <m:brk m:alnAt="7"/>
                                </m:rPr>
                                <a:rPr lang="pt-BR" b="0" i="1" smtClean="0">
                                  <a:latin typeface="Cambria Math" panose="02040503050406030204" pitchFamily="18" charset="0"/>
                                </a:rPr>
                                <m:t>𝑈</m:t>
                              </m:r>
                              <m:r>
                                <a:rPr lang="pt-BR" i="1">
                                  <a:latin typeface="Cambria Math" panose="02040503050406030204" pitchFamily="18" charset="0"/>
                                </a:rPr>
                                <m:t>=</m:t>
                              </m:r>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𝑒</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e>
                              </m:d>
                              <m:r>
                                <a:rPr lang="pt-BR" i="1">
                                  <a:latin typeface="Cambria Math" panose="02040503050406030204" pitchFamily="18" charset="0"/>
                                </a:rPr>
                                <m:t>𝑥</m:t>
                              </m:r>
                              <m:r>
                                <a:rPr lang="pt-BR" b="0" i="1" smtClean="0">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r>
                                <a:rPr lang="pt-BR" i="1">
                                  <a:latin typeface="Cambria Math" panose="02040503050406030204" pitchFamily="18" charset="0"/>
                                </a:rPr>
                                <m:t>𝑦</m:t>
                              </m:r>
                              <m:r>
                                <a:rPr lang="pt-BR" b="0" i="1" smtClean="0">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smtClean="0"/>
              </a:p>
              <a:p>
                <a:pPr marL="0" indent="0" algn="ctr">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d>
                            <m:dPr>
                              <m:ctrlPr>
                                <a:rPr lang="pt-BR" i="1" smtClean="0">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r>
                                <a:rPr lang="pt-BR" i="1">
                                  <a:latin typeface="Cambria Math" panose="02040503050406030204" pitchFamily="18" charset="0"/>
                                </a:rPr>
                                <m:t>(−1)</m:t>
                              </m:r>
                            </m:e>
                          </m:d>
                          <m:r>
                            <a:rPr lang="pt-BR" b="0" i="1" smtClean="0">
                              <a:latin typeface="Cambria Math" panose="02040503050406030204" pitchFamily="18" charset="0"/>
                            </a:rPr>
                            <m:t>𝑑𝑥𝑑𝑦</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𝑒</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𝑛</m:t>
                          </m:r>
                        </m:sub>
                      </m:sSub>
                      <m:r>
                        <a:rPr lang="pt-BR" b="0" i="1" smtClean="0">
                          <a:latin typeface="Cambria Math" panose="02040503050406030204" pitchFamily="18" charset="0"/>
                          <a:ea typeface="Cambria Math" panose="02040503050406030204" pitchFamily="18" charset="0"/>
                        </a:rPr>
                        <m:t>)/2</m:t>
                      </m:r>
                    </m:oMath>
                  </m:oMathPara>
                </a14:m>
                <a:endParaRPr lang="pt-BR"/>
              </a:p>
              <a:p>
                <a:pPr marL="0" indent="0" algn="ctr">
                  <a:buNone/>
                </a:pPr>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2361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858000" y="0"/>
            <a:ext cx="3048000" cy="2105025"/>
          </a:xfrm>
          <a:prstGeom prst="rect">
            <a:avLst/>
          </a:prstGeom>
        </p:spPr>
      </p:pic>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+1</m:t>
                          </m:r>
                        </m:e>
                      </m:mr>
                    </m:m>
                  </m:oMath>
                </a14:m>
                <a:endParaRPr lang="pt-BR"/>
              </a:p>
              <a:p>
                <a:pPr marL="0" indent="0" algn="ctr">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𝐸</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r>
                                <a:rPr lang="pt-BR" i="1">
                                  <a:latin typeface="Cambria Math" panose="02040503050406030204" pitchFamily="18" charset="0"/>
                                </a:rPr>
                                <m:t>𝑥</m:t>
                              </m:r>
                              <m:r>
                                <a:rPr lang="pt-BR" i="1">
                                  <a:latin typeface="Cambria Math" panose="02040503050406030204" pitchFamily="18" charset="0"/>
                                </a:rPr>
                                <m:t>+</m:t>
                              </m:r>
                            </m:e>
                            <m:e>
                              <m:r>
                                <a:rPr lang="pt-BR" b="0" i="1" smtClean="0">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𝑠𝑒</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𝑠𝑒</m:t>
                                      </m:r>
                                    </m:sub>
                                  </m:sSub>
                                </m:e>
                              </m:d>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e>
                          </m:d>
                          <m:r>
                            <a:rPr lang="pt-BR" i="1">
                              <a:latin typeface="Cambria Math" panose="02040503050406030204" pitchFamily="18" charset="0"/>
                            </a:rPr>
                            <m:t>𝑑𝑥𝑑𝑦</m:t>
                          </m:r>
                        </m:e>
                      </m:nary>
                    </m:oMath>
                  </m:oMathPara>
                </a14:m>
                <a:endParaRPr lang="pt-B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𝑒</m:t>
                          </m:r>
                        </m:sub>
                      </m:sSub>
                    </m:oMath>
                  </m:oMathPara>
                </a14:m>
                <a:endParaRPr lang="pt-BR"/>
              </a:p>
              <a:p>
                <a:pPr marL="0" indent="0" algn="ctr">
                  <a:buNone/>
                </a:pPr>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
        <p:nvSpPr>
          <p:cNvPr id="2" name="Título 1"/>
          <p:cNvSpPr>
            <a:spLocks noGrp="1"/>
          </p:cNvSpPr>
          <p:nvPr>
            <p:ph type="title"/>
          </p:nvPr>
        </p:nvSpPr>
        <p:spPr/>
        <p:txBody>
          <a:bodyPr/>
          <a:lstStyle/>
          <a:p>
            <a:r>
              <a:rPr lang="pt-BR" smtClean="0"/>
              <a:t>Montagem por Elemento – T</a:t>
            </a:r>
            <a:r>
              <a:rPr lang="pt-BR" baseline="-25000" smtClean="0"/>
              <a:t>2</a:t>
            </a:r>
            <a:endParaRPr lang="pt-BR" baseline="-25000"/>
          </a:p>
        </p:txBody>
      </p:sp>
    </p:spTree>
    <p:extLst>
      <p:ext uri="{BB962C8B-B14F-4D97-AF65-F5344CB8AC3E}">
        <p14:creationId xmlns:p14="http://schemas.microsoft.com/office/powerpoint/2010/main" val="10680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753225" y="0"/>
            <a:ext cx="3152775" cy="1847850"/>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3</a:t>
            </a:r>
            <a:endParaRPr lang="pt-BR" baseline="-25000"/>
          </a:p>
        </p:txBody>
      </p:sp>
      <mc:AlternateContent xmlns:mc="http://schemas.openxmlformats.org/markup-compatibility/2006" xmlns:a14="http://schemas.microsoft.com/office/drawing/2010/main">
        <mc:Choice Requires="a14">
          <p:sp>
            <p:nvSpPr>
              <p:cNvPr id="8" name="Espaço Reservado para Conteúdo 3"/>
              <p:cNvSpPr txBox="1">
                <a:spLocks noGrp="1"/>
              </p:cNvSpPr>
              <p:nvPr>
                <p:ph idx="1"/>
              </p:nvPr>
            </p:nvSpPr>
            <p:spPr>
              <a:prstGeom prst="rect">
                <a:avLst/>
              </a:prstGeom>
            </p:spPr>
            <p:txBody>
              <a:bodyPr>
                <a:normAutofit fontScale="92500" lnSpcReduction="20000"/>
              </a:bodyPr>
              <a:lst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a:solidFill>
                      <a:srgbClr val="4D4D4D"/>
                    </a:solidFill>
                    <a:latin typeface="Tahoma" pitchFamily="34" charset="0"/>
                  </a:defRPr>
                </a:lvl4pPr>
                <a:lvl5pPr marL="2057400" indent="-228600" algn="l" rtl="0" eaLnBrk="0" fontAlgn="base" hangingPunct="0">
                  <a:spcBef>
                    <a:spcPct val="20000"/>
                  </a:spcBef>
                  <a:spcAft>
                    <a:spcPct val="0"/>
                  </a:spcAft>
                  <a:buChar char="»"/>
                  <a:defRPr>
                    <a:solidFill>
                      <a:srgbClr val="4D4D4D"/>
                    </a:solidFill>
                    <a:latin typeface="Tahoma" pitchFamily="34" charset="0"/>
                  </a:defRPr>
                </a:lvl5pPr>
                <a:lvl6pPr marL="2514600" indent="-228600" algn="l" rtl="0" eaLnBrk="1" fontAlgn="base" hangingPunct="1">
                  <a:spcBef>
                    <a:spcPct val="20000"/>
                  </a:spcBef>
                  <a:spcAft>
                    <a:spcPct val="0"/>
                  </a:spcAft>
                  <a:buChar char="»"/>
                  <a:defRPr>
                    <a:solidFill>
                      <a:srgbClr val="4D4D4D"/>
                    </a:solidFill>
                    <a:latin typeface="Tahoma" pitchFamily="34" charset="0"/>
                  </a:defRPr>
                </a:lvl6pPr>
                <a:lvl7pPr marL="2971800" indent="-228600" algn="l" rtl="0" eaLnBrk="1" fontAlgn="base" hangingPunct="1">
                  <a:spcBef>
                    <a:spcPct val="20000"/>
                  </a:spcBef>
                  <a:spcAft>
                    <a:spcPct val="0"/>
                  </a:spcAft>
                  <a:buChar char="»"/>
                  <a:defRPr>
                    <a:solidFill>
                      <a:srgbClr val="4D4D4D"/>
                    </a:solidFill>
                    <a:latin typeface="Tahoma" pitchFamily="34" charset="0"/>
                  </a:defRPr>
                </a:lvl7pPr>
                <a:lvl8pPr marL="3429000" indent="-228600" algn="l" rtl="0" eaLnBrk="1" fontAlgn="base" hangingPunct="1">
                  <a:spcBef>
                    <a:spcPct val="20000"/>
                  </a:spcBef>
                  <a:spcAft>
                    <a:spcPct val="0"/>
                  </a:spcAft>
                  <a:buChar char="»"/>
                  <a:defRPr>
                    <a:solidFill>
                      <a:srgbClr val="4D4D4D"/>
                    </a:solidFill>
                    <a:latin typeface="Tahoma" pitchFamily="34" charset="0"/>
                  </a:defRPr>
                </a:lvl8pPr>
                <a:lvl9pPr marL="3886200" indent="-228600" algn="l" rtl="0" eaLnBrk="1" fontAlgn="base" hangingPunct="1">
                  <a:spcBef>
                    <a:spcPct val="20000"/>
                  </a:spcBef>
                  <a:spcAft>
                    <a:spcPct val="0"/>
                  </a:spcAft>
                  <a:buChar char="»"/>
                  <a:defRPr>
                    <a:solidFill>
                      <a:srgbClr val="4D4D4D"/>
                    </a:solidFill>
                    <a:latin typeface="Tahoma" pitchFamily="34" charset="0"/>
                  </a:defRPr>
                </a:lvl9pPr>
              </a:lstStyle>
              <a:p>
                <a:pPr marL="0" indent="0" algn="ctr">
                  <a:buFontTx/>
                  <a:buNone/>
                </a:pPr>
                <a14:m>
                  <m:oMath xmlns:m="http://schemas.openxmlformats.org/officeDocument/2006/math">
                    <m:d>
                      <m:dPr>
                        <m:begChr m:val="["/>
                        <m:endChr m:val="]"/>
                        <m:ctrlPr>
                          <a:rPr lang="pt-BR" i="1" kern="0" smtClean="0">
                            <a:latin typeface="Cambria Math" panose="02040503050406030204" pitchFamily="18" charset="0"/>
                          </a:rPr>
                        </m:ctrlPr>
                      </m:dPr>
                      <m:e>
                        <m:m>
                          <m:mPr>
                            <m:mcs>
                              <m:mc>
                                <m:mcPr>
                                  <m:count m:val="3"/>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0</m:t>
                              </m:r>
                            </m:e>
                            <m:e>
                              <m:r>
                                <a:rPr lang="pt-BR" i="1" kern="0">
                                  <a:latin typeface="Cambria Math" panose="02040503050406030204" pitchFamily="18" charset="0"/>
                                </a:rPr>
                                <m:t>0</m:t>
                              </m:r>
                            </m:e>
                            <m:e>
                              <m:r>
                                <a:rPr lang="pt-BR" i="1" kern="0">
                                  <a:latin typeface="Cambria Math" panose="02040503050406030204" pitchFamily="18" charset="0"/>
                                </a:rPr>
                                <m:t>1</m:t>
                              </m:r>
                            </m:e>
                          </m:mr>
                          <m:mr>
                            <m:e>
                              <m:r>
                                <a:rPr lang="pt-BR" b="0" i="1" kern="0" smtClean="0">
                                  <a:latin typeface="Cambria Math" panose="02040503050406030204" pitchFamily="18" charset="0"/>
                                </a:rPr>
                                <m:t>0</m:t>
                              </m:r>
                            </m:e>
                            <m:e>
                              <m:r>
                                <a:rPr lang="pt-BR" b="0" i="1" kern="0" smtClean="0">
                                  <a:latin typeface="Cambria Math" panose="02040503050406030204" pitchFamily="18" charset="0"/>
                                </a:rPr>
                                <m:t>−1</m:t>
                              </m:r>
                            </m:e>
                            <m:e>
                              <m:r>
                                <a:rPr lang="pt-BR" i="1" kern="0">
                                  <a:latin typeface="Cambria Math" panose="02040503050406030204" pitchFamily="18" charset="0"/>
                                </a:rPr>
                                <m:t>1</m:t>
                              </m:r>
                            </m:e>
                          </m:mr>
                          <m:mr>
                            <m:e>
                              <m:r>
                                <a:rPr lang="pt-BR" b="0" i="1" kern="0" smtClean="0">
                                  <a:latin typeface="Cambria Math" panose="02040503050406030204" pitchFamily="18" charset="0"/>
                                </a:rPr>
                                <m:t>1</m:t>
                              </m:r>
                            </m:e>
                            <m:e>
                              <m:r>
                                <a:rPr lang="pt-BR" i="1" kern="0" smtClean="0">
                                  <a:latin typeface="Cambria Math" panose="02040503050406030204" pitchFamily="18" charset="0"/>
                                </a:rPr>
                                <m:t>−</m:t>
                              </m:r>
                              <m:r>
                                <a:rPr lang="pt-BR" i="1" kern="0">
                                  <a:latin typeface="Cambria Math" panose="02040503050406030204" pitchFamily="18" charset="0"/>
                                </a:rPr>
                                <m:t>1</m:t>
                              </m:r>
                            </m:e>
                            <m:e>
                              <m:r>
                                <a:rPr lang="pt-BR" i="1" kern="0">
                                  <a:latin typeface="Cambria Math" panose="02040503050406030204" pitchFamily="18" charset="0"/>
                                </a:rPr>
                                <m:t>1</m:t>
                              </m:r>
                            </m:e>
                          </m:mr>
                        </m:m>
                      </m:e>
                    </m:d>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𝑎</m:t>
                              </m:r>
                            </m:e>
                          </m:mr>
                          <m:mr>
                            <m:e>
                              <m:r>
                                <a:rPr lang="pt-BR" i="1" kern="0">
                                  <a:latin typeface="Cambria Math" panose="02040503050406030204" pitchFamily="18" charset="0"/>
                                </a:rPr>
                                <m:t>𝑏</m:t>
                              </m:r>
                            </m:e>
                          </m:mr>
                          <m:mr>
                            <m:e>
                              <m:r>
                                <a:rPr lang="pt-BR" i="1" kern="0">
                                  <a:latin typeface="Cambria Math" panose="02040503050406030204" pitchFamily="18" charset="0"/>
                                </a:rPr>
                                <m:t>𝑐</m:t>
                              </m:r>
                            </m:e>
                          </m:mr>
                        </m:m>
                      </m:e>
                    </m:d>
                    <m:r>
                      <a:rPr lang="pt-BR" i="1" kern="0">
                        <a:latin typeface="Cambria Math" panose="02040503050406030204" pitchFamily="18" charset="0"/>
                      </a:rPr>
                      <m:t>=</m:t>
                    </m:r>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r>
                                <a:rPr lang="pt-BR" i="1" kern="0">
                                  <a:latin typeface="Cambria Math" panose="02040503050406030204" pitchFamily="18" charset="0"/>
                                </a:rPr>
                                <m:t>1</m:t>
                              </m:r>
                            </m:e>
                          </m:mr>
                          <m:mr>
                            <m:e>
                              <m:r>
                                <a:rPr lang="pt-BR" i="1" kern="0">
                                  <a:latin typeface="Cambria Math" panose="02040503050406030204" pitchFamily="18" charset="0"/>
                                </a:rPr>
                                <m:t>0</m:t>
                              </m:r>
                            </m:e>
                          </m:mr>
                          <m:mr>
                            <m:e>
                              <m:r>
                                <a:rPr lang="pt-BR" i="1" kern="0">
                                  <a:latin typeface="Cambria Math" panose="02040503050406030204" pitchFamily="18" charset="0"/>
                                </a:rPr>
                                <m:t>0</m:t>
                              </m:r>
                            </m:e>
                          </m:mr>
                        </m:m>
                      </m:e>
                    </m:d>
                  </m:oMath>
                </a14:m>
                <a:r>
                  <a:rPr lang="pt-BR" kern="0"/>
                  <a:t> ; </a:t>
                </a:r>
                <a14:m>
                  <m:oMath xmlns:m="http://schemas.openxmlformats.org/officeDocument/2006/math">
                    <m:m>
                      <m:mPr>
                        <m:mcs>
                          <m:mc>
                            <m:mcPr>
                              <m:count m:val="1"/>
                              <m:mcJc m:val="center"/>
                            </m:mcPr>
                          </m:mc>
                        </m:mcs>
                        <m:ctrlPr>
                          <a:rPr lang="pt-BR" i="1" kern="0">
                            <a:latin typeface="Cambria Math" panose="02040503050406030204" pitchFamily="18" charset="0"/>
                          </a:rPr>
                        </m:ctrlPr>
                      </m:mPr>
                      <m:mr>
                        <m:e>
                          <m:sSub>
                            <m:sSubPr>
                              <m:ctrlPr>
                                <a:rPr lang="pt-BR" i="1" kern="0">
                                  <a:latin typeface="Cambria Math" panose="02040503050406030204" pitchFamily="18" charset="0"/>
                                </a:rPr>
                              </m:ctrlPr>
                            </m:sSubPr>
                            <m:e>
                              <m:r>
                                <a:rPr lang="pt-BR" i="1" kern="0">
                                  <a:latin typeface="Cambria Math" panose="02040503050406030204" pitchFamily="18" charset="0"/>
                                </a:rPr>
                                <m:t>𝑣</m:t>
                              </m:r>
                            </m:e>
                            <m:sub>
                              <m:r>
                                <a:rPr lang="pt-BR" i="1" kern="0">
                                  <a:latin typeface="Cambria Math" panose="02040503050406030204" pitchFamily="18" charset="0"/>
                                </a:rPr>
                                <m:t>1</m:t>
                              </m:r>
                            </m:sub>
                          </m:sSub>
                          <m:r>
                            <m:rPr>
                              <m:brk m:alnAt="7"/>
                            </m:rPr>
                            <a:rPr lang="pt-BR" i="1" kern="0">
                              <a:latin typeface="Cambria Math" panose="02040503050406030204" pitchFamily="18" charset="0"/>
                            </a:rPr>
                            <m:t>=</m:t>
                          </m:r>
                          <m:r>
                            <a:rPr lang="pt-BR" i="1" kern="0">
                              <a:latin typeface="Cambria Math" panose="02040503050406030204" pitchFamily="18" charset="0"/>
                            </a:rPr>
                            <m:t>𝑎𝑥</m:t>
                          </m:r>
                          <m:r>
                            <a:rPr lang="pt-BR" i="1" kern="0">
                              <a:latin typeface="Cambria Math" panose="02040503050406030204" pitchFamily="18" charset="0"/>
                            </a:rPr>
                            <m:t>+</m:t>
                          </m:r>
                          <m:r>
                            <a:rPr lang="pt-BR" i="1" kern="0">
                              <a:latin typeface="Cambria Math" panose="02040503050406030204" pitchFamily="18" charset="0"/>
                            </a:rPr>
                            <m:t>𝑏𝑦</m:t>
                          </m:r>
                          <m:r>
                            <a:rPr lang="pt-BR" i="1" kern="0">
                              <a:latin typeface="Cambria Math" panose="02040503050406030204" pitchFamily="18" charset="0"/>
                            </a:rPr>
                            <m:t>+</m:t>
                          </m:r>
                          <m:r>
                            <a:rPr lang="pt-BR" i="1" kern="0">
                              <a:latin typeface="Cambria Math" panose="02040503050406030204" pitchFamily="18" charset="0"/>
                            </a:rPr>
                            <m:t>𝑐</m:t>
                          </m:r>
                        </m:e>
                      </m:mr>
                      <m:mr>
                        <m:e>
                          <m:sSub>
                            <m:sSubPr>
                              <m:ctrlPr>
                                <a:rPr lang="pt-BR" i="1" kern="0">
                                  <a:latin typeface="Cambria Math" panose="02040503050406030204" pitchFamily="18" charset="0"/>
                                </a:rPr>
                              </m:ctrlPr>
                            </m:sSubPr>
                            <m:e>
                              <m:r>
                                <a:rPr lang="pt-BR" i="1" kern="0">
                                  <a:latin typeface="Cambria Math" panose="02040503050406030204" pitchFamily="18" charset="0"/>
                                </a:rPr>
                                <m:t>𝑣</m:t>
                              </m:r>
                            </m:e>
                            <m:sub>
                              <m:r>
                                <a:rPr lang="pt-BR" i="1" kern="0">
                                  <a:latin typeface="Cambria Math" panose="02040503050406030204" pitchFamily="18" charset="0"/>
                                </a:rPr>
                                <m:t>1</m:t>
                              </m:r>
                            </m:sub>
                          </m:sSub>
                          <m:r>
                            <m:rPr>
                              <m:brk m:alnAt="7"/>
                            </m:rPr>
                            <a:rPr lang="pt-BR" i="1" kern="0">
                              <a:latin typeface="Cambria Math" panose="02040503050406030204" pitchFamily="18" charset="0"/>
                            </a:rPr>
                            <m:t>=</m:t>
                          </m:r>
                          <m:r>
                            <a:rPr lang="pt-BR" b="0" i="1" kern="0" smtClean="0">
                              <a:latin typeface="Cambria Math" panose="02040503050406030204" pitchFamily="18" charset="0"/>
                            </a:rPr>
                            <m:t>𝑦</m:t>
                          </m:r>
                          <m:r>
                            <a:rPr lang="pt-BR" i="1" kern="0">
                              <a:latin typeface="Cambria Math" panose="02040503050406030204" pitchFamily="18" charset="0"/>
                            </a:rPr>
                            <m:t>+1</m:t>
                          </m:r>
                        </m:e>
                      </m:mr>
                    </m:m>
                  </m:oMath>
                </a14:m>
                <a:endParaRPr lang="pt-BR" kern="0"/>
              </a:p>
              <a:p>
                <a:pPr marL="0" indent="0" algn="ctr">
                  <a:buFontTx/>
                  <a:buNone/>
                </a:pPr>
                <a:r>
                  <a:rPr lang="pt-BR" kern="0"/>
                  <a:t> </a:t>
                </a:r>
                <a14:m>
                  <m:oMath xmlns:m="http://schemas.openxmlformats.org/officeDocument/2006/math">
                    <m:d>
                      <m:dPr>
                        <m:begChr m:val="["/>
                        <m:endChr m:val="]"/>
                        <m:ctrlPr>
                          <a:rPr lang="pt-BR" i="1" kern="0">
                            <a:latin typeface="Cambria Math" panose="02040503050406030204" pitchFamily="18" charset="0"/>
                          </a:rPr>
                        </m:ctrlPr>
                      </m:dPr>
                      <m:e>
                        <m:m>
                          <m:mPr>
                            <m:mcs>
                              <m:mc>
                                <m:mcPr>
                                  <m:count m:val="3"/>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0</m:t>
                              </m:r>
                            </m:e>
                            <m:e>
                              <m:r>
                                <a:rPr lang="pt-BR" i="1" kern="0">
                                  <a:latin typeface="Cambria Math" panose="02040503050406030204" pitchFamily="18" charset="0"/>
                                </a:rPr>
                                <m:t>0</m:t>
                              </m:r>
                            </m:e>
                            <m:e>
                              <m:r>
                                <a:rPr lang="pt-BR" i="1" kern="0">
                                  <a:latin typeface="Cambria Math" panose="02040503050406030204" pitchFamily="18" charset="0"/>
                                </a:rPr>
                                <m:t>1</m:t>
                              </m:r>
                            </m:e>
                          </m:mr>
                          <m:mr>
                            <m:e>
                              <m:r>
                                <a:rPr lang="pt-BR" b="0" i="1" kern="0" smtClean="0">
                                  <a:latin typeface="Cambria Math" panose="02040503050406030204" pitchFamily="18" charset="0"/>
                                </a:rPr>
                                <m:t>0</m:t>
                              </m:r>
                            </m:e>
                            <m:e>
                              <m:r>
                                <a:rPr lang="pt-BR" b="0" i="1" kern="0" smtClean="0">
                                  <a:latin typeface="Cambria Math" panose="02040503050406030204" pitchFamily="18" charset="0"/>
                                </a:rPr>
                                <m:t>−1</m:t>
                              </m:r>
                            </m:e>
                            <m:e>
                              <m:r>
                                <a:rPr lang="pt-BR" i="1" kern="0">
                                  <a:latin typeface="Cambria Math" panose="02040503050406030204" pitchFamily="18" charset="0"/>
                                </a:rPr>
                                <m:t>1</m:t>
                              </m:r>
                            </m:e>
                          </m:mr>
                          <m:mr>
                            <m:e>
                              <m:r>
                                <a:rPr lang="pt-BR" b="0" i="1" kern="0" smtClean="0">
                                  <a:latin typeface="Cambria Math" panose="02040503050406030204" pitchFamily="18" charset="0"/>
                                </a:rPr>
                                <m:t>1</m:t>
                              </m:r>
                            </m:e>
                            <m:e>
                              <m:r>
                                <a:rPr lang="pt-BR" i="1" kern="0" smtClean="0">
                                  <a:latin typeface="Cambria Math" panose="02040503050406030204" pitchFamily="18" charset="0"/>
                                </a:rPr>
                                <m:t>−</m:t>
                              </m:r>
                              <m:r>
                                <a:rPr lang="pt-BR" i="1" kern="0">
                                  <a:latin typeface="Cambria Math" panose="02040503050406030204" pitchFamily="18" charset="0"/>
                                </a:rPr>
                                <m:t>1</m:t>
                              </m:r>
                            </m:e>
                            <m:e>
                              <m:r>
                                <a:rPr lang="pt-BR" i="1" kern="0">
                                  <a:latin typeface="Cambria Math" panose="02040503050406030204" pitchFamily="18" charset="0"/>
                                </a:rPr>
                                <m:t>1</m:t>
                              </m:r>
                            </m:e>
                          </m:mr>
                        </m:m>
                      </m:e>
                    </m:d>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𝑎</m:t>
                              </m:r>
                            </m:e>
                          </m:mr>
                          <m:mr>
                            <m:e>
                              <m:r>
                                <a:rPr lang="pt-BR" i="1" kern="0">
                                  <a:latin typeface="Cambria Math" panose="02040503050406030204" pitchFamily="18" charset="0"/>
                                </a:rPr>
                                <m:t>𝑏</m:t>
                              </m:r>
                            </m:e>
                          </m:mr>
                          <m:mr>
                            <m:e>
                              <m:r>
                                <a:rPr lang="pt-BR" i="1" kern="0">
                                  <a:latin typeface="Cambria Math" panose="02040503050406030204" pitchFamily="18" charset="0"/>
                                </a:rPr>
                                <m:t>𝑐</m:t>
                              </m:r>
                            </m:e>
                          </m:mr>
                        </m:m>
                      </m:e>
                    </m:d>
                    <m:r>
                      <a:rPr lang="pt-BR" i="1" kern="0">
                        <a:latin typeface="Cambria Math" panose="02040503050406030204" pitchFamily="18" charset="0"/>
                      </a:rPr>
                      <m:t>=</m:t>
                    </m:r>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0</m:t>
                                  </m:r>
                                </m:sub>
                              </m:sSub>
                            </m:e>
                          </m:mr>
                          <m:m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𝐸</m:t>
                                  </m:r>
                                </m:sub>
                              </m:sSub>
                            </m:e>
                          </m:mr>
                          <m:m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𝑁</m:t>
                                  </m:r>
                                </m:sub>
                              </m:sSub>
                            </m:e>
                          </m:mr>
                        </m:m>
                      </m:e>
                    </m:d>
                  </m:oMath>
                </a14:m>
                <a:r>
                  <a:rPr lang="pt-BR" kern="0"/>
                  <a:t> ; </a:t>
                </a:r>
                <a14:m>
                  <m:oMath xmlns:m="http://schemas.openxmlformats.org/officeDocument/2006/math">
                    <m:m>
                      <m:mPr>
                        <m:mcs>
                          <m:mc>
                            <m:mcPr>
                              <m:count m:val="1"/>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𝑈</m:t>
                          </m:r>
                          <m:r>
                            <a:rPr lang="pt-BR" i="1" kern="0">
                              <a:latin typeface="Cambria Math" panose="02040503050406030204" pitchFamily="18" charset="0"/>
                            </a:rPr>
                            <m:t>=</m:t>
                          </m:r>
                          <m:r>
                            <a:rPr lang="pt-BR" i="1" kern="0">
                              <a:latin typeface="Cambria Math" panose="02040503050406030204" pitchFamily="18" charset="0"/>
                            </a:rPr>
                            <m:t>𝑎𝑥</m:t>
                          </m:r>
                          <m:r>
                            <a:rPr lang="pt-BR" i="1" kern="0">
                              <a:latin typeface="Cambria Math" panose="02040503050406030204" pitchFamily="18" charset="0"/>
                            </a:rPr>
                            <m:t>+</m:t>
                          </m:r>
                          <m:r>
                            <a:rPr lang="pt-BR" i="1" kern="0">
                              <a:latin typeface="Cambria Math" panose="02040503050406030204" pitchFamily="18" charset="0"/>
                            </a:rPr>
                            <m:t>𝑏𝑦</m:t>
                          </m:r>
                          <m:r>
                            <a:rPr lang="pt-BR" i="1" kern="0">
                              <a:latin typeface="Cambria Math" panose="02040503050406030204" pitchFamily="18" charset="0"/>
                            </a:rPr>
                            <m:t>+</m:t>
                          </m:r>
                          <m:r>
                            <a:rPr lang="pt-BR" i="1" kern="0">
                              <a:latin typeface="Cambria Math" panose="02040503050406030204" pitchFamily="18" charset="0"/>
                            </a:rPr>
                            <m:t>𝑐</m:t>
                          </m:r>
                        </m:e>
                      </m:mr>
                      <m:mr>
                        <m:e>
                          <m:eqArr>
                            <m:eqArrPr>
                              <m:ctrlPr>
                                <a:rPr lang="pt-BR" i="1" kern="0">
                                  <a:latin typeface="Cambria Math" panose="02040503050406030204" pitchFamily="18" charset="0"/>
                                </a:rPr>
                              </m:ctrlPr>
                            </m:eqArrPr>
                            <m:e>
                              <m:r>
                                <m:rPr>
                                  <m:brk m:alnAt="7"/>
                                </m:rPr>
                                <a:rPr lang="pt-BR" i="1" kern="0">
                                  <a:latin typeface="Cambria Math" panose="02040503050406030204" pitchFamily="18" charset="0"/>
                                </a:rPr>
                                <m:t>𝑈</m:t>
                              </m:r>
                              <m:r>
                                <a:rPr lang="pt-BR" i="1" ker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r>
                                        <a:rPr lang="pt-BR" i="1" kern="0">
                                          <a:latin typeface="Cambria Math" panose="02040503050406030204" pitchFamily="18" charset="0"/>
                                        </a:rPr>
                                        <m:t>𝑒</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sub>
                                  </m:sSub>
                                </m:e>
                              </m:d>
                              <m:r>
                                <a:rPr lang="pt-BR" i="1" kern="0">
                                  <a:latin typeface="Cambria Math" panose="02040503050406030204" pitchFamily="18" charset="0"/>
                                </a:rPr>
                                <m:t>𝑥</m:t>
                              </m:r>
                              <m:r>
                                <a:rPr lang="pt-BR" i="1" kern="0">
                                  <a:latin typeface="Cambria Math" panose="02040503050406030204" pitchFamily="18" charset="0"/>
                                </a:rPr>
                                <m:t>+</m:t>
                              </m:r>
                            </m:e>
                            <m:e>
                              <m:r>
                                <a:rPr lang="pt-BR" i="1" kern="0" smtClea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0</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smtClean="0">
                                          <a:latin typeface="Cambria Math" panose="02040503050406030204" pitchFamily="18" charset="0"/>
                                        </a:rPr>
                                        <m:t>𝑠</m:t>
                                      </m:r>
                                    </m:sub>
                                  </m:sSub>
                                </m:e>
                              </m:d>
                              <m:r>
                                <a:rPr lang="pt-BR" i="1" kern="0">
                                  <a:latin typeface="Cambria Math" panose="02040503050406030204" pitchFamily="18" charset="0"/>
                                </a:rPr>
                                <m:t>𝑦</m:t>
                              </m:r>
                              <m:r>
                                <a:rPr lang="pt-BR" i="1" kern="0">
                                  <a:latin typeface="Cambria Math" panose="02040503050406030204" pitchFamily="18" charset="0"/>
                                </a:rPr>
                                <m:t>+</m:t>
                              </m:r>
                            </m:e>
                            <m:e>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0</m:t>
                                  </m:r>
                                </m:sub>
                              </m:sSub>
                            </m:e>
                          </m:eqArr>
                        </m:e>
                      </m:mr>
                    </m:m>
                  </m:oMath>
                </a14:m>
                <a:endParaRPr lang="pt-BR" kern="0"/>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kern="0">
                              <a:latin typeface="Cambria Math" panose="02040503050406030204" pitchFamily="18" charset="0"/>
                            </a:rPr>
                          </m:ctrlPr>
                        </m:naryPr>
                        <m:sub/>
                        <m:sup/>
                        <m:e>
                          <m:d>
                            <m:dPr>
                              <m:ctrlPr>
                                <a:rPr lang="pt-BR" i="1" kern="0">
                                  <a:latin typeface="Cambria Math" panose="02040503050406030204" pitchFamily="18" charset="0"/>
                                </a:rPr>
                              </m:ctrlPr>
                            </m:dPr>
                            <m:e>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r>
                                        <a:rPr lang="pt-BR" i="1" kern="0">
                                          <a:latin typeface="Cambria Math" panose="02040503050406030204" pitchFamily="18" charset="0"/>
                                        </a:rPr>
                                        <m:t>𝑒</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sub>
                                  </m:sSub>
                                </m:e>
                              </m:d>
                              <m:d>
                                <m:dPr>
                                  <m:ctrlPr>
                                    <a:rPr lang="pt-BR" i="1" kern="0">
                                      <a:latin typeface="Cambria Math" panose="02040503050406030204" pitchFamily="18" charset="0"/>
                                    </a:rPr>
                                  </m:ctrlPr>
                                </m:dPr>
                                <m:e>
                                  <m:r>
                                    <a:rPr lang="pt-BR" b="0" i="1" kern="0" smtClean="0">
                                      <a:latin typeface="Cambria Math" panose="02040503050406030204" pitchFamily="18" charset="0"/>
                                    </a:rPr>
                                    <m:t>0</m:t>
                                  </m:r>
                                </m:e>
                              </m:d>
                              <m:r>
                                <a:rPr lang="pt-BR" i="1" ker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0</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smtClean="0">
                                          <a:latin typeface="Cambria Math" panose="02040503050406030204" pitchFamily="18" charset="0"/>
                                        </a:rPr>
                                        <m:t>𝑠</m:t>
                                      </m:r>
                                    </m:sub>
                                  </m:sSub>
                                </m:e>
                              </m:d>
                              <m:r>
                                <a:rPr lang="pt-BR" i="1" kern="0">
                                  <a:latin typeface="Cambria Math" panose="02040503050406030204" pitchFamily="18" charset="0"/>
                                </a:rPr>
                                <m:t>(</m:t>
                              </m:r>
                              <m:r>
                                <a:rPr lang="pt-BR" b="0" i="1" kern="0" smtClean="0">
                                  <a:latin typeface="Cambria Math" panose="02040503050406030204" pitchFamily="18" charset="0"/>
                                </a:rPr>
                                <m:t>1</m:t>
                              </m:r>
                              <m:r>
                                <a:rPr lang="pt-BR" i="1" kern="0">
                                  <a:latin typeface="Cambria Math" panose="02040503050406030204" pitchFamily="18" charset="0"/>
                                </a:rPr>
                                <m:t>)</m:t>
                              </m:r>
                            </m:e>
                          </m:d>
                          <m:r>
                            <a:rPr lang="pt-BR" i="1" kern="0">
                              <a:latin typeface="Cambria Math" panose="02040503050406030204" pitchFamily="18" charset="0"/>
                            </a:rPr>
                            <m:t>𝑑𝑥𝑑𝑦</m:t>
                          </m:r>
                        </m:e>
                      </m:nary>
                    </m:oMath>
                  </m:oMathPara>
                </a14:m>
                <a:endParaRPr lang="pt-BR" kern="0"/>
              </a:p>
              <a:p>
                <a:pPr marL="0" indent="0" algn="ctr">
                  <a:buFontTx/>
                  <a:buNone/>
                </a:pPr>
                <a14:m>
                  <m:oMathPara xmlns:m="http://schemas.openxmlformats.org/officeDocument/2006/math">
                    <m:oMathParaPr>
                      <m:jc m:val="centerGroup"/>
                    </m:oMathParaPr>
                    <m:oMath xmlns:m="http://schemas.openxmlformats.org/officeDocument/2006/math">
                      <m:r>
                        <a:rPr lang="pt-BR" i="1" ker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0</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sub>
                          </m:sSub>
                        </m:e>
                      </m:d>
                      <m:box>
                        <m:boxPr>
                          <m:ctrlPr>
                            <a:rPr lang="pt-BR" i="1" kern="0">
                              <a:latin typeface="Cambria Math" panose="02040503050406030204" pitchFamily="18" charset="0"/>
                            </a:rPr>
                          </m:ctrlPr>
                        </m:boxPr>
                        <m:e>
                          <m:argPr>
                            <m:argSz m:val="-1"/>
                          </m:argPr>
                          <m:f>
                            <m:fPr>
                              <m:ctrlPr>
                                <a:rPr lang="pt-BR" i="1" kern="0">
                                  <a:latin typeface="Cambria Math" panose="02040503050406030204" pitchFamily="18" charset="0"/>
                                </a:rPr>
                              </m:ctrlPr>
                            </m:fPr>
                            <m:num>
                              <m:r>
                                <a:rPr lang="pt-BR" i="1" kern="0">
                                  <a:latin typeface="Cambria Math" panose="02040503050406030204" pitchFamily="18" charset="0"/>
                                </a:rPr>
                                <m:t>1</m:t>
                              </m:r>
                            </m:num>
                            <m:den>
                              <m:r>
                                <a:rPr lang="pt-BR" i="1" kern="0">
                                  <a:latin typeface="Cambria Math" panose="02040503050406030204" pitchFamily="18" charset="0"/>
                                </a:rPr>
                                <m:t>2</m:t>
                              </m:r>
                            </m:den>
                          </m:f>
                        </m:e>
                      </m:box>
                      <m:r>
                        <a:rPr lang="pt-BR" i="1" kern="0">
                          <a:latin typeface="Cambria Math" panose="02040503050406030204" pitchFamily="18" charset="0"/>
                        </a:rPr>
                        <m:t>=0</m:t>
                      </m:r>
                    </m:oMath>
                  </m:oMathPara>
                </a14:m>
                <a:endParaRPr lang="pt-BR" kern="0"/>
              </a:p>
              <a:p>
                <a:pPr marL="0" indent="0" algn="ctr">
                  <a:buFontTx/>
                  <a:buNone/>
                </a:pPr>
                <a14:m>
                  <m:oMathPara xmlns:m="http://schemas.openxmlformats.org/officeDocument/2006/math">
                    <m:oMathParaPr>
                      <m:jc m:val="centerGroup"/>
                    </m:oMathParaPr>
                    <m:oMath xmlns:m="http://schemas.openxmlformats.org/officeDocument/2006/math">
                      <m:sSub>
                        <m:sSubPr>
                          <m:ctrlPr>
                            <a:rPr lang="pt-BR" i="1" kern="0">
                              <a:latin typeface="Cambria Math" panose="02040503050406030204" pitchFamily="18" charset="0"/>
                            </a:rPr>
                          </m:ctrlPr>
                        </m:sSubPr>
                        <m:e>
                          <m:r>
                            <a:rPr lang="pt-BR" i="1" kern="0">
                              <a:latin typeface="Cambria Math" panose="02040503050406030204" pitchFamily="18" charset="0"/>
                            </a:rPr>
                            <m:t>𝑇</m:t>
                          </m:r>
                        </m:e>
                        <m:sub>
                          <m:r>
                            <a:rPr lang="pt-BR" b="0" i="1" kern="0" smtClean="0">
                              <a:latin typeface="Cambria Math" panose="02040503050406030204" pitchFamily="18" charset="0"/>
                            </a:rPr>
                            <m:t>3</m:t>
                          </m:r>
                        </m:sub>
                      </m:sSub>
                      <m:r>
                        <a:rPr lang="pt-BR" i="1" kern="0">
                          <a:latin typeface="Cambria Math" panose="02040503050406030204" pitchFamily="18" charset="0"/>
                          <a:ea typeface="Cambria Math" panose="02040503050406030204" pitchFamily="18" charset="0"/>
                        </a:rPr>
                        <m:t>→</m:t>
                      </m:r>
                      <m:sSub>
                        <m:sSubPr>
                          <m:ctrlPr>
                            <a:rPr lang="pt-BR" i="1" kern="0">
                              <a:latin typeface="Cambria Math" panose="02040503050406030204" pitchFamily="18" charset="0"/>
                              <a:ea typeface="Cambria Math" panose="02040503050406030204" pitchFamily="18" charset="0"/>
                            </a:rPr>
                          </m:ctrlPr>
                        </m:sSubPr>
                        <m:e>
                          <m:r>
                            <a:rPr lang="pt-BR" i="1" kern="0">
                              <a:latin typeface="Cambria Math" panose="02040503050406030204" pitchFamily="18" charset="0"/>
                              <a:ea typeface="Cambria Math" panose="02040503050406030204" pitchFamily="18" charset="0"/>
                            </a:rPr>
                            <m:t>𝑈</m:t>
                          </m:r>
                        </m:e>
                        <m:sub>
                          <m:r>
                            <a:rPr lang="pt-BR" i="1" kern="0">
                              <a:latin typeface="Cambria Math" panose="02040503050406030204" pitchFamily="18" charset="0"/>
                              <a:ea typeface="Cambria Math" panose="02040503050406030204" pitchFamily="18" charset="0"/>
                            </a:rPr>
                            <m:t>0</m:t>
                          </m:r>
                        </m:sub>
                      </m:sSub>
                      <m:r>
                        <a:rPr lang="pt-BR" i="1" kern="0">
                          <a:latin typeface="Cambria Math" panose="02040503050406030204" pitchFamily="18" charset="0"/>
                          <a:ea typeface="Cambria Math" panose="02040503050406030204" pitchFamily="18" charset="0"/>
                        </a:rPr>
                        <m:t>=</m:t>
                      </m:r>
                      <m:sSub>
                        <m:sSubPr>
                          <m:ctrlPr>
                            <a:rPr lang="pt-BR" i="1" kern="0">
                              <a:latin typeface="Cambria Math" panose="02040503050406030204" pitchFamily="18" charset="0"/>
                              <a:ea typeface="Cambria Math" panose="02040503050406030204" pitchFamily="18" charset="0"/>
                            </a:rPr>
                          </m:ctrlPr>
                        </m:sSubPr>
                        <m:e>
                          <m:r>
                            <a:rPr lang="pt-BR" i="1" kern="0">
                              <a:latin typeface="Cambria Math" panose="02040503050406030204" pitchFamily="18" charset="0"/>
                              <a:ea typeface="Cambria Math" panose="02040503050406030204" pitchFamily="18" charset="0"/>
                            </a:rPr>
                            <m:t>𝑈</m:t>
                          </m:r>
                        </m:e>
                        <m:sub>
                          <m:r>
                            <a:rPr lang="pt-BR" b="0" i="1" kern="0" smtClean="0">
                              <a:latin typeface="Cambria Math" panose="02040503050406030204" pitchFamily="18" charset="0"/>
                              <a:ea typeface="Cambria Math" panose="02040503050406030204" pitchFamily="18" charset="0"/>
                            </a:rPr>
                            <m:t>𝑠</m:t>
                          </m:r>
                        </m:sub>
                      </m:sSub>
                    </m:oMath>
                  </m:oMathPara>
                </a14:m>
                <a:endParaRPr lang="pt-BR" kern="0"/>
              </a:p>
              <a:p>
                <a:pPr marL="0" indent="0" algn="ctr">
                  <a:buFontTx/>
                  <a:buNone/>
                </a:pPr>
                <a:endParaRPr lang="pt-BR" kern="0"/>
              </a:p>
            </p:txBody>
          </p:sp>
        </mc:Choice>
        <mc:Fallback xmlns="">
          <p:sp>
            <p:nvSpPr>
              <p:cNvPr id="8" name="Espaço Reservado para Conteúdo 3"/>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6379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857369" y="0"/>
            <a:ext cx="3067050" cy="2038350"/>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4</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FontTx/>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+1</m:t>
                          </m:r>
                        </m:e>
                      </m:mr>
                    </m:m>
                  </m:oMath>
                </a14:m>
                <a:endParaRPr lang="pt-BR"/>
              </a:p>
              <a:p>
                <a:pPr marL="0" indent="0" algn="ctr">
                  <a:buFontTx/>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𝐸</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r>
                                <a:rPr lang="pt-BR" i="1">
                                  <a:latin typeface="Cambria Math" panose="02040503050406030204" pitchFamily="18" charset="0"/>
                                </a:rPr>
                                <m:t>𝑥</m:t>
                              </m:r>
                              <m:r>
                                <a:rPr lang="pt-BR" i="1">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d>
                                <m:dPr>
                                  <m:ctrlPr>
                                    <a:rPr lang="pt-BR" i="1">
                                      <a:latin typeface="Cambria Math" panose="02040503050406030204" pitchFamily="18" charset="0"/>
                                    </a:rPr>
                                  </m:ctrlPr>
                                </m:dPr>
                                <m:e>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e>
                              </m:d>
                              <m:r>
                                <a:rPr lang="pt-BR" i="1">
                                  <a:latin typeface="Cambria Math" panose="02040503050406030204" pitchFamily="18" charset="0"/>
                                </a:rPr>
                                <m:t>(1)</m:t>
                              </m:r>
                            </m:e>
                          </m:d>
                          <m:r>
                            <a:rPr lang="pt-BR" i="1">
                              <a:latin typeface="Cambria Math" panose="02040503050406030204" pitchFamily="18" charset="0"/>
                            </a:rPr>
                            <m:t>𝑑𝑥𝑑𝑦</m:t>
                          </m:r>
                        </m:e>
                      </m:nary>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𝑠</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𝑤</m:t>
                          </m:r>
                        </m:sub>
                      </m:sSub>
                      <m:r>
                        <a:rPr lang="pt-BR" b="0" i="1" smtClean="0">
                          <a:latin typeface="Cambria Math" panose="02040503050406030204" pitchFamily="18" charset="0"/>
                          <a:ea typeface="Cambria Math" panose="02040503050406030204" pitchFamily="18" charset="0"/>
                        </a:rPr>
                        <m:t>)/2</m:t>
                      </m:r>
                    </m:oMath>
                  </m:oMathPara>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1168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7297013" y="1"/>
            <a:ext cx="2624539" cy="1556792"/>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5</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FontTx/>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+1</m:t>
                          </m:r>
                        </m:e>
                      </m:mr>
                    </m:m>
                  </m:oMath>
                </a14:m>
                <a:endParaRPr lang="pt-BR"/>
              </a:p>
              <a:p>
                <a:pPr marL="0" indent="0" algn="ctr">
                  <a:buFontTx/>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𝑊</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m:t>
                                  </m:r>
                                  <m:r>
                                    <a:rPr lang="pt-BR" b="0" i="1" smtClean="0">
                                      <a:latin typeface="Cambria Math" panose="02040503050406030204" pitchFamily="18" charset="0"/>
                                    </a:rPr>
                                    <m:t>𝑊</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e>
                              </m:d>
                              <m:r>
                                <a:rPr lang="pt-BR" i="1">
                                  <a:latin typeface="Cambria Math" panose="02040503050406030204" pitchFamily="18" charset="0"/>
                                </a:rPr>
                                <m:t>𝑥</m:t>
                              </m:r>
                              <m:r>
                                <a:rPr lang="pt-BR" i="1">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𝑛𝑤</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e>
                              </m:d>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𝑛𝑤</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e>
                          </m:d>
                          <m:r>
                            <a:rPr lang="pt-BR" i="1">
                              <a:latin typeface="Cambria Math" panose="02040503050406030204" pitchFamily="18" charset="0"/>
                            </a:rPr>
                            <m:t>𝑑𝑥𝑑𝑦</m:t>
                          </m:r>
                        </m:e>
                      </m:nary>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𝑤</m:t>
                          </m:r>
                        </m:sub>
                      </m:sSub>
                    </m:oMath>
                  </m:oMathPara>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68139809"/>
      </p:ext>
    </p:extLst>
  </p:cSld>
  <p:clrMapOvr>
    <a:masterClrMapping/>
  </p:clrMapOvr>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825208" y="0"/>
            <a:ext cx="3095625" cy="2181225"/>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6</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FontTx/>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b="0" i="1" smtClean="0">
                              <a:latin typeface="Cambria Math" panose="02040503050406030204" pitchFamily="18" charset="0"/>
                            </a:rPr>
                            <m:t>−</m:t>
                          </m:r>
                          <m:r>
                            <a:rPr lang="pt-BR" b="0" i="1" smtClean="0">
                              <a:latin typeface="Cambria Math" panose="02040503050406030204" pitchFamily="18" charset="0"/>
                            </a:rPr>
                            <m:t>𝑦</m:t>
                          </m:r>
                          <m:r>
                            <a:rPr lang="pt-BR" i="1">
                              <a:latin typeface="Cambria Math" panose="02040503050406030204" pitchFamily="18" charset="0"/>
                            </a:rPr>
                            <m:t>+1</m:t>
                          </m:r>
                        </m:e>
                      </m:mr>
                    </m:m>
                  </m:oMath>
                </a14:m>
                <a:endParaRPr lang="pt-BR"/>
              </a:p>
              <a:p>
                <a:pPr marL="0" indent="0" algn="ctr">
                  <a:buFontTx/>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𝑊</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𝑁𝑊</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r>
                                        <a:rPr lang="pt-BR" b="0" i="1" smtClean="0">
                                          <a:latin typeface="Cambria Math" panose="02040503050406030204" pitchFamily="18" charset="0"/>
                                        </a:rPr>
                                        <m:t>𝑛</m:t>
                                      </m:r>
                                    </m:e>
                                    <m:sub>
                                      <m:r>
                                        <a:rPr lang="pt-BR" i="1">
                                          <a:latin typeface="Cambria Math" panose="02040503050406030204" pitchFamily="18" charset="0"/>
                                        </a:rPr>
                                        <m:t>𝑤</m:t>
                                      </m:r>
                                    </m:sub>
                                  </m:sSub>
                                </m:e>
                              </m:d>
                              <m:r>
                                <a:rPr lang="pt-BR" i="1">
                                  <a:latin typeface="Cambria Math" panose="02040503050406030204" pitchFamily="18" charset="0"/>
                                </a:rPr>
                                <m:t>𝑥</m:t>
                              </m:r>
                              <m:r>
                                <a:rPr lang="pt-BR" i="1">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r>
                                        <a:rPr lang="pt-BR" i="1">
                                          <a:latin typeface="Cambria Math" panose="02040503050406030204" pitchFamily="18" charset="0"/>
                                        </a:rPr>
                                        <m:t>𝑤</m:t>
                                      </m:r>
                                    </m:sub>
                                  </m:sSub>
                                </m:e>
                              </m:d>
                              <m:d>
                                <m:dPr>
                                  <m:ctrlPr>
                                    <a:rPr lang="pt-BR" i="1">
                                      <a:latin typeface="Cambria Math" panose="02040503050406030204" pitchFamily="18" charset="0"/>
                                    </a:rPr>
                                  </m:ctrlPr>
                                </m:dPr>
                                <m:e>
                                  <m:r>
                                    <a:rPr lang="pt-BR" b="0" i="1" smtClean="0">
                                      <a:latin typeface="Cambria Math" panose="02040503050406030204" pitchFamily="18" charset="0"/>
                                    </a:rPr>
                                    <m:t>0</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e>
                              </m:d>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e>
                          </m:d>
                          <m:r>
                            <a:rPr lang="pt-BR" i="1">
                              <a:latin typeface="Cambria Math" panose="02040503050406030204" pitchFamily="18" charset="0"/>
                            </a:rPr>
                            <m:t>𝑑𝑥𝑑𝑦</m:t>
                          </m:r>
                        </m:e>
                      </m:nary>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6</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𝑛</m:t>
                          </m:r>
                        </m:sub>
                      </m:sSub>
                    </m:oMath>
                  </m:oMathPara>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625070160"/>
      </p:ext>
    </p:extLst>
  </p:cSld>
  <p:clrMapOvr>
    <a:masterClrMapping/>
  </p:clrMapOvr>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Montagem do Sistema Global</a:t>
            </a:r>
            <a:endParaRPr lang="pt-BR"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a:bodyPr>
              <a:lstStyle/>
              <a:p>
                <a:r>
                  <a:rPr lang="pt-BR" smtClean="0"/>
                  <a:t>Os 6 triângulos produzem então:</a:t>
                </a:r>
              </a:p>
              <a:p>
                <a:pPr marL="0" indent="0" algn="ctr">
                  <a:buNone/>
                </a:pPr>
                <a:r>
                  <a:rPr lang="pt-BR" smtClean="0"/>
                  <a:t>(1)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𝑜</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𝑛</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𝑒</m:t>
                        </m:r>
                      </m:sub>
                    </m:sSub>
                    <m:r>
                      <a:rPr lang="pt-BR" b="0" i="1" smtClean="0">
                        <a:latin typeface="Cambria Math" panose="02040503050406030204" pitchFamily="18" charset="0"/>
                      </a:rPr>
                      <m:t>)/2</m:t>
                    </m:r>
                  </m:oMath>
                </a14:m>
                <a:r>
                  <a:rPr lang="pt-BR" smtClean="0"/>
                  <a:t>, (2)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oMath>
                </a14:m>
                <a:endParaRPr lang="pt-BR" smtClean="0"/>
              </a:p>
              <a:p>
                <a:pPr marL="0" indent="0" algn="ctr">
                  <a:buNone/>
                </a:pPr>
                <a:r>
                  <a:rPr lang="pt-BR" smtClean="0"/>
                  <a:t>(3)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oMath>
                </a14:m>
                <a:r>
                  <a:rPr lang="pt-BR" smtClean="0"/>
                  <a:t>, (4)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r>
                      <a:rPr lang="pt-BR" i="1">
                        <a:latin typeface="Cambria Math" panose="02040503050406030204" pitchFamily="18" charset="0"/>
                      </a:rPr>
                      <m:t>)/2</m:t>
                    </m:r>
                  </m:oMath>
                </a14:m>
                <a:endParaRPr lang="pt-BR" smtClean="0"/>
              </a:p>
              <a:p>
                <a:pPr marL="0" indent="0" algn="ctr">
                  <a:buNone/>
                </a:pPr>
                <a:r>
                  <a:rPr lang="pt-BR" smtClean="0"/>
                  <a:t>(5)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oMath>
                </a14:m>
                <a:r>
                  <a:rPr lang="pt-BR" smtClean="0"/>
                  <a:t>, (6)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oMath>
                </a14:m>
                <a:endParaRPr lang="pt-BR" smtClean="0"/>
              </a:p>
              <a:p>
                <a:r>
                  <a:rPr lang="pt-BR" smtClean="0"/>
                  <a:t>Somando os 6 triângulos:</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i="1">
                              <a:latin typeface="Cambria Math" panose="02040503050406030204" pitchFamily="18" charset="0"/>
                            </a:rPr>
                            <m:t>𝑒</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b="0" i="1" smtClean="0">
                              <a:latin typeface="Cambria Math" panose="02040503050406030204" pitchFamily="18" charset="0"/>
                            </a:rPr>
                            <m:t>𝑠</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i="1">
                              <a:latin typeface="Cambria Math" panose="02040503050406030204" pitchFamily="18" charset="0"/>
                            </a:rPr>
                            <m:t>𝑤</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b="0" i="1" smtClean="0">
                          <a:latin typeface="Cambria Math" panose="02040503050406030204" pitchFamily="18" charset="0"/>
                        </a:rPr>
                        <m:t>)/2</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𝑈</m:t>
                          </m:r>
                        </m:e>
                        <m:sub>
                          <m:r>
                            <a:rPr lang="pt-BR" i="1">
                              <a:latin typeface="Cambria Math" panose="02040503050406030204" pitchFamily="18" charset="0"/>
                            </a:rPr>
                            <m:t>𝑠</m:t>
                          </m:r>
                        </m:sub>
                      </m:sSub>
                      <m:r>
                        <a:rPr lang="pt-BR" i="1">
                          <a:latin typeface="Cambria Math" panose="02040503050406030204" pitchFamily="18" charset="0"/>
                        </a:rPr>
                        <m:t>+</m:t>
                      </m:r>
                      <m:r>
                        <a:rPr lang="pt-BR" b="0" i="1" smtClean="0">
                          <a:latin typeface="Cambria Math" panose="02040503050406030204" pitchFamily="18" charset="0"/>
                        </a:rPr>
                        <m:t>3</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2</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r>
                        <a:rPr lang="pt-BR" i="1">
                          <a:latin typeface="Cambria Math" panose="02040503050406030204" pitchFamily="18" charset="0"/>
                        </a:rPr>
                        <m:t>)/</m:t>
                      </m:r>
                      <m:r>
                        <a:rPr lang="pt-BR" b="0" i="1" smtClean="0">
                          <a:latin typeface="Cambria Math" panose="02040503050406030204" pitchFamily="18" charset="0"/>
                        </a:rPr>
                        <m:t>4</m:t>
                      </m:r>
                    </m:oMath>
                  </m:oMathPara>
                </a14:m>
                <a:endParaRPr lang="pt-BR" smtClean="0"/>
              </a:p>
              <a:p>
                <a:pPr marL="0" indent="0" algn="ctr">
                  <a:buNone/>
                </a:pPr>
                <a:r>
                  <a:rPr lang="pt-BR" smtClean="0"/>
                  <a:t>ou</a:t>
                </a:r>
              </a:p>
              <a:p>
                <a:pPr marL="0" indent="0" algn="ctr">
                  <a:buNone/>
                </a:pPr>
                <a14:m>
                  <m:oMath xmlns:m="http://schemas.openxmlformats.org/officeDocument/2006/math">
                    <m:r>
                      <a:rPr lang="pt-BR" b="0" i="1" smtClean="0">
                        <a:latin typeface="Cambria Math" panose="02040503050406030204" pitchFamily="18" charset="0"/>
                      </a:rPr>
                      <m:t>4</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oMath>
                </a14:m>
                <a:r>
                  <a:rPr lang="pt-BR" smtClean="0"/>
                  <a:t> o que leva à forma: </a:t>
                </a:r>
                <a14:m>
                  <m:oMath xmlns:m="http://schemas.openxmlformats.org/officeDocument/2006/math">
                    <m:r>
                      <a:rPr lang="pt-BR" b="1" i="1" smtClean="0">
                        <a:latin typeface="Cambria Math" panose="02040503050406030204" pitchFamily="18" charset="0"/>
                      </a:rPr>
                      <m:t>𝑲</m:t>
                    </m:r>
                    <m:r>
                      <a:rPr lang="pt-BR" b="0" i="1" smtClean="0">
                        <a:latin typeface="Cambria Math" panose="02040503050406030204" pitchFamily="18" charset="0"/>
                      </a:rPr>
                      <m:t>𝑈</m:t>
                    </m:r>
                    <m:r>
                      <a:rPr lang="pt-BR" i="1">
                        <a:latin typeface="Cambria Math" panose="02040503050406030204" pitchFamily="18" charset="0"/>
                      </a:rPr>
                      <m:t>=</m:t>
                    </m:r>
                    <m:r>
                      <a:rPr lang="pt-BR" b="0" i="1" smtClean="0">
                        <a:latin typeface="Cambria Math" panose="02040503050406030204" pitchFamily="18" charset="0"/>
                      </a:rPr>
                      <m:t>𝐹</m:t>
                    </m:r>
                  </m:oMath>
                </a14:m>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t="-453" b="-906"/>
                </a:stretch>
              </a:blipFill>
            </p:spPr>
            <p:txBody>
              <a:bodyPr/>
              <a:lstStyle/>
              <a:p>
                <a:r>
                  <a:rPr lang="pt-BR">
                    <a:noFill/>
                  </a:rPr>
                  <a:t> </a:t>
                </a:r>
              </a:p>
            </p:txBody>
          </p:sp>
        </mc:Fallback>
      </mc:AlternateContent>
    </p:spTree>
    <p:extLst>
      <p:ext uri="{BB962C8B-B14F-4D97-AF65-F5344CB8AC3E}">
        <p14:creationId xmlns:p14="http://schemas.microsoft.com/office/powerpoint/2010/main" val="3868454538"/>
      </p:ext>
    </p:extLst>
  </p:cSld>
  <p:clrMapOvr>
    <a:masterClrMapping/>
  </p:clrMapOvr>
  <p:timing>
    <p:tnLst>
      <p:par>
        <p:cTn id="1" dur="indefinite" restart="never" nodeType="tmRoot"/>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32a 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dirty="0" smtClean="0"/>
              <a:t>2D – Equação de Laplace – Domínio Quadrangular, Apenas uma incógnita – Quadros Desenvolvidos em Sala</a:t>
            </a:r>
            <a:endParaRPr lang="en-US" dirty="0" smtClean="0"/>
          </a:p>
        </p:txBody>
      </p:sp>
    </p:spTree>
    <p:extLst>
      <p:ext uri="{BB962C8B-B14F-4D97-AF65-F5344CB8AC3E}">
        <p14:creationId xmlns:p14="http://schemas.microsoft.com/office/powerpoint/2010/main" val="3549202158"/>
      </p:ext>
    </p:extLst>
  </p:cSld>
  <p:clrMapOvr>
    <a:masterClrMapping/>
  </p:clrMapOvr>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p:spPr>
      </p:pic>
    </p:spTree>
    <p:extLst>
      <p:ext uri="{BB962C8B-B14F-4D97-AF65-F5344CB8AC3E}">
        <p14:creationId xmlns:p14="http://schemas.microsoft.com/office/powerpoint/2010/main" val="394405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ítulo 1"/>
          <p:cNvSpPr>
            <a:spLocks noGrp="1"/>
          </p:cNvSpPr>
          <p:nvPr>
            <p:ph type="title"/>
          </p:nvPr>
        </p:nvSpPr>
        <p:spPr/>
        <p:txBody>
          <a:bodyPr/>
          <a:lstStyle/>
          <a:p>
            <a:r>
              <a:rPr lang="en-US" smtClean="0"/>
              <a:t>Métodos para Resolução de Sistemas Lineares : Gauss/Siedel (convergência)</a:t>
            </a:r>
            <a:endParaRPr lang="pt-BR" smtClean="0"/>
          </a:p>
        </p:txBody>
      </p:sp>
      <p:sp>
        <p:nvSpPr>
          <p:cNvPr id="65539" name="Espaço Reservado para Conteúdo 2"/>
          <p:cNvSpPr>
            <a:spLocks noGrp="1"/>
          </p:cNvSpPr>
          <p:nvPr>
            <p:ph idx="1"/>
          </p:nvPr>
        </p:nvSpPr>
        <p:spPr/>
        <p:txBody>
          <a:bodyPr/>
          <a:lstStyle/>
          <a:p>
            <a:r>
              <a:rPr lang="en-US" smtClean="0"/>
              <a:t>Seja o sistema : </a:t>
            </a:r>
          </a:p>
          <a:p>
            <a:pPr lvl="1"/>
            <a:r>
              <a:rPr lang="en-US" smtClean="0"/>
              <a:t> 11x</a:t>
            </a:r>
            <a:r>
              <a:rPr lang="en-US" baseline="-25000" smtClean="0"/>
              <a:t>1</a:t>
            </a:r>
            <a:r>
              <a:rPr lang="en-US" smtClean="0"/>
              <a:t> + 13x</a:t>
            </a:r>
            <a:r>
              <a:rPr lang="en-US" baseline="-25000" smtClean="0"/>
              <a:t>2</a:t>
            </a:r>
            <a:r>
              <a:rPr lang="en-US" smtClean="0"/>
              <a:t> = 286</a:t>
            </a:r>
          </a:p>
          <a:p>
            <a:pPr lvl="1"/>
            <a:r>
              <a:rPr lang="en-US" smtClean="0"/>
              <a:t> 11x</a:t>
            </a:r>
            <a:r>
              <a:rPr lang="en-US" baseline="-25000" smtClean="0"/>
              <a:t>1</a:t>
            </a:r>
            <a:r>
              <a:rPr lang="en-US" smtClean="0"/>
              <a:t>  -   9x</a:t>
            </a:r>
            <a:r>
              <a:rPr lang="en-US" baseline="-25000" smtClean="0"/>
              <a:t>2</a:t>
            </a:r>
            <a:r>
              <a:rPr lang="en-US" smtClean="0"/>
              <a:t> = 99</a:t>
            </a:r>
          </a:p>
          <a:p>
            <a:pPr lvl="1"/>
            <a:endParaRPr lang="en-US" smtClean="0"/>
          </a:p>
          <a:p>
            <a:r>
              <a:rPr lang="en-US" smtClean="0"/>
              <a:t>Vamos resolver no Excel, primeiro pelo processo de Gauss/Siedel, implementado de forma  explícita</a:t>
            </a:r>
          </a:p>
          <a:p>
            <a:endParaRPr lang="en-US" smtClean="0"/>
          </a:p>
          <a:p>
            <a:r>
              <a:rPr lang="en-US" smtClean="0"/>
              <a:t>Vide slides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p:cTn id="7" dur="500" fill="hold"/>
                                        <p:tgtEl>
                                          <p:spTgt spid="6553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553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5539">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p:cTn id="12" dur="500" fill="hold"/>
                                        <p:tgtEl>
                                          <p:spTgt spid="6553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553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5539">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p:cTn id="17" dur="500" fill="hold"/>
                                        <p:tgtEl>
                                          <p:spTgt spid="6553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553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5539">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0" fill="hold" grpId="0" nodeType="clickEffect">
                                  <p:stCondLst>
                                    <p:cond delay="0"/>
                                  </p:stCondLst>
                                  <p:childTnLst>
                                    <p:set>
                                      <p:cBhvr>
                                        <p:cTn id="23" dur="1" fill="hold">
                                          <p:stCondLst>
                                            <p:cond delay="0"/>
                                          </p:stCondLst>
                                        </p:cTn>
                                        <p:tgtEl>
                                          <p:spTgt spid="65539">
                                            <p:txEl>
                                              <p:pRg st="4" end="4"/>
                                            </p:txEl>
                                          </p:spTgt>
                                        </p:tgtEl>
                                        <p:attrNameLst>
                                          <p:attrName>style.visibility</p:attrName>
                                        </p:attrNameLst>
                                      </p:cBhvr>
                                      <p:to>
                                        <p:strVal val="visible"/>
                                      </p:to>
                                    </p:set>
                                    <p:anim calcmode="lin" valueType="num">
                                      <p:cBhvr>
                                        <p:cTn id="24" dur="500" fill="hold"/>
                                        <p:tgtEl>
                                          <p:spTgt spid="65539">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5539">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5539">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65539">
                                            <p:txEl>
                                              <p:pRg st="6" end="6"/>
                                            </p:txEl>
                                          </p:spTgt>
                                        </p:tgtEl>
                                        <p:attrNameLst>
                                          <p:attrName>style.visibility</p:attrName>
                                        </p:attrNameLst>
                                      </p:cBhvr>
                                      <p:to>
                                        <p:strVal val="visible"/>
                                      </p:to>
                                    </p:set>
                                    <p:anim calcmode="lin" valueType="num">
                                      <p:cBhvr>
                                        <p:cTn id="31" dur="500" fill="hold"/>
                                        <p:tgtEl>
                                          <p:spTgt spid="65539">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65539">
                                            <p:txEl>
                                              <p:pRg st="6" end="6"/>
                                            </p:txEl>
                                          </p:spTgt>
                                        </p:tgtEl>
                                        <p:attrNameLst>
                                          <p:attrName>ppt_h</p:attrName>
                                        </p:attrNameLst>
                                      </p:cBhvr>
                                      <p:tavLst>
                                        <p:tav tm="0">
                                          <p:val>
                                            <p:fltVal val="0"/>
                                          </p:val>
                                        </p:tav>
                                        <p:tav tm="100000">
                                          <p:val>
                                            <p:strVal val="#ppt_h"/>
                                          </p:val>
                                        </p:tav>
                                      </p:tavLst>
                                    </p:anim>
                                    <p:animEffect transition="in" filter="fade">
                                      <p:cBhvr>
                                        <p:cTn id="33" dur="500"/>
                                        <p:tgtEl>
                                          <p:spTgt spid="65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p:spPr>
      </p:pic>
    </p:spTree>
    <p:extLst>
      <p:ext uri="{BB962C8B-B14F-4D97-AF65-F5344CB8AC3E}">
        <p14:creationId xmlns:p14="http://schemas.microsoft.com/office/powerpoint/2010/main" val="2315135557"/>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32a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 Domínio Trapezoidal, Fonte: Urse, Universidade de Utah</a:t>
            </a:r>
            <a:endParaRPr lang="en-US" dirty="0" smtClean="0"/>
          </a:p>
        </p:txBody>
      </p:sp>
    </p:spTree>
    <p:extLst>
      <p:ext uri="{BB962C8B-B14F-4D97-AF65-F5344CB8AC3E}">
        <p14:creationId xmlns:p14="http://schemas.microsoft.com/office/powerpoint/2010/main" val="3431325388"/>
      </p:ext>
    </p:extLst>
  </p:cSld>
  <p:clrMapOvr>
    <a:masterClrMapping/>
  </p:clrMapOvr>
  <p:timing>
    <p:tnLst>
      <p:par>
        <p:cT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em um Trapézio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mtClean="0"/>
              <a:t>Exemplo de Urse, Univ.Utah</a:t>
            </a:r>
          </a:p>
          <a:p>
            <a:pPr lvl="1"/>
            <a:r>
              <a:rPr lang="pt-BR" smtClean="0"/>
              <a:t>Detalhes no arquivo wxMaxima em anexo</a:t>
            </a:r>
          </a:p>
          <a:p>
            <a:r>
              <a:rPr lang="pt-BR" smtClean="0"/>
              <a:t>Um trapézio dividido em 3 triângulos.</a:t>
            </a:r>
          </a:p>
          <a:p>
            <a:pPr lvl="1"/>
            <a:r>
              <a:rPr lang="pt-BR" smtClean="0"/>
              <a:t>1o </a:t>
            </a:r>
            <a:r>
              <a:rPr lang="pt-BR"/>
              <a:t>triângulo: (0,10),   (5,0), (10,10</a:t>
            </a:r>
            <a:r>
              <a:rPr lang="pt-BR" smtClean="0"/>
              <a:t>) </a:t>
            </a:r>
          </a:p>
          <a:p>
            <a:pPr lvl="2"/>
            <a:r>
              <a:rPr lang="pt-BR" smtClean="0"/>
              <a:t>Local</a:t>
            </a:r>
            <a:r>
              <a:rPr lang="pt-BR"/>
              <a:t>: 1, 2, 3 - Global: 1, 2, 3</a:t>
            </a:r>
          </a:p>
          <a:p>
            <a:pPr lvl="2"/>
            <a:r>
              <a:rPr lang="fr-FR" smtClean="0"/>
              <a:t>Valores </a:t>
            </a:r>
            <a:r>
              <a:rPr lang="fr-FR"/>
              <a:t>nos nós: </a:t>
            </a:r>
            <a:r>
              <a:rPr lang="fr-FR" smtClean="0"/>
              <a:t>T1=100, T2</a:t>
            </a:r>
            <a:r>
              <a:rPr lang="fr-FR"/>
              <a:t>, </a:t>
            </a:r>
            <a:r>
              <a:rPr lang="fr-FR" smtClean="0"/>
              <a:t>T3</a:t>
            </a:r>
            <a:endParaRPr lang="pt-BR" smtClean="0"/>
          </a:p>
          <a:p>
            <a:pPr lvl="1"/>
            <a:r>
              <a:rPr lang="pt-BR" smtClean="0"/>
              <a:t>2o </a:t>
            </a:r>
            <a:r>
              <a:rPr lang="pt-BR"/>
              <a:t>triângulo:  (5,0),  (15,0), (</a:t>
            </a:r>
            <a:r>
              <a:rPr lang="pt-BR" smtClean="0"/>
              <a:t>10,10)</a:t>
            </a:r>
          </a:p>
          <a:p>
            <a:pPr lvl="2"/>
            <a:r>
              <a:rPr lang="pt-BR" smtClean="0"/>
              <a:t>Local</a:t>
            </a:r>
            <a:r>
              <a:rPr lang="pt-BR"/>
              <a:t>: 1, 2, 3 - Global: 2, 4, </a:t>
            </a:r>
            <a:r>
              <a:rPr lang="pt-BR" smtClean="0"/>
              <a:t>3</a:t>
            </a:r>
          </a:p>
          <a:p>
            <a:pPr lvl="2"/>
            <a:r>
              <a:rPr lang="fr-FR"/>
              <a:t>Valores nos </a:t>
            </a:r>
            <a:r>
              <a:rPr lang="fr-FR" smtClean="0"/>
              <a:t>nós: T2, T4=50</a:t>
            </a:r>
            <a:r>
              <a:rPr lang="fr-FR"/>
              <a:t>, </a:t>
            </a:r>
            <a:r>
              <a:rPr lang="fr-FR" smtClean="0"/>
              <a:t>T3</a:t>
            </a:r>
            <a:endParaRPr lang="pt-BR"/>
          </a:p>
          <a:p>
            <a:pPr lvl="1"/>
            <a:r>
              <a:rPr lang="pt-BR"/>
              <a:t>3o triângulo: (15,0), (20,10), (</a:t>
            </a:r>
            <a:r>
              <a:rPr lang="pt-BR" smtClean="0"/>
              <a:t>10,10)</a:t>
            </a:r>
          </a:p>
          <a:p>
            <a:pPr lvl="2"/>
            <a:r>
              <a:rPr lang="pt-BR" smtClean="0"/>
              <a:t>Local</a:t>
            </a:r>
            <a:r>
              <a:rPr lang="pt-BR"/>
              <a:t>: 1, 2, 3 - Global: 4, 5, </a:t>
            </a:r>
            <a:r>
              <a:rPr lang="pt-BR" smtClean="0"/>
              <a:t>3</a:t>
            </a:r>
          </a:p>
          <a:p>
            <a:pPr lvl="2"/>
            <a:r>
              <a:rPr lang="fr-FR"/>
              <a:t>Valores nos </a:t>
            </a:r>
            <a:r>
              <a:rPr lang="fr-FR" smtClean="0"/>
              <a:t>nós: T4=50</a:t>
            </a:r>
            <a:r>
              <a:rPr lang="fr-FR"/>
              <a:t>, </a:t>
            </a:r>
            <a:r>
              <a:rPr lang="fr-FR" smtClean="0"/>
              <a:t>T5</a:t>
            </a:r>
            <a:r>
              <a:rPr lang="fr-FR"/>
              <a:t>, </a:t>
            </a:r>
            <a:r>
              <a:rPr lang="fr-FR" smtClean="0"/>
              <a:t>T3</a:t>
            </a:r>
            <a:endParaRPr lang="pt-BR"/>
          </a:p>
          <a:p>
            <a:endParaRPr lang="pt-BR" smtClean="0"/>
          </a:p>
        </p:txBody>
      </p:sp>
    </p:spTree>
    <p:extLst>
      <p:ext uri="{BB962C8B-B14F-4D97-AF65-F5344CB8AC3E}">
        <p14:creationId xmlns:p14="http://schemas.microsoft.com/office/powerpoint/2010/main" val="2934493284"/>
      </p:ext>
    </p:extLst>
  </p:cSld>
  <p:clrMapOvr>
    <a:masterClrMapping/>
  </p:clrMapOvr>
  <p:timing>
    <p:tnLst>
      <p:par>
        <p:cT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em um Trapézio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mtClean="0"/>
              <a:t>Exemplo de Urse, Univ.Utah</a:t>
            </a:r>
          </a:p>
          <a:p>
            <a:r>
              <a:rPr lang="pt-BR" smtClean="0"/>
              <a:t>Dicas:</a:t>
            </a:r>
          </a:p>
          <a:p>
            <a:pPr lvl="1"/>
            <a:r>
              <a:rPr lang="pt-BR" smtClean="0"/>
              <a:t>Numere todos os nós locais sempre em sentido anti-horário, (1, 2 e 3).</a:t>
            </a:r>
          </a:p>
          <a:p>
            <a:pPr lvl="1"/>
            <a:r>
              <a:rPr lang="pt-BR" smtClean="0"/>
              <a:t>Os nós em que existe a condição de contorno não entram no sistema global</a:t>
            </a:r>
          </a:p>
          <a:p>
            <a:pPr lvl="1"/>
            <a:r>
              <a:rPr lang="pt-BR" smtClean="0"/>
              <a:t>Se o nó com incógnita em um elemento for o “1” deve-se calcular gradU. gradV1, se for o “2”, deve-se calcular gradU . gradV2 e se for o “3” gradU. gradV3.</a:t>
            </a:r>
          </a:p>
          <a:p>
            <a:pPr lvl="1"/>
            <a:r>
              <a:rPr lang="pt-BR" smtClean="0"/>
              <a:t>As somas de efeitos são realizadas por nó.</a:t>
            </a:r>
            <a:endParaRPr lang="pt-BR"/>
          </a:p>
          <a:p>
            <a:endParaRPr lang="pt-BR" smtClean="0"/>
          </a:p>
        </p:txBody>
      </p:sp>
    </p:spTree>
    <p:extLst>
      <p:ext uri="{BB962C8B-B14F-4D97-AF65-F5344CB8AC3E}">
        <p14:creationId xmlns:p14="http://schemas.microsoft.com/office/powerpoint/2010/main" val="1971967013"/>
      </p:ext>
    </p:extLst>
  </p:cSld>
  <p:clrMapOvr>
    <a:masterClrMapping/>
  </p:clrMapOvr>
  <p:timing>
    <p:tnLst>
      <p:par>
        <p:cT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em Trapézio – gradU.gradVi = 0</a:t>
            </a:r>
            <a:endParaRPr lang="pt-BR"/>
          </a:p>
        </p:txBody>
      </p:sp>
      <p:sp>
        <p:nvSpPr>
          <p:cNvPr id="3" name="Espaço Reservado para Conteúdo 2"/>
          <p:cNvSpPr>
            <a:spLocks noGrp="1"/>
          </p:cNvSpPr>
          <p:nvPr>
            <p:ph idx="1"/>
          </p:nvPr>
        </p:nvSpPr>
        <p:spPr>
          <a:xfrm>
            <a:off x="293688" y="908720"/>
            <a:ext cx="9340850" cy="5381625"/>
          </a:xfrm>
        </p:spPr>
        <p:txBody>
          <a:bodyPr/>
          <a:lstStyle/>
          <a:p>
            <a:pPr lvl="1"/>
            <a:r>
              <a:rPr lang="pt-BR" smtClean="0"/>
              <a:t>1º Elemento: (</a:t>
            </a:r>
            <a:r>
              <a:rPr lang="pt-BR"/>
              <a:t>0,10),   (5,0), (10,10</a:t>
            </a:r>
            <a:r>
              <a:rPr lang="pt-BR" smtClean="0"/>
              <a:t>) </a:t>
            </a:r>
          </a:p>
          <a:p>
            <a:pPr lvl="2"/>
            <a:r>
              <a:rPr lang="pt-BR" smtClean="0"/>
              <a:t>Local</a:t>
            </a:r>
            <a:r>
              <a:rPr lang="pt-BR"/>
              <a:t>: 1, 2, 3 </a:t>
            </a:r>
            <a:r>
              <a:rPr lang="pt-BR" smtClean="0"/>
              <a:t>- </a:t>
            </a:r>
            <a:r>
              <a:rPr lang="fr-FR" smtClean="0"/>
              <a:t>Valores </a:t>
            </a:r>
            <a:r>
              <a:rPr lang="fr-FR"/>
              <a:t>nos nós: </a:t>
            </a:r>
            <a:r>
              <a:rPr lang="fr-FR" smtClean="0"/>
              <a:t>T1=100, T2</a:t>
            </a:r>
            <a:r>
              <a:rPr lang="fr-FR"/>
              <a:t>, </a:t>
            </a:r>
            <a:r>
              <a:rPr lang="fr-FR" smtClean="0"/>
              <a:t>T3</a:t>
            </a:r>
          </a:p>
          <a:p>
            <a:pPr lvl="3"/>
            <a:r>
              <a:rPr lang="fr-FR"/>
              <a:t>gradU . gradV2 = -(T3-2*T2+100)/</a:t>
            </a:r>
            <a:r>
              <a:rPr lang="fr-FR" smtClean="0"/>
              <a:t>200</a:t>
            </a:r>
          </a:p>
          <a:p>
            <a:pPr lvl="3"/>
            <a:r>
              <a:rPr lang="fr-FR"/>
              <a:t>gradU . gradV3 = (5*T3-2*T2-300)/400</a:t>
            </a:r>
            <a:endParaRPr lang="pt-BR" smtClean="0"/>
          </a:p>
          <a:p>
            <a:pPr lvl="1"/>
            <a:r>
              <a:rPr lang="pt-BR" smtClean="0"/>
              <a:t>2o Elemento:  </a:t>
            </a:r>
            <a:r>
              <a:rPr lang="pt-BR"/>
              <a:t>(5,0),  (15,0), (</a:t>
            </a:r>
            <a:r>
              <a:rPr lang="pt-BR" smtClean="0"/>
              <a:t>10,10)</a:t>
            </a:r>
          </a:p>
          <a:p>
            <a:pPr lvl="2"/>
            <a:r>
              <a:rPr lang="pt-BR" smtClean="0"/>
              <a:t>Local</a:t>
            </a:r>
            <a:r>
              <a:rPr lang="pt-BR"/>
              <a:t>: 1, 2, 3 - Global: 2, 4, </a:t>
            </a:r>
            <a:r>
              <a:rPr lang="pt-BR" smtClean="0"/>
              <a:t>3</a:t>
            </a:r>
          </a:p>
          <a:p>
            <a:pPr lvl="2"/>
            <a:r>
              <a:rPr lang="fr-FR"/>
              <a:t>Valores nos </a:t>
            </a:r>
            <a:r>
              <a:rPr lang="fr-FR" smtClean="0"/>
              <a:t>nós: T2, T4=50</a:t>
            </a:r>
            <a:r>
              <a:rPr lang="fr-FR"/>
              <a:t>, </a:t>
            </a:r>
            <a:r>
              <a:rPr lang="fr-FR" smtClean="0"/>
              <a:t>T3</a:t>
            </a:r>
          </a:p>
          <a:p>
            <a:pPr lvl="3"/>
            <a:r>
              <a:rPr lang="pt-BR"/>
              <a:t>gradU . gradV1 = -(2*T3-5*T2+150)/400</a:t>
            </a:r>
          </a:p>
          <a:p>
            <a:pPr lvl="3"/>
            <a:r>
              <a:rPr lang="pt-BR"/>
              <a:t>gradU . gradV3 = (2*T3-T2-50)/200</a:t>
            </a:r>
          </a:p>
          <a:p>
            <a:pPr lvl="1"/>
            <a:r>
              <a:rPr lang="pt-BR"/>
              <a:t>3o </a:t>
            </a:r>
            <a:r>
              <a:rPr lang="pt-BR" smtClean="0"/>
              <a:t>Elemento: </a:t>
            </a:r>
            <a:r>
              <a:rPr lang="pt-BR"/>
              <a:t>(15,0), (20,10), (</a:t>
            </a:r>
            <a:r>
              <a:rPr lang="pt-BR" smtClean="0"/>
              <a:t>10,10)</a:t>
            </a:r>
          </a:p>
          <a:p>
            <a:pPr lvl="2"/>
            <a:r>
              <a:rPr lang="pt-BR" smtClean="0"/>
              <a:t>Local</a:t>
            </a:r>
            <a:r>
              <a:rPr lang="pt-BR"/>
              <a:t>: 1, 2, 3 - Global: 4, 5, </a:t>
            </a:r>
            <a:r>
              <a:rPr lang="pt-BR" smtClean="0"/>
              <a:t>3</a:t>
            </a:r>
          </a:p>
          <a:p>
            <a:pPr lvl="2"/>
            <a:r>
              <a:rPr lang="fr-FR"/>
              <a:t>Valores nos </a:t>
            </a:r>
            <a:r>
              <a:rPr lang="fr-FR" smtClean="0"/>
              <a:t>nós: T4=50</a:t>
            </a:r>
            <a:r>
              <a:rPr lang="fr-FR"/>
              <a:t>, </a:t>
            </a:r>
            <a:r>
              <a:rPr lang="fr-FR" smtClean="0"/>
              <a:t>T5</a:t>
            </a:r>
            <a:r>
              <a:rPr lang="fr-FR"/>
              <a:t>, </a:t>
            </a:r>
            <a:r>
              <a:rPr lang="fr-FR" smtClean="0"/>
              <a:t>T3</a:t>
            </a:r>
          </a:p>
          <a:p>
            <a:pPr lvl="3"/>
            <a:r>
              <a:rPr lang="fr-FR"/>
              <a:t>gradU . gradV2 = (5*T5-3*T3-100)/400</a:t>
            </a:r>
          </a:p>
          <a:p>
            <a:pPr lvl="3"/>
            <a:r>
              <a:rPr lang="fr-FR"/>
              <a:t>gradU . gradV2 = -(3*T5-5*T3+100)/400</a:t>
            </a:r>
            <a:endParaRPr lang="pt-BR"/>
          </a:p>
          <a:p>
            <a:endParaRPr lang="pt-BR" smtClean="0"/>
          </a:p>
        </p:txBody>
      </p:sp>
    </p:spTree>
    <p:extLst>
      <p:ext uri="{BB962C8B-B14F-4D97-AF65-F5344CB8AC3E}">
        <p14:creationId xmlns:p14="http://schemas.microsoft.com/office/powerpoint/2010/main" val="1025225597"/>
      </p:ext>
    </p:extLst>
  </p:cSld>
  <p:clrMapOvr>
    <a:masterClrMapping/>
  </p:clrMapOvr>
  <p:timing>
    <p:tnLst>
      <p:par>
        <p:cTn id="1" dur="indefinite" restart="never" nodeType="tmRoot"/>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em Trapézio – Equações</a:t>
            </a:r>
            <a:endParaRPr lang="pt-BR"/>
          </a:p>
        </p:txBody>
      </p:sp>
      <p:sp>
        <p:nvSpPr>
          <p:cNvPr id="3" name="Espaço Reservado para Conteúdo 2"/>
          <p:cNvSpPr>
            <a:spLocks noGrp="1"/>
          </p:cNvSpPr>
          <p:nvPr>
            <p:ph idx="1"/>
          </p:nvPr>
        </p:nvSpPr>
        <p:spPr>
          <a:xfrm>
            <a:off x="293688" y="908720"/>
            <a:ext cx="9340850" cy="5381625"/>
          </a:xfrm>
        </p:spPr>
        <p:txBody>
          <a:bodyPr/>
          <a:lstStyle/>
          <a:p>
            <a:pPr lvl="1"/>
            <a:r>
              <a:rPr lang="pt-BR"/>
              <a:t>Eq1:ratsimp(Elem1_Nó2 + Elem2_Nó2</a:t>
            </a:r>
            <a:r>
              <a:rPr lang="pt-BR" smtClean="0"/>
              <a:t>);</a:t>
            </a:r>
          </a:p>
          <a:p>
            <a:pPr lvl="2"/>
            <a:r>
              <a:rPr lang="pt-BR"/>
              <a:t>-(4*T3-9*T2+350)/</a:t>
            </a:r>
            <a:r>
              <a:rPr lang="pt-BR" smtClean="0"/>
              <a:t>400 = 0</a:t>
            </a:r>
          </a:p>
          <a:p>
            <a:pPr lvl="1"/>
            <a:r>
              <a:rPr lang="pt-BR"/>
              <a:t>Eq2:ratsimp(Elem1_Nó3 + Elem2_Nó3 + Elem3_Nó3</a:t>
            </a:r>
            <a:r>
              <a:rPr lang="pt-BR" smtClean="0"/>
              <a:t>);</a:t>
            </a:r>
          </a:p>
          <a:p>
            <a:pPr lvl="2"/>
            <a:r>
              <a:rPr lang="pt-BR"/>
              <a:t>-(3*T5-14*T3+4*T2+500)/</a:t>
            </a:r>
            <a:r>
              <a:rPr lang="pt-BR" smtClean="0"/>
              <a:t>400 = 0</a:t>
            </a:r>
          </a:p>
          <a:p>
            <a:pPr lvl="1"/>
            <a:r>
              <a:rPr lang="pt-BR"/>
              <a:t>Eq3:ratsimp(Elem3_Nó5</a:t>
            </a:r>
            <a:r>
              <a:rPr lang="pt-BR" smtClean="0"/>
              <a:t>);</a:t>
            </a:r>
          </a:p>
          <a:p>
            <a:pPr lvl="2"/>
            <a:r>
              <a:rPr lang="pt-BR"/>
              <a:t>(5*T5-3*T3-100)/</a:t>
            </a:r>
            <a:r>
              <a:rPr lang="pt-BR" smtClean="0"/>
              <a:t>400 = 0</a:t>
            </a:r>
          </a:p>
          <a:p>
            <a:pPr lvl="2"/>
            <a:endParaRPr lang="pt-BR"/>
          </a:p>
          <a:p>
            <a:r>
              <a:rPr lang="pt-BR" smtClean="0"/>
              <a:t>Solução</a:t>
            </a:r>
          </a:p>
          <a:p>
            <a:pPr lvl="1"/>
            <a:r>
              <a:rPr lang="pt-BR"/>
              <a:t>solve([Eq1,Eq2,Eq3],[T2,T3,T5]);</a:t>
            </a:r>
          </a:p>
          <a:p>
            <a:pPr lvl="1"/>
            <a:r>
              <a:rPr lang="pt-BR"/>
              <a:t>[[T2=4650/67,T3=4600/67,T5=4100/67</a:t>
            </a:r>
            <a:r>
              <a:rPr lang="pt-BR" smtClean="0"/>
              <a:t>]]</a:t>
            </a:r>
          </a:p>
          <a:p>
            <a:pPr lvl="1"/>
            <a:r>
              <a:rPr lang="pt-BR" smtClean="0"/>
              <a:t>T2=69.40</a:t>
            </a:r>
            <a:r>
              <a:rPr lang="pt-BR"/>
              <a:t>; </a:t>
            </a:r>
            <a:r>
              <a:rPr lang="pt-BR" smtClean="0"/>
              <a:t>T3=68.65</a:t>
            </a:r>
            <a:r>
              <a:rPr lang="pt-BR"/>
              <a:t>; </a:t>
            </a:r>
            <a:r>
              <a:rPr lang="pt-BR" smtClean="0"/>
              <a:t>T5=61.19</a:t>
            </a:r>
            <a:endParaRPr lang="pt-BR"/>
          </a:p>
        </p:txBody>
      </p:sp>
    </p:spTree>
    <p:extLst>
      <p:ext uri="{BB962C8B-B14F-4D97-AF65-F5344CB8AC3E}">
        <p14:creationId xmlns:p14="http://schemas.microsoft.com/office/powerpoint/2010/main" val="1401161992"/>
      </p:ext>
    </p:extLst>
  </p:cSld>
  <p:clrMapOvr>
    <a:masterClrMapping/>
  </p:clrMapOvr>
  <p:timing>
    <p:tnLst>
      <p:par>
        <p:cT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Formulação no Elemento Triangular</a:t>
            </a:r>
            <a:endParaRPr lang="en-US" dirty="0" smtClean="0"/>
          </a:p>
        </p:txBody>
      </p:sp>
    </p:spTree>
    <p:extLst>
      <p:ext uri="{BB962C8B-B14F-4D97-AF65-F5344CB8AC3E}">
        <p14:creationId xmlns:p14="http://schemas.microsoft.com/office/powerpoint/2010/main" val="2463612124"/>
      </p:ext>
    </p:extLst>
  </p:cSld>
  <p:clrMapOvr>
    <a:masterClrMapping/>
  </p:clrMapOvr>
  <p:timing>
    <p:tnLst>
      <p:par>
        <p:cTn id="1" dur="indefinite" restart="never" nodeType="tmRoot"/>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obter o formato da solução no triângulo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Suponha o triângulo ao lado:</a:t>
                </a:r>
              </a:p>
              <a:p>
                <a:pPr lvl="1"/>
                <a:r>
                  <a:rPr lang="pt-BR" smtClean="0"/>
                  <a:t>U1, U2, U3: condições de contorno</a:t>
                </a:r>
              </a:p>
              <a:p>
                <a:pPr lvl="1"/>
                <a:r>
                  <a:rPr lang="pt-BR" smtClean="0"/>
                  <a:t>(x</a:t>
                </a:r>
                <a:r>
                  <a:rPr lang="pt-BR" baseline="-25000" smtClean="0"/>
                  <a:t>1</a:t>
                </a:r>
                <a:r>
                  <a:rPr lang="pt-BR" smtClean="0"/>
                  <a:t>,y</a:t>
                </a:r>
                <a:r>
                  <a:rPr lang="pt-BR" baseline="-25000" smtClean="0"/>
                  <a:t>1</a:t>
                </a:r>
                <a:r>
                  <a:rPr lang="pt-BR" smtClean="0"/>
                  <a:t>) </a:t>
                </a:r>
                <a:r>
                  <a:rPr lang="pt-BR"/>
                  <a:t>(</a:t>
                </a:r>
                <a:r>
                  <a:rPr lang="pt-BR" smtClean="0"/>
                  <a:t>x</a:t>
                </a:r>
                <a:r>
                  <a:rPr lang="pt-BR" baseline="-25000" smtClean="0"/>
                  <a:t>2</a:t>
                </a:r>
                <a:r>
                  <a:rPr lang="pt-BR" smtClean="0"/>
                  <a:t>,y</a:t>
                </a:r>
                <a:r>
                  <a:rPr lang="pt-BR" baseline="-25000" smtClean="0"/>
                  <a:t>2</a:t>
                </a:r>
                <a:r>
                  <a:rPr lang="pt-BR" smtClean="0"/>
                  <a:t>) (x</a:t>
                </a:r>
                <a:r>
                  <a:rPr lang="pt-BR" baseline="-25000" smtClean="0"/>
                  <a:t>3</a:t>
                </a:r>
                <a:r>
                  <a:rPr lang="pt-BR" smtClean="0"/>
                  <a:t>,y</a:t>
                </a:r>
                <a:r>
                  <a:rPr lang="pt-BR" baseline="-25000" smtClean="0"/>
                  <a:t>3</a:t>
                </a:r>
                <a:r>
                  <a:rPr lang="pt-BR" smtClean="0"/>
                  <a:t>): geometria</a:t>
                </a:r>
              </a:p>
              <a:p>
                <a:pPr lvl="1"/>
                <a:endParaRPr lang="pt-BR"/>
              </a:p>
              <a:p>
                <a:pPr lvl="1"/>
                <a:endParaRPr lang="pt-BR" smtClean="0"/>
              </a:p>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r>
                      <a:rPr lang="pt-BR" b="0" i="1" smtClean="0">
                        <a:latin typeface="Cambria Math" panose="02040503050406030204" pitchFamily="18" charset="0"/>
                      </a:rPr>
                      <m:t>𝑏𝑥</m:t>
                    </m:r>
                    <m:r>
                      <a:rPr lang="pt-BR" b="0" i="1" smtClean="0">
                        <a:latin typeface="Cambria Math" panose="02040503050406030204" pitchFamily="18" charset="0"/>
                      </a:rPr>
                      <m:t>+</m:t>
                    </m:r>
                    <m:r>
                      <a:rPr lang="pt-BR" b="0" i="1" smtClean="0">
                        <a:latin typeface="Cambria Math" panose="02040503050406030204" pitchFamily="18" charset="0"/>
                      </a:rPr>
                      <m:t>𝑐</m:t>
                    </m:r>
                  </m:oMath>
                </a14:m>
                <a:endParaRPr lang="pt-BR" smtClean="0"/>
              </a:p>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e>
                              <m:r>
                                <a:rPr lang="pt-BR" b="0" i="1" smtClean="0">
                                  <a:latin typeface="Cambria Math" panose="02040503050406030204" pitchFamily="18" charset="0"/>
                                </a:rPr>
                                <m:t>𝑦</m:t>
                              </m:r>
                            </m:e>
                          </m:mr>
                        </m:m>
                      </m:e>
                    </m:d>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b="0" i="1" smtClean="0">
                            <a:latin typeface="Cambria Math" panose="02040503050406030204" pitchFamily="18" charset="0"/>
                          </a:rPr>
                          <m:t>−1</m:t>
                        </m:r>
                      </m:sup>
                    </m:sSup>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cxnSp>
        <p:nvCxnSpPr>
          <p:cNvPr id="5" name="Conector reto 4"/>
          <p:cNvCxnSpPr/>
          <p:nvPr/>
        </p:nvCxnSpPr>
        <p:spPr>
          <a:xfrm flipV="1">
            <a:off x="6465168" y="1844824"/>
            <a:ext cx="1368152" cy="15121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6465168" y="3356992"/>
            <a:ext cx="2664296" cy="360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7833320" y="1844824"/>
            <a:ext cx="1296144" cy="1872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5890464" y="3132257"/>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1</a:t>
            </a:r>
          </a:p>
          <a:p>
            <a:pPr algn="ctr"/>
            <a:r>
              <a:rPr lang="pt-BR" sz="1600" smtClean="0">
                <a:latin typeface="+mj-lt"/>
              </a:rPr>
              <a:t>(x</a:t>
            </a:r>
            <a:r>
              <a:rPr lang="pt-BR" sz="1600" baseline="-25000" smtClean="0">
                <a:latin typeface="+mj-lt"/>
              </a:rPr>
              <a:t>1</a:t>
            </a:r>
            <a:r>
              <a:rPr lang="pt-BR" sz="1600" smtClean="0">
                <a:latin typeface="+mj-lt"/>
              </a:rPr>
              <a:t>,y</a:t>
            </a:r>
            <a:r>
              <a:rPr lang="pt-BR" sz="1600" baseline="-25000" smtClean="0">
                <a:latin typeface="+mj-lt"/>
              </a:rPr>
              <a:t>1</a:t>
            </a:r>
            <a:r>
              <a:rPr lang="pt-BR" sz="1600" smtClean="0">
                <a:latin typeface="+mj-lt"/>
              </a:rPr>
              <a:t>)</a:t>
            </a:r>
            <a:endParaRPr lang="pt-BR" sz="1600">
              <a:latin typeface="+mj-lt"/>
            </a:endParaRPr>
          </a:p>
        </p:txBody>
      </p:sp>
      <p:sp>
        <p:nvSpPr>
          <p:cNvPr id="15" name="CaixaDeTexto 14"/>
          <p:cNvSpPr txBox="1"/>
          <p:nvPr/>
        </p:nvSpPr>
        <p:spPr>
          <a:xfrm>
            <a:off x="7401272" y="1556792"/>
            <a:ext cx="862737" cy="584775"/>
          </a:xfrm>
          <a:prstGeom prst="rect">
            <a:avLst/>
          </a:prstGeom>
          <a:noFill/>
        </p:spPr>
        <p:txBody>
          <a:bodyPr wrap="none" rtlCol="0">
            <a:spAutoFit/>
          </a:bodyPr>
          <a:lstStyle/>
          <a:p>
            <a:pPr algn="ctr"/>
            <a:r>
              <a:rPr lang="pt-BR" sz="1600">
                <a:latin typeface="+mj-lt"/>
              </a:rPr>
              <a:t>(</a:t>
            </a:r>
            <a:r>
              <a:rPr lang="pt-BR" sz="1600" smtClean="0">
                <a:latin typeface="+mj-lt"/>
              </a:rPr>
              <a:t>x</a:t>
            </a:r>
            <a:r>
              <a:rPr lang="pt-BR" sz="1600" baseline="-25000" smtClean="0">
                <a:latin typeface="+mj-lt"/>
              </a:rPr>
              <a:t>3</a:t>
            </a:r>
            <a:r>
              <a:rPr lang="pt-BR" sz="1600" smtClean="0">
                <a:latin typeface="+mj-lt"/>
              </a:rPr>
              <a:t>,y</a:t>
            </a:r>
            <a:r>
              <a:rPr lang="pt-BR" sz="1600" baseline="-25000" smtClean="0">
                <a:latin typeface="+mj-lt"/>
              </a:rPr>
              <a:t>3</a:t>
            </a:r>
            <a:r>
              <a:rPr lang="pt-BR" sz="1600" smtClean="0">
                <a:latin typeface="+mj-lt"/>
              </a:rPr>
              <a:t>)</a:t>
            </a:r>
          </a:p>
          <a:p>
            <a:pPr algn="ctr"/>
            <a:r>
              <a:rPr lang="pt-BR" sz="1600" smtClean="0">
                <a:latin typeface="+mj-lt"/>
              </a:rPr>
              <a:t>U</a:t>
            </a:r>
            <a:r>
              <a:rPr lang="pt-BR" sz="1600" baseline="-25000" smtClean="0">
                <a:latin typeface="+mj-lt"/>
              </a:rPr>
              <a:t>3</a:t>
            </a:r>
          </a:p>
        </p:txBody>
      </p:sp>
      <p:sp>
        <p:nvSpPr>
          <p:cNvPr id="16" name="CaixaDeTexto 15"/>
          <p:cNvSpPr txBox="1"/>
          <p:nvPr/>
        </p:nvSpPr>
        <p:spPr>
          <a:xfrm>
            <a:off x="8770784" y="3420289"/>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2</a:t>
            </a:r>
          </a:p>
          <a:p>
            <a:pPr algn="ctr"/>
            <a:r>
              <a:rPr lang="pt-BR" sz="1600" smtClean="0">
                <a:latin typeface="+mj-lt"/>
              </a:rPr>
              <a:t>(x</a:t>
            </a:r>
            <a:r>
              <a:rPr lang="pt-BR" sz="1600" baseline="-25000" smtClean="0">
                <a:latin typeface="+mj-lt"/>
              </a:rPr>
              <a:t>2</a:t>
            </a:r>
            <a:r>
              <a:rPr lang="pt-BR" sz="1600" smtClean="0">
                <a:latin typeface="+mj-lt"/>
              </a:rPr>
              <a:t>,y</a:t>
            </a:r>
            <a:r>
              <a:rPr lang="pt-BR" sz="1600" baseline="-25000" smtClean="0">
                <a:latin typeface="+mj-lt"/>
              </a:rPr>
              <a:t>2</a:t>
            </a:r>
            <a:r>
              <a:rPr lang="pt-BR" sz="1600" smtClean="0">
                <a:latin typeface="+mj-lt"/>
              </a:rPr>
              <a:t>)</a:t>
            </a:r>
            <a:endParaRPr lang="pt-BR" sz="1600">
              <a:latin typeface="+mj-lt"/>
            </a:endParaRPr>
          </a:p>
        </p:txBody>
      </p:sp>
    </p:spTree>
    <p:extLst>
      <p:ext uri="{BB962C8B-B14F-4D97-AF65-F5344CB8AC3E}">
        <p14:creationId xmlns:p14="http://schemas.microsoft.com/office/powerpoint/2010/main" val="1182941685"/>
      </p:ext>
    </p:extLst>
  </p:cSld>
  <p:clrMapOvr>
    <a:masterClrMapping/>
  </p:clrMapOvr>
  <p:timing>
    <p:tnLst>
      <p:par>
        <p:cTn id="1" dur="indefinite" restart="never" nodeType="tmRoot"/>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que os </a:t>
            </a:r>
            <a:r>
              <a:rPr lang="pt-BR" i="1" smtClean="0"/>
              <a:t>d</a:t>
            </a:r>
            <a:r>
              <a:rPr lang="pt-BR" smtClean="0"/>
              <a:t>s e os </a:t>
            </a:r>
            <a:r>
              <a:rPr lang="pt-BR" i="1" smtClean="0"/>
              <a:t>U</a:t>
            </a:r>
            <a:r>
              <a:rPr lang="pt-BR" smtClean="0"/>
              <a:t>s são números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e>
                              <m:r>
                                <a:rPr lang="pt-BR" b="0" i="1" smtClean="0">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33</m:t>
                                  </m:r>
                                </m:sub>
                              </m:sSub>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oMath>
                </a14:m>
                <a:endParaRPr lang="pt-BR" b="0" smtClean="0"/>
              </a:p>
              <a:p>
                <a:endParaRPr lang="pt-BR" smtClean="0"/>
              </a:p>
              <a:p>
                <a:endParaRPr lang="pt-BR"/>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oMath>
                </a14:m>
                <a:endParaRPr lang="pt-BR"/>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cxnSp>
        <p:nvCxnSpPr>
          <p:cNvPr id="5" name="Conector reto 4"/>
          <p:cNvCxnSpPr/>
          <p:nvPr/>
        </p:nvCxnSpPr>
        <p:spPr>
          <a:xfrm flipV="1">
            <a:off x="6537176" y="2420888"/>
            <a:ext cx="1368152" cy="15121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6537176" y="3933056"/>
            <a:ext cx="2664296" cy="360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7905328" y="2420888"/>
            <a:ext cx="1296144" cy="1872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5962472" y="3708321"/>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1</a:t>
            </a:r>
          </a:p>
          <a:p>
            <a:pPr algn="ctr"/>
            <a:r>
              <a:rPr lang="pt-BR" sz="1600" smtClean="0">
                <a:latin typeface="+mj-lt"/>
              </a:rPr>
              <a:t>(x</a:t>
            </a:r>
            <a:r>
              <a:rPr lang="pt-BR" sz="1600" baseline="-25000" smtClean="0">
                <a:latin typeface="+mj-lt"/>
              </a:rPr>
              <a:t>1</a:t>
            </a:r>
            <a:r>
              <a:rPr lang="pt-BR" sz="1600" smtClean="0">
                <a:latin typeface="+mj-lt"/>
              </a:rPr>
              <a:t>,y</a:t>
            </a:r>
            <a:r>
              <a:rPr lang="pt-BR" sz="1600" baseline="-25000" smtClean="0">
                <a:latin typeface="+mj-lt"/>
              </a:rPr>
              <a:t>1</a:t>
            </a:r>
            <a:r>
              <a:rPr lang="pt-BR" sz="1600" smtClean="0">
                <a:latin typeface="+mj-lt"/>
              </a:rPr>
              <a:t>)</a:t>
            </a:r>
            <a:endParaRPr lang="pt-BR" sz="1600">
              <a:latin typeface="+mj-lt"/>
            </a:endParaRPr>
          </a:p>
        </p:txBody>
      </p:sp>
      <p:sp>
        <p:nvSpPr>
          <p:cNvPr id="15" name="CaixaDeTexto 14"/>
          <p:cNvSpPr txBox="1"/>
          <p:nvPr/>
        </p:nvSpPr>
        <p:spPr>
          <a:xfrm>
            <a:off x="7473280" y="2132856"/>
            <a:ext cx="862737" cy="584775"/>
          </a:xfrm>
          <a:prstGeom prst="rect">
            <a:avLst/>
          </a:prstGeom>
          <a:noFill/>
        </p:spPr>
        <p:txBody>
          <a:bodyPr wrap="none" rtlCol="0">
            <a:spAutoFit/>
          </a:bodyPr>
          <a:lstStyle/>
          <a:p>
            <a:pPr algn="ctr"/>
            <a:r>
              <a:rPr lang="pt-BR" sz="1600">
                <a:latin typeface="+mj-lt"/>
              </a:rPr>
              <a:t>(</a:t>
            </a:r>
            <a:r>
              <a:rPr lang="pt-BR" sz="1600" smtClean="0">
                <a:latin typeface="+mj-lt"/>
              </a:rPr>
              <a:t>x</a:t>
            </a:r>
            <a:r>
              <a:rPr lang="pt-BR" sz="1600" baseline="-25000" smtClean="0">
                <a:latin typeface="+mj-lt"/>
              </a:rPr>
              <a:t>3</a:t>
            </a:r>
            <a:r>
              <a:rPr lang="pt-BR" sz="1600" smtClean="0">
                <a:latin typeface="+mj-lt"/>
              </a:rPr>
              <a:t>,y</a:t>
            </a:r>
            <a:r>
              <a:rPr lang="pt-BR" sz="1600" baseline="-25000" smtClean="0">
                <a:latin typeface="+mj-lt"/>
              </a:rPr>
              <a:t>3</a:t>
            </a:r>
            <a:r>
              <a:rPr lang="pt-BR" sz="1600" smtClean="0">
                <a:latin typeface="+mj-lt"/>
              </a:rPr>
              <a:t>)</a:t>
            </a:r>
          </a:p>
          <a:p>
            <a:pPr algn="ctr"/>
            <a:r>
              <a:rPr lang="pt-BR" sz="1600" smtClean="0">
                <a:latin typeface="+mj-lt"/>
              </a:rPr>
              <a:t>U</a:t>
            </a:r>
            <a:r>
              <a:rPr lang="pt-BR" sz="1600" baseline="-25000" smtClean="0">
                <a:latin typeface="+mj-lt"/>
              </a:rPr>
              <a:t>3</a:t>
            </a:r>
          </a:p>
        </p:txBody>
      </p:sp>
      <p:sp>
        <p:nvSpPr>
          <p:cNvPr id="16" name="CaixaDeTexto 15"/>
          <p:cNvSpPr txBox="1"/>
          <p:nvPr/>
        </p:nvSpPr>
        <p:spPr>
          <a:xfrm>
            <a:off x="8842792" y="3996353"/>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2</a:t>
            </a:r>
          </a:p>
          <a:p>
            <a:pPr algn="ctr"/>
            <a:r>
              <a:rPr lang="pt-BR" sz="1600" smtClean="0">
                <a:latin typeface="+mj-lt"/>
              </a:rPr>
              <a:t>(x</a:t>
            </a:r>
            <a:r>
              <a:rPr lang="pt-BR" sz="1600" baseline="-25000" smtClean="0">
                <a:latin typeface="+mj-lt"/>
              </a:rPr>
              <a:t>2</a:t>
            </a:r>
            <a:r>
              <a:rPr lang="pt-BR" sz="1600" smtClean="0">
                <a:latin typeface="+mj-lt"/>
              </a:rPr>
              <a:t>,y</a:t>
            </a:r>
            <a:r>
              <a:rPr lang="pt-BR" sz="1600" baseline="-25000" smtClean="0">
                <a:latin typeface="+mj-lt"/>
              </a:rPr>
              <a:t>2</a:t>
            </a:r>
            <a:r>
              <a:rPr lang="pt-BR" sz="1600" smtClean="0">
                <a:latin typeface="+mj-lt"/>
              </a:rPr>
              <a:t>)</a:t>
            </a:r>
            <a:endParaRPr lang="pt-BR" sz="1600">
              <a:latin typeface="+mj-lt"/>
            </a:endParaRPr>
          </a:p>
        </p:txBody>
      </p:sp>
    </p:spTree>
    <p:extLst>
      <p:ext uri="{BB962C8B-B14F-4D97-AF65-F5344CB8AC3E}">
        <p14:creationId xmlns:p14="http://schemas.microsoft.com/office/powerpoint/2010/main" val="2273522438"/>
      </p:ext>
    </p:extLst>
  </p:cSld>
  <p:clrMapOvr>
    <a:masterClrMapping/>
  </p:clrMapOvr>
  <p:timing>
    <p:tnLst>
      <p:par>
        <p:cTn id="1" dur="indefinite" restart="never" nodeType="tmRoot"/>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Os </a:t>
            </a:r>
            <a:r>
              <a:rPr lang="pt-BR" i="1" smtClean="0"/>
              <a:t>V</a:t>
            </a:r>
            <a:r>
              <a:rPr lang="pt-BR" smtClean="0"/>
              <a:t>s são as funções de teste</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oMath>
                </a14:m>
                <a:endParaRPr lang="pt-BR"/>
              </a:p>
              <a:p>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r>
                      <a:rPr lang="pt-BR" b="0" i="1" smtClean="0">
                        <a:latin typeface="Cambria Math" panose="02040503050406030204" pitchFamily="18" charset="0"/>
                      </a:rPr>
                      <m:t>𝑦</m:t>
                    </m:r>
                  </m:oMath>
                </a14:m>
                <a:r>
                  <a:rPr lang="pt-BR" smtClean="0"/>
                  <a:t> e </a:t>
                </a:r>
                <a14:m>
                  <m:oMath xmlns:m="http://schemas.openxmlformats.org/officeDocument/2006/math">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e>
                          </m:mr>
                        </m:m>
                      </m:e>
                    </m:d>
                  </m:oMath>
                </a14:m>
                <a:endParaRPr lang="pt-BR" smtClean="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12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r>
                      <a:rPr lang="pt-BR" i="1">
                        <a:latin typeface="Cambria Math" panose="02040503050406030204" pitchFamily="18" charset="0"/>
                      </a:rPr>
                      <m:t>𝑦</m:t>
                    </m:r>
                  </m:oMath>
                </a14:m>
                <a:r>
                  <a:rPr lang="pt-BR"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oMath>
                </a14:m>
                <a:endParaRPr lang="pt-B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23</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r>
                      <a:rPr lang="pt-BR" i="1">
                        <a:latin typeface="Cambria Math" panose="02040503050406030204" pitchFamily="18" charset="0"/>
                      </a:rPr>
                      <m:t>𝑦</m:t>
                    </m:r>
                  </m:oMath>
                </a14:m>
                <a:r>
                  <a:rPr lang="pt-BR"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oMath>
                </a14:m>
                <a:endParaRPr lang="pt-BR" smtClean="0"/>
              </a:p>
              <a:p>
                <a14:m>
                  <m:oMath xmlns:m="http://schemas.openxmlformats.org/officeDocument/2006/math">
                    <m:r>
                      <a:rPr lang="pt-BR" b="0" i="1" smtClean="0">
                        <a:latin typeface="Cambria Math" panose="02040503050406030204" pitchFamily="18" charset="0"/>
                      </a:rPr>
                      <m:t>𝑈</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1</m:t>
                        </m:r>
                      </m:sub>
                    </m:sSub>
                  </m:oMath>
                </a14:m>
                <a:r>
                  <a:rPr lang="pt-BR" smtClean="0"/>
                  <a:t>+</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oMath>
                </a14:m>
                <a:r>
                  <a:rPr lang="pt-BR"/>
                  <a:t>+</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oMath>
                </a14:m>
                <a:endParaRPr lang="pt-BR"/>
              </a:p>
              <a:p>
                <a14:m>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 </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1</m:t>
                                      </m:r>
                                    </m:e>
                                    <m:sub>
                                      <m:r>
                                        <a:rPr lang="pt-BR" i="1">
                                          <a:latin typeface="Cambria Math" panose="02040503050406030204" pitchFamily="18" charset="0"/>
                                        </a:rPr>
                                        <m:t>𝑥</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2</m:t>
                                      </m:r>
                                    </m:e>
                                    <m:sub>
                                      <m:r>
                                        <a:rPr lang="pt-BR" i="1">
                                          <a:latin typeface="Cambria Math" panose="02040503050406030204" pitchFamily="18" charset="0"/>
                                        </a:rPr>
                                        <m:t>𝑥</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3</m:t>
                                      </m:r>
                                    </m:e>
                                    <m:sub>
                                      <m:r>
                                        <a:rPr lang="pt-BR" i="1">
                                          <a:latin typeface="Cambria Math" panose="02040503050406030204" pitchFamily="18" charset="0"/>
                                        </a:rPr>
                                        <m:t>𝑥</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1</m:t>
                                      </m:r>
                                    </m:e>
                                    <m:sub>
                                      <m:r>
                                        <a:rPr lang="pt-BR" b="0" i="1" smtClean="0">
                                          <a:latin typeface="Cambria Math" panose="02040503050406030204" pitchFamily="18" charset="0"/>
                                        </a:rPr>
                                        <m:t>𝑦</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2</m:t>
                                      </m:r>
                                    </m:e>
                                    <m:sub>
                                      <m:r>
                                        <a:rPr lang="pt-BR" b="0" i="1" smtClean="0">
                                          <a:latin typeface="Cambria Math" panose="02040503050406030204" pitchFamily="18" charset="0"/>
                                        </a:rPr>
                                        <m:t>𝑦</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3</m:t>
                                      </m:r>
                                    </m:e>
                                    <m:sub>
                                      <m:r>
                                        <a:rPr lang="pt-BR" b="0" i="1" smtClean="0">
                                          <a:latin typeface="Cambria Math" panose="02040503050406030204" pitchFamily="18" charset="0"/>
                                        </a:rPr>
                                        <m:t>𝑦</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smtClean="0"/>
              </a:p>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rPr>
                      <m:t>𝑈</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315487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ítulo 1"/>
          <p:cNvSpPr>
            <a:spLocks noGrp="1"/>
          </p:cNvSpPr>
          <p:nvPr>
            <p:ph type="title"/>
          </p:nvPr>
        </p:nvSpPr>
        <p:spPr/>
        <p:txBody>
          <a:bodyPr/>
          <a:lstStyle/>
          <a:p>
            <a:r>
              <a:rPr lang="en-US" smtClean="0"/>
              <a:t>1o Exemplo : Primeiro isolar x1 na primeira e substituir na segunda</a:t>
            </a:r>
            <a:endParaRPr lang="pt-BR" smtClean="0"/>
          </a:p>
        </p:txBody>
      </p:sp>
      <p:sp>
        <p:nvSpPr>
          <p:cNvPr id="3" name="Espaço Reservado para Conteúdo 2"/>
          <p:cNvSpPr>
            <a:spLocks noGrp="1"/>
          </p:cNvSpPr>
          <p:nvPr>
            <p:ph idx="1"/>
          </p:nvPr>
        </p:nvSpPr>
        <p:spPr/>
        <p:txBody>
          <a:bodyPr/>
          <a:lstStyle/>
          <a:p>
            <a:r>
              <a:rPr lang="en-US" smtClean="0"/>
              <a:t>Neste caso faremos :</a:t>
            </a:r>
          </a:p>
          <a:p>
            <a:pPr lvl="1"/>
            <a:r>
              <a:rPr lang="en-US" smtClean="0"/>
              <a:t>  Começamos com uma estimativa para x2</a:t>
            </a:r>
          </a:p>
          <a:p>
            <a:pPr lvl="1"/>
            <a:r>
              <a:rPr lang="en-US" smtClean="0"/>
              <a:t> </a:t>
            </a:r>
            <a:r>
              <a:rPr lang="pt-BR" smtClean="0"/>
              <a:t> x1 = ( 286 - 13x2 )/11 </a:t>
            </a:r>
          </a:p>
          <a:p>
            <a:pPr lvl="1"/>
            <a:r>
              <a:rPr lang="en-US" smtClean="0"/>
              <a:t>  </a:t>
            </a:r>
            <a:r>
              <a:rPr lang="pt-BR" smtClean="0"/>
              <a:t>x2 = (   99 - 11x1 )/(-9) </a:t>
            </a:r>
          </a:p>
          <a:p>
            <a:pPr lvl="1"/>
            <a:r>
              <a:rPr lang="en-US" smtClean="0"/>
              <a:t>  E testamos o método até a convergência ( ou não )</a:t>
            </a:r>
          </a:p>
          <a:p>
            <a:pPr lvl="1"/>
            <a:r>
              <a:rPr lang="en-US" smtClean="0"/>
              <a:t>  Vide o próximo slide (planilha)</a:t>
            </a:r>
          </a:p>
          <a:p>
            <a:pPr lvl="1"/>
            <a:endParaRPr lang="en-US" smtClean="0"/>
          </a:p>
          <a:p>
            <a:pPr lvl="1">
              <a:buFontTx/>
              <a:buNone/>
            </a:pP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Observe que </a:t>
                </a:r>
                <a14:m>
                  <m:oMath xmlns:m="http://schemas.openxmlformats.org/officeDocument/2006/math">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rPr>
                      <m:t>𝑼</m:t>
                    </m:r>
                    <m:r>
                      <a:rPr lang="pt-BR" b="1" i="1" smtClean="0">
                        <a:latin typeface="Cambria Math" panose="02040503050406030204" pitchFamily="18" charset="0"/>
                      </a:rPr>
                      <m:t>.</m:t>
                    </m:r>
                    <m:r>
                      <a:rPr lang="pt-BR" b="1" i="1" smtClean="0">
                        <a:latin typeface="Cambria Math" panose="02040503050406030204" pitchFamily="18" charset="0"/>
                        <a:ea typeface="Cambria Math" panose="02040503050406030204" pitchFamily="18" charset="0"/>
                      </a:rPr>
                      <m:t>𝛁</m:t>
                    </m:r>
                    <m:sSub>
                      <m:sSubPr>
                        <m:ctrlPr>
                          <a:rPr lang="pt-BR" b="1" i="1" smtClean="0">
                            <a:latin typeface="Cambria Math" panose="02040503050406030204" pitchFamily="18" charset="0"/>
                          </a:rPr>
                        </m:ctrlPr>
                      </m:sSubPr>
                      <m:e>
                        <m:r>
                          <a:rPr lang="pt-BR" b="1" i="1" smtClean="0">
                            <a:latin typeface="Cambria Math" panose="02040503050406030204" pitchFamily="18" charset="0"/>
                          </a:rPr>
                          <m:t>𝑽</m:t>
                        </m:r>
                      </m:e>
                      <m:sub>
                        <m:r>
                          <a:rPr lang="pt-BR" b="1" i="1" smtClean="0">
                            <a:latin typeface="Cambria Math" panose="02040503050406030204" pitchFamily="18" charset="0"/>
                          </a:rPr>
                          <m:t>𝒊</m:t>
                        </m:r>
                      </m:sub>
                    </m:sSub>
                  </m:oMath>
                </a14:m>
                <a:r>
                  <a:rPr lang="pt-BR" smtClean="0"/>
                  <a:t> são números</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20690" b="-4137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1</m:t>
                                  </m:r>
                                </m:sub>
                              </m:sSub>
                            </m:e>
                          </m:mr>
                        </m:m>
                      </m:e>
                    </m:d>
                  </m:oMath>
                </a14:m>
                <a:endParaRPr lang="pt-BR" smtClean="0"/>
              </a:p>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oMath>
                </a14:m>
                <a:endParaRPr lang="pt-BR"/>
              </a:p>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oMath>
                </a14:m>
                <a:endParaRPr lang="pt-BR"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762" t="-340"/>
                </a:stretch>
              </a:blipFill>
            </p:spPr>
            <p:txBody>
              <a:bodyPr/>
              <a:lstStyle/>
              <a:p>
                <a:r>
                  <a:rPr lang="pt-BR">
                    <a:noFill/>
                  </a:rPr>
                  <a:t> </a:t>
                </a:r>
              </a:p>
            </p:txBody>
          </p:sp>
        </mc:Fallback>
      </mc:AlternateContent>
    </p:spTree>
    <p:extLst>
      <p:ext uri="{BB962C8B-B14F-4D97-AF65-F5344CB8AC3E}">
        <p14:creationId xmlns:p14="http://schemas.microsoft.com/office/powerpoint/2010/main" val="1943732046"/>
      </p:ext>
    </p:extLst>
  </p:cSld>
  <p:clrMapOvr>
    <a:masterClrMapping/>
  </p:clrMapOvr>
  <p:timing>
    <p:tnLst>
      <p:par>
        <p:cTn id="1" dur="indefinite" restart="never" nodeType="tmRoot"/>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Podemos então imaginar o sistema como a matriz abaixo: </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oMath>
                </a14:m>
                <a:r>
                  <a:rPr lang="pt-BR" smtClean="0"/>
                  <a:t>, a qual pode ser transformada em:</a:t>
                </a:r>
              </a:p>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smtClean="0"/>
                  <a:t>, onde os “</a:t>
                </a:r>
                <a:r>
                  <a:rPr lang="pt-BR" i="1" smtClean="0"/>
                  <a:t>as</a:t>
                </a:r>
                <a:r>
                  <a:rPr lang="pt-BR" smtClean="0"/>
                  <a:t>” são números provenientes das coordenadas dos triângulos e os “</a:t>
                </a:r>
                <a:r>
                  <a:rPr lang="pt-BR" i="1" smtClean="0"/>
                  <a:t>Us” </a:t>
                </a:r>
                <a:r>
                  <a:rPr lang="pt-BR" smtClean="0"/>
                  <a:t>ou são incógnitas ou condições de contorno.</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r="-587"/>
                </a:stretch>
              </a:blipFill>
            </p:spPr>
            <p:txBody>
              <a:bodyPr/>
              <a:lstStyle/>
              <a:p>
                <a:r>
                  <a:rPr lang="pt-BR">
                    <a:noFill/>
                  </a:rPr>
                  <a:t> </a:t>
                </a:r>
              </a:p>
            </p:txBody>
          </p:sp>
        </mc:Fallback>
      </mc:AlternateContent>
    </p:spTree>
    <p:extLst>
      <p:ext uri="{BB962C8B-B14F-4D97-AF65-F5344CB8AC3E}">
        <p14:creationId xmlns:p14="http://schemas.microsoft.com/office/powerpoint/2010/main" val="202165625"/>
      </p:ext>
    </p:extLst>
  </p:cSld>
  <p:clrMapOvr>
    <a:masterClrMapping/>
  </p:clrMapOvr>
  <p:timing>
    <p:tnLst>
      <p:par>
        <p:cTn id="1" dur="indefinite" restart="never" nodeType="tmRoot"/>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Forma Fraca da Equação de Laplace</a:t>
            </a:r>
            <a:endParaRPr lang="en-US" dirty="0" smtClean="0"/>
          </a:p>
        </p:txBody>
      </p:sp>
    </p:spTree>
    <p:extLst>
      <p:ext uri="{BB962C8B-B14F-4D97-AF65-F5344CB8AC3E}">
        <p14:creationId xmlns:p14="http://schemas.microsoft.com/office/powerpoint/2010/main" val="1615396027"/>
      </p:ext>
    </p:extLst>
  </p:cSld>
  <p:clrMapOvr>
    <a:masterClrMapping/>
  </p:clrMapOvr>
  <p:timing>
    <p:tnLst>
      <p:par>
        <p:cTn id="1" dur="indefinite" restart="never" nodeType="tmRoot"/>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desenvolver a forma fraca em um dos triângulos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m:t>
                        </m:r>
                      </m:e>
                      <m:sup>
                        <m:r>
                          <a:rPr lang="pt-BR" b="0" i="1" smtClean="0">
                            <a:latin typeface="Cambria Math" panose="02040503050406030204" pitchFamily="18" charset="0"/>
                          </a:rPr>
                          <m:t>2</m:t>
                        </m:r>
                      </m:sup>
                    </m:sSup>
                    <m:r>
                      <a:rPr lang="pt-BR" b="0" i="1" smtClean="0">
                        <a:latin typeface="Cambria Math" panose="02040503050406030204" pitchFamily="18" charset="0"/>
                      </a:rPr>
                      <m:t>𝑈</m:t>
                    </m:r>
                  </m:oMath>
                </a14:m>
                <a:r>
                  <a:rPr lang="pt-BR" smtClean="0"/>
                  <a:t>=0</a:t>
                </a:r>
              </a:p>
              <a:p>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𝑈</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𝑖</m:t>
                        </m:r>
                      </m:sub>
                    </m:sSub>
                  </m:oMath>
                </a14:m>
                <a:r>
                  <a:rPr lang="pt-BR" smtClean="0"/>
                  <a:t>=0</a:t>
                </a:r>
              </a:p>
              <a:p>
                <a14:m>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b="0" i="1" smtClean="0">
                            <a:latin typeface="Cambria Math" panose="02040503050406030204" pitchFamily="18" charset="0"/>
                          </a:rPr>
                          <m:t>𝑑𝐴</m:t>
                        </m:r>
                      </m:e>
                    </m:nary>
                    <m:r>
                      <a:rPr lang="pt-BR" b="0" i="1" smtClean="0">
                        <a:latin typeface="Cambria Math" panose="02040503050406030204" pitchFamily="18" charset="0"/>
                      </a:rPr>
                      <m:t>=0</m:t>
                    </m:r>
                  </m:oMath>
                </a14:m>
                <a:r>
                  <a:rPr lang="pt-BR" smtClean="0"/>
                  <a:t>, aplicando o Teorema de Green:</a:t>
                </a:r>
              </a:p>
              <a:p>
                <a14:m>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𝑑𝑠</m:t>
                        </m:r>
                      </m:e>
                    </m:nary>
                    <m:r>
                      <a:rPr lang="pt-BR" b="0" i="1" smtClean="0">
                        <a:latin typeface="Cambria Math" panose="02040503050406030204" pitchFamily="18" charset="0"/>
                      </a:rPr>
                      <m:t>−</m:t>
                    </m:r>
                    <m:nary>
                      <m:naryPr>
                        <m:chr m:val="∬"/>
                        <m:limLoc m:val="undOvr"/>
                        <m:subHide m:val="on"/>
                        <m:supHide m:val="on"/>
                        <m:ctrlPr>
                          <a:rPr lang="pt-BR" i="1">
                            <a:latin typeface="Cambria Math" panose="02040503050406030204" pitchFamily="18" charset="0"/>
                          </a:rPr>
                        </m:ctrlPr>
                      </m:naryPr>
                      <m:sub/>
                      <m:sup/>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𝑑𝐴</m:t>
                        </m:r>
                      </m:e>
                    </m:nary>
                    <m:r>
                      <a:rPr lang="pt-BR" b="0" i="1" smtClean="0">
                        <a:latin typeface="Cambria Math" panose="02040503050406030204" pitchFamily="18" charset="0"/>
                      </a:rPr>
                      <m:t>=0</m:t>
                    </m:r>
                  </m:oMath>
                </a14:m>
                <a:r>
                  <a:rPr lang="pt-BR" smtClean="0"/>
                  <a:t>, onde </a:t>
                </a:r>
                <a:r>
                  <a:rPr lang="pt-BR" i="1" smtClean="0"/>
                  <a:t>ds </a:t>
                </a:r>
                <a:r>
                  <a:rPr lang="pt-BR" smtClean="0"/>
                  <a:t>é o contorno do triângulo e </a:t>
                </a:r>
                <a:r>
                  <a:rPr lang="pt-BR" i="1" smtClean="0"/>
                  <a:t>dA </a:t>
                </a:r>
                <a:r>
                  <a:rPr lang="pt-BR" smtClean="0"/>
                  <a:t>a área do mesmo.</a:t>
                </a:r>
              </a:p>
              <a:p>
                <a:r>
                  <a:rPr lang="pt-BR" smtClean="0"/>
                  <a:t>Como as funções </a:t>
                </a:r>
                <a:r>
                  <a:rPr lang="pt-BR" i="1" smtClean="0"/>
                  <a:t>v</a:t>
                </a:r>
                <a:r>
                  <a:rPr lang="pt-BR" i="1" baseline="-25000" smtClean="0"/>
                  <a:t>i</a:t>
                </a:r>
                <a:r>
                  <a:rPr lang="pt-BR" i="1" smtClean="0"/>
                  <a:t> </a:t>
                </a:r>
                <a:r>
                  <a:rPr lang="pt-BR" smtClean="0"/>
                  <a:t>são arbitrárias, faremos as mesmas serem 0 na fronteira do domínio global e 1 nos pontos de incógnita.</a:t>
                </a:r>
              </a:p>
              <a:p>
                <a:r>
                  <a:rPr lang="pt-BR" smtClean="0"/>
                  <a:t>Com isto ficamos apenas com:  </a:t>
                </a:r>
                <a14:m>
                  <m:oMath xmlns:m="http://schemas.openxmlformats.org/officeDocument/2006/math">
                    <m:nary>
                      <m:naryPr>
                        <m:chr m:val="∬"/>
                        <m:limLoc m:val="undOvr"/>
                        <m:subHide m:val="on"/>
                        <m:supHide m:val="on"/>
                        <m:ctrlPr>
                          <a:rPr lang="pt-BR" i="1">
                            <a:latin typeface="Cambria Math" panose="02040503050406030204" pitchFamily="18" charset="0"/>
                          </a:rPr>
                        </m:ctrlPr>
                      </m:naryPr>
                      <m:sub/>
                      <m:sup/>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𝑑𝐴</m:t>
                        </m:r>
                      </m:e>
                    </m:nary>
                    <m:r>
                      <a:rPr lang="pt-BR" i="1">
                        <a:latin typeface="Cambria Math" panose="02040503050406030204" pitchFamily="18" charset="0"/>
                      </a:rPr>
                      <m:t>=0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b="-1812"/>
                </a:stretch>
              </a:blipFill>
            </p:spPr>
            <p:txBody>
              <a:bodyPr/>
              <a:lstStyle/>
              <a:p>
                <a:r>
                  <a:rPr lang="pt-BR">
                    <a:noFill/>
                  </a:rPr>
                  <a:t> </a:t>
                </a:r>
              </a:p>
            </p:txBody>
          </p:sp>
        </mc:Fallback>
      </mc:AlternateContent>
    </p:spTree>
    <p:extLst>
      <p:ext uri="{BB962C8B-B14F-4D97-AF65-F5344CB8AC3E}">
        <p14:creationId xmlns:p14="http://schemas.microsoft.com/office/powerpoint/2010/main" val="699760136"/>
      </p:ext>
    </p:extLst>
  </p:cSld>
  <p:clrMapOvr>
    <a:masterClrMapping/>
  </p:clrMapOvr>
  <p:timing>
    <p:tnLst>
      <p:par>
        <p:cTn id="1" dur="indefinite" restart="never" nodeType="tmRoot"/>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Desenvolvimento da forma fraca (cont.)</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80728"/>
                <a:ext cx="9340850" cy="5381625"/>
              </a:xfrm>
            </p:spPr>
            <p:txBody>
              <a:bodyPr/>
              <a:lstStyle/>
              <a:p>
                <a14:m>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𝑑𝐴</m:t>
                        </m:r>
                      </m:e>
                    </m:nary>
                    <m:r>
                      <a:rPr lang="pt-BR" i="1">
                        <a:latin typeface="Cambria Math" panose="02040503050406030204" pitchFamily="18" charset="0"/>
                      </a:rPr>
                      <m:t>=0</m:t>
                    </m:r>
                  </m:oMath>
                </a14:m>
                <a:endParaRPr lang="pt-BR" smtClean="0"/>
              </a:p>
              <a:p>
                <a:r>
                  <a:rPr lang="pt-BR" smtClean="0"/>
                  <a:t>Vimos nos slides anteriores que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oMath>
                </a14:m>
                <a:r>
                  <a:rPr lang="pt-BR" smtClean="0"/>
                  <a:t> serão sempre números portanto podemos fazer:</a:t>
                </a:r>
              </a:p>
              <a:p>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nary>
                      <m:naryPr>
                        <m:chr m:val="∬"/>
                        <m:limLoc m:val="undOvr"/>
                        <m:subHide m:val="on"/>
                        <m:supHide m:val="on"/>
                        <m:ctrlPr>
                          <a:rPr lang="pt-BR" i="1">
                            <a:latin typeface="Cambria Math" panose="02040503050406030204" pitchFamily="18" charset="0"/>
                          </a:rPr>
                        </m:ctrlPr>
                      </m:naryPr>
                      <m:sub/>
                      <m:sup/>
                      <m:e>
                        <m:r>
                          <a:rPr lang="pt-BR" i="1">
                            <a:latin typeface="Cambria Math" panose="02040503050406030204" pitchFamily="18" charset="0"/>
                          </a:rPr>
                          <m:t>𝑑𝐴</m:t>
                        </m:r>
                      </m:e>
                    </m:nary>
                    <m:r>
                      <a:rPr lang="pt-BR" i="1">
                        <a:latin typeface="Cambria Math" panose="02040503050406030204" pitchFamily="18" charset="0"/>
                      </a:rPr>
                      <m:t>=0</m:t>
                    </m:r>
                  </m:oMath>
                </a14:m>
                <a:endParaRPr lang="pt-BR"/>
              </a:p>
              <a:p>
                <a:r>
                  <a:rPr lang="pt-BR" smtClean="0"/>
                  <a:t>Como a integral ocorre no triângulo (estamos em um elemento) teremos: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𝐴</m:t>
                        </m:r>
                      </m:e>
                      <m:sub>
                        <m:r>
                          <a:rPr lang="pt-BR" b="0" i="1" smtClean="0">
                            <a:latin typeface="Cambria Math" panose="02040503050406030204" pitchFamily="18" charset="0"/>
                          </a:rPr>
                          <m:t>𝑇</m:t>
                        </m:r>
                      </m:sub>
                    </m:sSub>
                    <m:r>
                      <a:rPr lang="pt-BR" i="1">
                        <a:latin typeface="Cambria Math" panose="02040503050406030204" pitchFamily="18" charset="0"/>
                      </a:rPr>
                      <m:t>=0</m:t>
                    </m:r>
                  </m:oMath>
                </a14:m>
                <a:endParaRPr lang="pt-BR"/>
              </a:p>
              <a:p>
                <a:r>
                  <a:rPr lang="pt-BR" smtClean="0"/>
                  <a:t>Vamos aplicar esta equação no domínio apresentado a seguir: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80728"/>
                <a:ext cx="9340850" cy="5381625"/>
              </a:xfrm>
              <a:blipFill>
                <a:blip r:embed="rId2"/>
                <a:stretch>
                  <a:fillRect l="-1828" r="-2676"/>
                </a:stretch>
              </a:blipFill>
            </p:spPr>
            <p:txBody>
              <a:bodyPr/>
              <a:lstStyle/>
              <a:p>
                <a:r>
                  <a:rPr lang="pt-BR">
                    <a:noFill/>
                  </a:rPr>
                  <a:t> </a:t>
                </a:r>
              </a:p>
            </p:txBody>
          </p:sp>
        </mc:Fallback>
      </mc:AlternateContent>
    </p:spTree>
    <p:extLst>
      <p:ext uri="{BB962C8B-B14F-4D97-AF65-F5344CB8AC3E}">
        <p14:creationId xmlns:p14="http://schemas.microsoft.com/office/powerpoint/2010/main" val="2802714792"/>
      </p:ext>
    </p:extLst>
  </p:cSld>
  <p:clrMapOvr>
    <a:masterClrMapping/>
  </p:clrMapOvr>
  <p:timing>
    <p:tnLst>
      <p:par>
        <p:cTn id="1" dur="indefinite" restart="never" nodeType="tmRoot"/>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Aplicação em um domínio quadrangular. Resolução Algébrica por inspeçao direta no wxMaxima</a:t>
            </a:r>
            <a:endParaRPr lang="en-US" dirty="0" smtClean="0"/>
          </a:p>
        </p:txBody>
      </p:sp>
    </p:spTree>
    <p:extLst>
      <p:ext uri="{BB962C8B-B14F-4D97-AF65-F5344CB8AC3E}">
        <p14:creationId xmlns:p14="http://schemas.microsoft.com/office/powerpoint/2010/main" val="905025831"/>
      </p:ext>
    </p:extLst>
  </p:cSld>
  <p:clrMapOvr>
    <a:masterClrMapping/>
  </p:clrMapOvr>
  <p:timing>
    <p:tnLst>
      <p:par>
        <p:cTn id="1" dur="indefinite" restart="never" nodeType="tmRoot"/>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p:sp>
        <p:nvSpPr>
          <p:cNvPr id="2" name="Título 1"/>
          <p:cNvSpPr>
            <a:spLocks noGrp="1"/>
          </p:cNvSpPr>
          <p:nvPr>
            <p:ph type="title"/>
          </p:nvPr>
        </p:nvSpPr>
        <p:spPr>
          <a:xfrm>
            <a:off x="150293" y="44624"/>
            <a:ext cx="9614370" cy="533400"/>
          </a:xfrm>
        </p:spPr>
        <p:txBody>
          <a:bodyPr/>
          <a:lstStyle/>
          <a:p>
            <a:r>
              <a:rPr lang="pt-BR" sz="2400" smtClean="0"/>
              <a:t>Vamos agora resolver a Eq.de Laplace no grid e condições de contorno abaixo</a:t>
            </a:r>
            <a:endParaRPr lang="pt-BR" sz="2400"/>
          </a:p>
        </p:txBody>
      </p:sp>
      <p:sp>
        <p:nvSpPr>
          <p:cNvPr id="5" name="Espaço Reservado para Conteúdo 4"/>
          <p:cNvSpPr>
            <a:spLocks noGrp="1"/>
          </p:cNvSpPr>
          <p:nvPr>
            <p:ph sz="half" idx="1"/>
          </p:nvPr>
        </p:nvSpPr>
        <p:spPr>
          <a:xfrm>
            <a:off x="150293" y="650032"/>
            <a:ext cx="3722588" cy="6207968"/>
          </a:xfrm>
          <a:solidFill>
            <a:schemeClr val="bg1"/>
          </a:solidFill>
        </p:spPr>
        <p:txBody>
          <a:bodyPr>
            <a:normAutofit fontScale="62500" lnSpcReduction="20000"/>
          </a:bodyPr>
          <a:lstStyle/>
          <a:p>
            <a:r>
              <a:rPr lang="pt-BR" smtClean="0"/>
              <a:t>As numerações dos elementos são no sentido anti-horário.</a:t>
            </a:r>
          </a:p>
          <a:p>
            <a:r>
              <a:rPr lang="pt-BR" smtClean="0"/>
              <a:t>Ex.:1-&gt;0, Ta, 100</a:t>
            </a:r>
          </a:p>
          <a:p>
            <a:r>
              <a:rPr lang="pt-BR" smtClean="0"/>
              <a:t>2: 0, 100, Ta</a:t>
            </a:r>
          </a:p>
          <a:p>
            <a:r>
              <a:rPr lang="pt-BR" smtClean="0"/>
              <a:t>3: 100, Tb, Ta,</a:t>
            </a:r>
          </a:p>
          <a:p>
            <a:r>
              <a:rPr lang="pt-BR" smtClean="0"/>
              <a:t>4: 100, 200, Tb</a:t>
            </a:r>
          </a:p>
          <a:p>
            <a:r>
              <a:rPr lang="pt-BR" smtClean="0"/>
              <a:t>5: 200, 400, Tb</a:t>
            </a:r>
          </a:p>
          <a:p>
            <a:r>
              <a:rPr lang="pt-BR" smtClean="0"/>
              <a:t>7: 100, Td, 200</a:t>
            </a:r>
          </a:p>
          <a:p>
            <a:r>
              <a:rPr lang="pt-BR" smtClean="0"/>
              <a:t>8: 100, Ta, Td</a:t>
            </a:r>
          </a:p>
          <a:p>
            <a:r>
              <a:rPr lang="pt-BR" smtClean="0"/>
              <a:t>9: Ta, Tc, Td</a:t>
            </a:r>
          </a:p>
          <a:p>
            <a:r>
              <a:rPr lang="pt-BR" smtClean="0"/>
              <a:t>10: Ta, Tb, Tc</a:t>
            </a:r>
          </a:p>
          <a:p>
            <a:r>
              <a:rPr lang="pt-BR" smtClean="0"/>
              <a:t>11: Tb, 500, Tc</a:t>
            </a:r>
          </a:p>
          <a:p>
            <a:r>
              <a:rPr lang="pt-BR" smtClean="0"/>
              <a:t>12: Tb, 400, 500</a:t>
            </a:r>
          </a:p>
          <a:p>
            <a:r>
              <a:rPr lang="pt-BR" smtClean="0"/>
              <a:t>14: 200, Td, 400</a:t>
            </a:r>
          </a:p>
          <a:p>
            <a:r>
              <a:rPr lang="pt-BR" smtClean="0"/>
              <a:t>15: Td, 500, 400</a:t>
            </a:r>
          </a:p>
          <a:p>
            <a:r>
              <a:rPr lang="pt-BR" smtClean="0"/>
              <a:t>16: Td, Tc, 500</a:t>
            </a:r>
          </a:p>
          <a:p>
            <a:r>
              <a:rPr lang="pt-BR" smtClean="0"/>
              <a:t>17: Tc, 600, 500</a:t>
            </a:r>
          </a:p>
          <a:p>
            <a:r>
              <a:rPr lang="pt-BR" smtClean="0"/>
              <a:t>18: Tc, 500, 600</a:t>
            </a:r>
          </a:p>
        </p:txBody>
      </p:sp>
    </p:spTree>
    <p:extLst>
      <p:ext uri="{BB962C8B-B14F-4D97-AF65-F5344CB8AC3E}">
        <p14:creationId xmlns:p14="http://schemas.microsoft.com/office/powerpoint/2010/main" val="4105100175"/>
      </p:ext>
    </p:extLst>
  </p:cSld>
  <p:clrMapOvr>
    <a:masterClrMapping/>
  </p:clrMapOvr>
  <p:timing>
    <p:tnLst>
      <p:par>
        <p:cTn id="1" dur="indefinite" restart="never" nodeType="tmRoot"/>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p:sp>
        <p:nvSpPr>
          <p:cNvPr id="2" name="Título 1"/>
          <p:cNvSpPr>
            <a:spLocks noGrp="1"/>
          </p:cNvSpPr>
          <p:nvPr>
            <p:ph type="title"/>
          </p:nvPr>
        </p:nvSpPr>
        <p:spPr>
          <a:xfrm>
            <a:off x="150293" y="44624"/>
            <a:ext cx="9614370" cy="533400"/>
          </a:xfrm>
        </p:spPr>
        <p:txBody>
          <a:bodyPr/>
          <a:lstStyle/>
          <a:p>
            <a:r>
              <a:rPr lang="pt-BR" sz="2400" smtClean="0"/>
              <a:t>Vamos agora resolver a Eq.de Laplace no grid e condições de contorno abaixo</a:t>
            </a:r>
            <a:endParaRPr lang="pt-BR" sz="2400"/>
          </a:p>
        </p:txBody>
      </p:sp>
      <p:sp>
        <p:nvSpPr>
          <p:cNvPr id="3" name="Espaço Reservado para Conteúdo 2"/>
          <p:cNvSpPr>
            <a:spLocks noGrp="1"/>
          </p:cNvSpPr>
          <p:nvPr>
            <p:ph sz="half" idx="1"/>
          </p:nvPr>
        </p:nvSpPr>
        <p:spPr>
          <a:xfrm>
            <a:off x="150293" y="1196983"/>
            <a:ext cx="3650579" cy="5381625"/>
          </a:xfrm>
        </p:spPr>
        <p:txBody>
          <a:bodyPr/>
          <a:lstStyle/>
          <a:p>
            <a:r>
              <a:rPr lang="pt-BR" smtClean="0"/>
              <a:t>Em cada triângulo temos uma área igual A= b.h/2 = 2.2/2 = 2</a:t>
            </a:r>
          </a:p>
          <a:p>
            <a:endParaRPr lang="pt-BR"/>
          </a:p>
        </p:txBody>
      </p:sp>
    </p:spTree>
    <p:extLst>
      <p:ext uri="{BB962C8B-B14F-4D97-AF65-F5344CB8AC3E}">
        <p14:creationId xmlns:p14="http://schemas.microsoft.com/office/powerpoint/2010/main" val="883339303"/>
      </p:ext>
    </p:extLst>
  </p:cSld>
  <p:clrMapOvr>
    <a:masterClrMapping/>
  </p:clrMapOvr>
  <p:timing>
    <p:tnLst>
      <p:par>
        <p:cTn id="1" dur="indefinite" restart="never" nodeType="tmRoot"/>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p:sp>
        <p:nvSpPr>
          <p:cNvPr id="3" name="Espaço Reservado para Conteúdo 2"/>
          <p:cNvSpPr>
            <a:spLocks noGrp="1"/>
          </p:cNvSpPr>
          <p:nvPr>
            <p:ph sz="half" idx="1"/>
          </p:nvPr>
        </p:nvSpPr>
        <p:spPr>
          <a:xfrm>
            <a:off x="150293" y="1196983"/>
            <a:ext cx="3650579" cy="5381625"/>
          </a:xfrm>
        </p:spPr>
        <p:txBody>
          <a:bodyPr/>
          <a:lstStyle/>
          <a:p>
            <a:r>
              <a:rPr lang="pt-BR" smtClean="0"/>
              <a:t>Ta será a soma das contribuições do Elem(1)Nó(2), Elem(2)Nó(3), Elem(3)Nó(3), Elem(10)Nó(1), Elem(9)Nó(1), Elem(8)Nó(2).</a:t>
            </a:r>
          </a:p>
          <a:p>
            <a:r>
              <a:rPr lang="pt-BR" smtClean="0"/>
              <a:t>Esta soma deve ser igualada a 0.</a:t>
            </a:r>
          </a:p>
          <a:p>
            <a:endParaRPr lang="pt-BR"/>
          </a:p>
        </p:txBody>
      </p:sp>
      <p:sp>
        <p:nvSpPr>
          <p:cNvPr id="5" name="Título 4"/>
          <p:cNvSpPr>
            <a:spLocks noGrp="1"/>
          </p:cNvSpPr>
          <p:nvPr>
            <p:ph type="title"/>
          </p:nvPr>
        </p:nvSpPr>
        <p:spPr/>
        <p:txBody>
          <a:bodyPr/>
          <a:lstStyle/>
          <a:p>
            <a:r>
              <a:rPr lang="pt-BR" smtClean="0"/>
              <a:t>Equações para Ta</a:t>
            </a:r>
            <a:endParaRPr lang="pt-BR"/>
          </a:p>
        </p:txBody>
      </p:sp>
    </p:spTree>
    <p:extLst>
      <p:ext uri="{BB962C8B-B14F-4D97-AF65-F5344CB8AC3E}">
        <p14:creationId xmlns:p14="http://schemas.microsoft.com/office/powerpoint/2010/main" val="3044092799"/>
      </p:ext>
    </p:extLst>
  </p:cSld>
  <p:clrMapOvr>
    <a:masterClrMapping/>
  </p:clrMapOvr>
  <p:timing>
    <p:tnLst>
      <p:par>
        <p:cTn id="1" dur="indefinite" restart="never" nodeType="tmRoot"/>
      </p:par>
    </p:tn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1 a incógnita (Ta) ocorre no nó 2, logo a contribuição do elemento 1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1</a:t>
            </a:r>
            <a:endParaRPr lang="pt-BR"/>
          </a:p>
        </p:txBody>
      </p:sp>
    </p:spTree>
    <p:extLst>
      <p:ext uri="{BB962C8B-B14F-4D97-AF65-F5344CB8AC3E}">
        <p14:creationId xmlns:p14="http://schemas.microsoft.com/office/powerpoint/2010/main" val="12461370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ítulo 1"/>
          <p:cNvSpPr>
            <a:spLocks noGrp="1"/>
          </p:cNvSpPr>
          <p:nvPr>
            <p:ph type="title"/>
          </p:nvPr>
        </p:nvSpPr>
        <p:spPr/>
        <p:txBody>
          <a:bodyPr/>
          <a:lstStyle/>
          <a:p>
            <a:r>
              <a:rPr lang="en-US" smtClean="0"/>
              <a:t>1o Exemplo : Primeiro isolar x1 na primeira e substituir na segunda</a:t>
            </a:r>
            <a:endParaRPr lang="pt-BR" smtClean="0"/>
          </a:p>
        </p:txBody>
      </p:sp>
      <p:graphicFrame>
        <p:nvGraphicFramePr>
          <p:cNvPr id="24578" name="Object 2"/>
          <p:cNvGraphicFramePr>
            <a:graphicFrameLocks noChangeAspect="1"/>
          </p:cNvGraphicFramePr>
          <p:nvPr/>
        </p:nvGraphicFramePr>
        <p:xfrm>
          <a:off x="1952625" y="1285875"/>
          <a:ext cx="5500688" cy="4872038"/>
        </p:xfrm>
        <a:graphic>
          <a:graphicData uri="http://schemas.openxmlformats.org/presentationml/2006/ole">
            <mc:AlternateContent xmlns:mc="http://schemas.openxmlformats.org/markup-compatibility/2006">
              <mc:Choice xmlns:v="urn:schemas-microsoft-com:vml" Requires="v">
                <p:oleObj spid="_x0000_s24847" name="Planilha" r:id="rId3" imgW="3667041" imgH="3247957" progId="Excel.Sheet.12">
                  <p:embed/>
                </p:oleObj>
              </mc:Choice>
              <mc:Fallback>
                <p:oleObj name="Planilha" r:id="rId3" imgW="3667041" imgH="3247957"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1285875"/>
                        <a:ext cx="5500688"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2 a incógnita (Ta) ocorre no nó 3, logo a contribuição do elemento 2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2</a:t>
            </a:r>
            <a:endParaRPr lang="pt-BR"/>
          </a:p>
        </p:txBody>
      </p:sp>
    </p:spTree>
    <p:extLst>
      <p:ext uri="{BB962C8B-B14F-4D97-AF65-F5344CB8AC3E}">
        <p14:creationId xmlns:p14="http://schemas.microsoft.com/office/powerpoint/2010/main" val="2321150952"/>
      </p:ext>
    </p:extLst>
  </p:cSld>
  <p:clrMapOvr>
    <a:masterClrMapping/>
  </p:clrMapOvr>
  <p:timing>
    <p:tnLst>
      <p:par>
        <p:cTn id="1" dur="indefinite" restart="never" nodeType="tmRoot"/>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3 a incógnita (Ta) ocorre no nó 3, logo a contribuição do elemento 3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3</a:t>
            </a:r>
            <a:endParaRPr lang="pt-BR"/>
          </a:p>
        </p:txBody>
      </p:sp>
    </p:spTree>
    <p:extLst>
      <p:ext uri="{BB962C8B-B14F-4D97-AF65-F5344CB8AC3E}">
        <p14:creationId xmlns:p14="http://schemas.microsoft.com/office/powerpoint/2010/main" val="4124614293"/>
      </p:ext>
    </p:extLst>
  </p:cSld>
  <p:clrMapOvr>
    <a:masterClrMapping/>
  </p:clrMapOvr>
  <p:timing>
    <p:tnLst>
      <p:par>
        <p:cTn id="1" dur="indefinite" restart="never" nodeType="tmRoot"/>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10 a incógnita (Ta) ocorre no nó 1, logo a contribuição do elemento 10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10</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6511"/>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10</a:t>
            </a:r>
            <a:endParaRPr lang="pt-BR"/>
          </a:p>
        </p:txBody>
      </p:sp>
    </p:spTree>
    <p:extLst>
      <p:ext uri="{BB962C8B-B14F-4D97-AF65-F5344CB8AC3E}">
        <p14:creationId xmlns:p14="http://schemas.microsoft.com/office/powerpoint/2010/main" val="2490728479"/>
      </p:ext>
    </p:extLst>
  </p:cSld>
  <p:clrMapOvr>
    <a:masterClrMapping/>
  </p:clrMapOvr>
  <p:timing>
    <p:tnLst>
      <p:par>
        <p:cTn id="1" dur="indefinite" restart="never" nodeType="tmRoot"/>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9 a incógnita (Ta) ocorre no nó 1, logo a contribuição do elemento 9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9</a:t>
            </a:r>
            <a:endParaRPr lang="pt-BR"/>
          </a:p>
        </p:txBody>
      </p:sp>
    </p:spTree>
    <p:extLst>
      <p:ext uri="{BB962C8B-B14F-4D97-AF65-F5344CB8AC3E}">
        <p14:creationId xmlns:p14="http://schemas.microsoft.com/office/powerpoint/2010/main" val="110196623"/>
      </p:ext>
    </p:extLst>
  </p:cSld>
  <p:clrMapOvr>
    <a:masterClrMapping/>
  </p:clrMapOvr>
  <p:timing>
    <p:tnLst>
      <p:par>
        <p:cTn id="1" dur="indefinite" restart="never" nodeType="tmRoot"/>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8 a incógnita (Ta) ocorre no nó 2, logo a contribuição do elemento 8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8</a:t>
            </a:r>
            <a:endParaRPr lang="pt-BR"/>
          </a:p>
        </p:txBody>
      </p:sp>
    </p:spTree>
    <p:extLst>
      <p:ext uri="{BB962C8B-B14F-4D97-AF65-F5344CB8AC3E}">
        <p14:creationId xmlns:p14="http://schemas.microsoft.com/office/powerpoint/2010/main" val="3042236144"/>
      </p:ext>
    </p:extLst>
  </p:cSld>
  <p:clrMapOvr>
    <a:masterClrMapping/>
  </p:clrMapOvr>
  <p:timing>
    <p:tnLst>
      <p:par>
        <p:cTn id="1" dur="indefinite" restart="never" nodeType="tmRoot"/>
      </p:par>
    </p:tn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 equação global de Ta será portanto:</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8</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4552"/>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Soma global</a:t>
            </a:r>
            <a:endParaRPr lang="pt-BR"/>
          </a:p>
        </p:txBody>
      </p:sp>
    </p:spTree>
    <p:extLst>
      <p:ext uri="{BB962C8B-B14F-4D97-AF65-F5344CB8AC3E}">
        <p14:creationId xmlns:p14="http://schemas.microsoft.com/office/powerpoint/2010/main" val="534393529"/>
      </p:ext>
    </p:extLst>
  </p:cSld>
  <p:clrMapOvr>
    <a:masterClrMapping/>
  </p:clrMapOvr>
  <p:timing>
    <p:tnLst>
      <p:par>
        <p:cTn id="1" dur="indefinite" restart="never" nodeType="tmRoot"/>
      </p:par>
    </p:tn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Aplicando a mesma lógica para Tb:</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4</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5</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10</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1615"/>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Tb, Soma global</a:t>
            </a:r>
            <a:endParaRPr lang="pt-BR"/>
          </a:p>
        </p:txBody>
      </p:sp>
    </p:spTree>
    <p:extLst>
      <p:ext uri="{BB962C8B-B14F-4D97-AF65-F5344CB8AC3E}">
        <p14:creationId xmlns:p14="http://schemas.microsoft.com/office/powerpoint/2010/main" val="756584458"/>
      </p:ext>
    </p:extLst>
  </p:cSld>
  <p:clrMapOvr>
    <a:masterClrMapping/>
  </p:clrMapOvr>
  <p:timing>
    <p:tnLst>
      <p:par>
        <p:cTn id="1" dur="indefinite" restart="never" nodeType="tmRoot"/>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Aplicando a mesma lógica para Tc:</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10</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8</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17</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16</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1615"/>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Tc, Soma global</a:t>
            </a:r>
            <a:endParaRPr lang="pt-BR"/>
          </a:p>
        </p:txBody>
      </p:sp>
    </p:spTree>
    <p:extLst>
      <p:ext uri="{BB962C8B-B14F-4D97-AF65-F5344CB8AC3E}">
        <p14:creationId xmlns:p14="http://schemas.microsoft.com/office/powerpoint/2010/main" val="945994920"/>
      </p:ext>
    </p:extLst>
  </p:cSld>
  <p:clrMapOvr>
    <a:masterClrMapping/>
  </p:clrMapOvr>
  <p:timing>
    <p:tnLst>
      <p:par>
        <p:cTn id="1" dur="indefinite" restart="never" nodeType="tmRoot"/>
      </p:par>
    </p:tn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Aplicando a mesma lógica para Td:</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7</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8</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6</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15</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14</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1615"/>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Td, Soma global</a:t>
            </a:r>
            <a:endParaRPr lang="pt-BR"/>
          </a:p>
        </p:txBody>
      </p:sp>
    </p:spTree>
    <p:extLst>
      <p:ext uri="{BB962C8B-B14F-4D97-AF65-F5344CB8AC3E}">
        <p14:creationId xmlns:p14="http://schemas.microsoft.com/office/powerpoint/2010/main" val="802709931"/>
      </p:ext>
    </p:extLst>
  </p:cSld>
  <p:clrMapOvr>
    <a:masterClrMapping/>
  </p:clrMapOvr>
  <p:timing>
    <p:tnLst>
      <p:par>
        <p:cTn id="1" dur="indefinite" restart="never" nodeType="tmRoot"/>
      </p:par>
    </p:tn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a:t>
                </a: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a:p>
              <a:p>
                <a:endParaRPr lang="es-ES" smtClean="0"/>
              </a:p>
              <a:p>
                <a:pPr lvl="2"/>
                <a:r>
                  <a:rPr lang="es-ES" smtClean="0"/>
                  <a:t>inversaXY(x1,y1,x2,y2,x3,y3) := invert(matrix</a:t>
                </a:r>
                <a:r>
                  <a:rPr lang="es-ES"/>
                  <a:t>([x1,y1,1],[</a:t>
                </a:r>
                <a:r>
                  <a:rPr lang="es-ES" smtClean="0"/>
                  <a:t>x2,y2,1],[</a:t>
                </a:r>
                <a:r>
                  <a:rPr lang="es-ES"/>
                  <a:t>x3,y3,1</a:t>
                </a:r>
                <a:r>
                  <a:rPr lang="es-ES" smtClean="0"/>
                  <a:t>]));</a:t>
                </a:r>
              </a:p>
              <a:p>
                <a:pPr lvl="2"/>
                <a:r>
                  <a:rPr lang="es-ES"/>
                  <a:t>Ui(x,y,U1,x1,y1,U2,x2,y2,U3,x3,y3) := matrix([x,y,1</a:t>
                </a:r>
                <a:r>
                  <a:rPr lang="es-ES" smtClean="0"/>
                  <a:t>]) . inversaXY(x1,y1,x2,y2,x3,y3) . transpose(matrix</a:t>
                </a:r>
                <a:r>
                  <a:rPr lang="es-ES"/>
                  <a:t>([U1,U2,U3]));</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b="-1472"/>
                </a:stretch>
              </a:blipFill>
            </p:spPr>
            <p:txBody>
              <a:bodyPr/>
              <a:lstStyle/>
              <a:p>
                <a:r>
                  <a:rPr lang="pt-BR">
                    <a:noFill/>
                  </a:rPr>
                  <a:t> </a:t>
                </a:r>
              </a:p>
            </p:txBody>
          </p:sp>
        </mc:Fallback>
      </mc:AlternateContent>
    </p:spTree>
    <p:extLst>
      <p:ext uri="{BB962C8B-B14F-4D97-AF65-F5344CB8AC3E}">
        <p14:creationId xmlns:p14="http://schemas.microsoft.com/office/powerpoint/2010/main" val="32684043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ítulo 1"/>
          <p:cNvSpPr>
            <a:spLocks noGrp="1"/>
          </p:cNvSpPr>
          <p:nvPr>
            <p:ph type="title"/>
          </p:nvPr>
        </p:nvSpPr>
        <p:spPr/>
        <p:txBody>
          <a:bodyPr/>
          <a:lstStyle/>
          <a:p>
            <a:r>
              <a:rPr lang="en-US" smtClean="0"/>
              <a:t>2o Exemplo : Primeiro isolar x2 na primeira e substituir na segunda</a:t>
            </a:r>
            <a:endParaRPr lang="pt-BR" smtClean="0"/>
          </a:p>
        </p:txBody>
      </p:sp>
      <p:sp>
        <p:nvSpPr>
          <p:cNvPr id="3" name="Espaço Reservado para Conteúdo 2"/>
          <p:cNvSpPr>
            <a:spLocks noGrp="1"/>
          </p:cNvSpPr>
          <p:nvPr>
            <p:ph idx="1"/>
          </p:nvPr>
        </p:nvSpPr>
        <p:spPr/>
        <p:txBody>
          <a:bodyPr/>
          <a:lstStyle/>
          <a:p>
            <a:r>
              <a:rPr lang="en-US" smtClean="0"/>
              <a:t>Neste caso faremos :</a:t>
            </a:r>
          </a:p>
          <a:p>
            <a:pPr lvl="1"/>
            <a:r>
              <a:rPr lang="en-US" smtClean="0"/>
              <a:t>  Começamos com uma estimativa para x1</a:t>
            </a:r>
          </a:p>
          <a:p>
            <a:pPr lvl="1"/>
            <a:r>
              <a:rPr lang="en-US" smtClean="0"/>
              <a:t> </a:t>
            </a:r>
            <a:r>
              <a:rPr lang="pt-BR" smtClean="0"/>
              <a:t>  x2 = ( 286 - 11x1)/13</a:t>
            </a:r>
          </a:p>
          <a:p>
            <a:pPr lvl="1"/>
            <a:r>
              <a:rPr lang="pt-BR" smtClean="0"/>
              <a:t>   x1 = (   99 +   9x2)/11</a:t>
            </a:r>
          </a:p>
          <a:p>
            <a:pPr lvl="1"/>
            <a:r>
              <a:rPr lang="en-US" smtClean="0"/>
              <a:t>  E testamos o método até a convergência ( ou não )</a:t>
            </a:r>
          </a:p>
          <a:p>
            <a:pPr lvl="1"/>
            <a:r>
              <a:rPr lang="en-US" smtClean="0"/>
              <a:t>  Vide o próximo slide (planilha)</a:t>
            </a:r>
          </a:p>
          <a:p>
            <a:pPr lvl="1"/>
            <a:endParaRPr lang="en-US" smtClean="0"/>
          </a:p>
          <a:p>
            <a:pPr lvl="1">
              <a:buFontTx/>
              <a:buNone/>
            </a:pP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a:t>
                </a: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oMath>
                </a14:m>
                <a:r>
                  <a:rPr lang="es-ES" smtClean="0"/>
                  <a:t> logo:</a:t>
                </a:r>
              </a:p>
              <a:p>
                <a:pPr lvl="2"/>
                <a:r>
                  <a:rPr lang="es-ES"/>
                  <a:t>gradUi(x,y,U1,x1,y1,U2,x2,y2,U3,x3,y3</a:t>
                </a:r>
                <a:r>
                  <a:rPr lang="es-ES" smtClean="0"/>
                  <a:t>) := matrix</a:t>
                </a:r>
                <a:r>
                  <a:rPr lang="es-ES"/>
                  <a:t>([diff(Ui(x,y,U1,x1,y1,U2,x2,y2,U3,x3,y3),x</a:t>
                </a:r>
                <a:r>
                  <a:rPr lang="es-ES" smtClean="0"/>
                  <a:t>)] , 	 	 	   [</a:t>
                </a:r>
                <a:r>
                  <a:rPr lang="es-ES"/>
                  <a:t>diff(Ui(x,y,U1,x1,y1,U2,x2,y2,U3,x3,y3),y)]);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673777952"/>
      </p:ext>
    </p:extLst>
  </p:cSld>
  <p:clrMapOvr>
    <a:masterClrMapping/>
  </p:clrMapOvr>
  <p:timing>
    <p:tnLst>
      <p:par>
        <p:cTn id="1" dur="indefinite" restart="never" nodeType="tmRoot"/>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 as funções de teste:</a:t>
                </a:r>
              </a:p>
              <a:p>
                <a:pPr lvl="1"/>
                <a14:m>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i="1" smtClean="0">
                                  <a:latin typeface="Cambria Math" panose="02040503050406030204" pitchFamily="18" charset="0"/>
                                </a:rPr>
                                <m:t>0</m:t>
                              </m:r>
                            </m:e>
                          </m:mr>
                        </m:m>
                      </m:e>
                    </m:d>
                  </m:oMath>
                </a14:m>
                <a:endParaRPr lang="pt-BR"/>
              </a:p>
              <a:p>
                <a:pPr lvl="2"/>
                <a:r>
                  <a:rPr lang="es-ES"/>
                  <a:t>V1(x,y,x1,y1,x2,y2,x3,y3</a:t>
                </a:r>
                <a:r>
                  <a:rPr lang="es-ES" smtClean="0"/>
                  <a:t>) := matrix</a:t>
                </a:r>
                <a:r>
                  <a:rPr lang="es-ES"/>
                  <a:t>([x,y,1</a:t>
                </a:r>
                <a:r>
                  <a:rPr lang="es-ES" smtClean="0"/>
                  <a:t>]) . inversaXY(x1,y1,x2,y2,x3,y3</a:t>
                </a:r>
                <a:r>
                  <a:rPr lang="es-ES"/>
                  <a:t>).transpose(matrix([1,0,0]));</a:t>
                </a:r>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1</m:t>
                        </m:r>
                      </m:sub>
                    </m:sSub>
                  </m:oMath>
                </a14:m>
                <a:r>
                  <a:rPr lang="es-ES" smtClean="0"/>
                  <a:t> logo:</a:t>
                </a:r>
              </a:p>
              <a:p>
                <a:pPr lvl="2"/>
                <a:r>
                  <a:rPr lang="es-ES"/>
                  <a:t>gradV1(x,y,x1,y1,x2,y2,x3,y3</a:t>
                </a:r>
                <a:r>
                  <a:rPr lang="es-ES" smtClean="0"/>
                  <a:t>) := matrix</a:t>
                </a:r>
                <a:r>
                  <a:rPr lang="es-ES"/>
                  <a:t>([diff(V1(x,y,x1,y1,x2,y2,x3,y3),x</a:t>
                </a:r>
                <a:r>
                  <a:rPr lang="es-ES" smtClean="0"/>
                  <a:t>)] , 				   [</a:t>
                </a:r>
                <a:r>
                  <a:rPr lang="es-ES"/>
                  <a:t>diff(V1(x,y,x1,y1,x2,y2,x3,y3),y)]);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293322253"/>
      </p:ext>
    </p:extLst>
  </p:cSld>
  <p:clrMapOvr>
    <a:masterClrMapping/>
  </p:clrMapOvr>
  <p:timing>
    <p:tnLst>
      <p:par>
        <p:cTn id="1" dur="indefinite" restart="never" nodeType="tmRoot"/>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 as funções de teste:</a:t>
                </a:r>
              </a:p>
              <a:p>
                <a:pPr lvl="1"/>
                <a14:m>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i="1" smtClean="0">
                                  <a:latin typeface="Cambria Math" panose="02040503050406030204" pitchFamily="18" charset="0"/>
                                </a:rPr>
                                <m:t>0</m:t>
                              </m:r>
                            </m:e>
                          </m:mr>
                        </m:m>
                      </m:e>
                    </m:d>
                  </m:oMath>
                </a14:m>
                <a:endParaRPr lang="pt-BR"/>
              </a:p>
              <a:p>
                <a:pPr lvl="2"/>
                <a:r>
                  <a:rPr lang="es-ES" smtClean="0"/>
                  <a:t>V2(x,y,x1,y1,x2,y2,x3,y3) := matrix</a:t>
                </a:r>
                <a:r>
                  <a:rPr lang="es-ES"/>
                  <a:t>([x,y,1</a:t>
                </a:r>
                <a:r>
                  <a:rPr lang="es-ES" smtClean="0"/>
                  <a:t>]) . inversaXY(x1,y1,x2,y2,x3,y3</a:t>
                </a:r>
                <a:r>
                  <a:rPr lang="es-ES"/>
                  <a:t>).transpose(matrix</a:t>
                </a:r>
                <a:r>
                  <a:rPr lang="es-ES" smtClean="0"/>
                  <a:t>([0,1,0</a:t>
                </a:r>
                <a:r>
                  <a:rPr lang="es-ES"/>
                  <a:t>]));</a:t>
                </a:r>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2</m:t>
                        </m:r>
                      </m:sub>
                    </m:sSub>
                  </m:oMath>
                </a14:m>
                <a:r>
                  <a:rPr lang="es-ES" smtClean="0"/>
                  <a:t> logo:</a:t>
                </a:r>
              </a:p>
              <a:p>
                <a:pPr lvl="2"/>
                <a:r>
                  <a:rPr lang="es-ES" smtClean="0"/>
                  <a:t>gradV2(x,y,x1,y1,x2,y2,x3,y3) := matrix</a:t>
                </a:r>
                <a:r>
                  <a:rPr lang="es-ES"/>
                  <a:t>([</a:t>
                </a:r>
                <a:r>
                  <a:rPr lang="es-ES" smtClean="0"/>
                  <a:t>diff(V2(x,y,x1,y1,x2,y2,x3,y3</a:t>
                </a:r>
                <a:r>
                  <a:rPr lang="es-ES"/>
                  <a:t>),x</a:t>
                </a:r>
                <a:r>
                  <a:rPr lang="es-ES" smtClean="0"/>
                  <a:t>)] , 				   [diff(V2(x,y,x1,y1,x2,y2,x3,y3</a:t>
                </a:r>
                <a:r>
                  <a:rPr lang="es-ES"/>
                  <a:t>),y)]);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3801928330"/>
      </p:ext>
    </p:extLst>
  </p:cSld>
  <p:clrMapOvr>
    <a:masterClrMapping/>
  </p:clrMapOvr>
  <p:timing>
    <p:tnLst>
      <p:par>
        <p:cTn id="1" dur="indefinite" restart="never" nodeType="tmRoot"/>
      </p:par>
    </p:tn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 as funções de teste:</a:t>
                </a:r>
              </a:p>
              <a:p>
                <a:pPr lvl="1"/>
                <a14:m>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i="1" smtClean="0">
                                  <a:latin typeface="Cambria Math" panose="02040503050406030204" pitchFamily="18" charset="0"/>
                                </a:rPr>
                                <m:t>0</m:t>
                              </m:r>
                            </m:e>
                          </m:mr>
                        </m:m>
                      </m:e>
                    </m:d>
                  </m:oMath>
                </a14:m>
                <a:endParaRPr lang="pt-BR"/>
              </a:p>
              <a:p>
                <a:pPr lvl="2"/>
                <a:r>
                  <a:rPr lang="es-ES" smtClean="0"/>
                  <a:t>V3(x,y,x1,y1,x2,y2,x3,y3) := matrix</a:t>
                </a:r>
                <a:r>
                  <a:rPr lang="es-ES"/>
                  <a:t>([x,y,1</a:t>
                </a:r>
                <a:r>
                  <a:rPr lang="es-ES" smtClean="0"/>
                  <a:t>]) . inversaXY(x1,y1,x2,y2,x3,y3</a:t>
                </a:r>
                <a:r>
                  <a:rPr lang="es-ES"/>
                  <a:t>).transpose(matrix</a:t>
                </a:r>
                <a:r>
                  <a:rPr lang="es-ES" smtClean="0"/>
                  <a:t>([0,0,1]));</a:t>
                </a:r>
                <a:endParaRPr lang="es-ES"/>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3</m:t>
                        </m:r>
                      </m:sub>
                    </m:sSub>
                  </m:oMath>
                </a14:m>
                <a:r>
                  <a:rPr lang="es-ES" smtClean="0"/>
                  <a:t> logo:</a:t>
                </a:r>
              </a:p>
              <a:p>
                <a:pPr lvl="2"/>
                <a:r>
                  <a:rPr lang="es-ES" smtClean="0"/>
                  <a:t>gradV3(x,y,x1,y1,x2,y2,x3,y3) := matrix</a:t>
                </a:r>
                <a:r>
                  <a:rPr lang="es-ES"/>
                  <a:t>([</a:t>
                </a:r>
                <a:r>
                  <a:rPr lang="es-ES" smtClean="0"/>
                  <a:t>diff(V3(x,y,x1,y1,x2,y2,x3,y3</a:t>
                </a:r>
                <a:r>
                  <a:rPr lang="es-ES"/>
                  <a:t>),x</a:t>
                </a:r>
                <a:r>
                  <a:rPr lang="es-ES" smtClean="0"/>
                  <a:t>)] , 				   [diff(V3(x,y,x1,y1,x2,y2,x3,y3</a:t>
                </a:r>
                <a:r>
                  <a:rPr lang="es-ES"/>
                  <a:t>),y)]);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2236066611"/>
      </p:ext>
    </p:extLst>
  </p:cSld>
  <p:clrMapOvr>
    <a:masterClrMapping/>
  </p:clrMapOvr>
  <p:timing>
    <p:tnLst>
      <p:par>
        <p:cTn id="1" dur="indefinite" restart="never" nodeType="tmRoot"/>
      </p:par>
    </p:tn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2" name="Espaço Reservado para Conteúdo 1"/>
              <p:cNvSpPr>
                <a:spLocks noGrp="1"/>
              </p:cNvSpPr>
              <p:nvPr>
                <p:ph idx="1"/>
              </p:nvPr>
            </p:nvSpPr>
            <p:spPr/>
            <p:txBody>
              <a:bodyPr/>
              <a:lstStyle/>
              <a:p>
                <a:r>
                  <a:rPr lang="pt-BR" smtClean="0"/>
                  <a:t>Vamos agora criar uma função wxMaxima que permita calcular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oMath>
                </a14:m>
                <a:r>
                  <a:rPr lang="pt-BR" smtClean="0"/>
                  <a:t> diretamente a partir das coordenadas globais do triângulo e das condições de contorno. Para isto fazemos:</a:t>
                </a:r>
              </a:p>
              <a:p>
                <a:pPr lvl="1"/>
                <a:r>
                  <a:rPr lang="pt-BR" smtClean="0">
                    <a:solidFill>
                      <a:schemeClr val="accent1">
                        <a:lumMod val="75000"/>
                      </a:schemeClr>
                    </a:solidFill>
                  </a:rPr>
                  <a:t>Area:2</a:t>
                </a:r>
                <a:r>
                  <a:rPr lang="pt-BR" smtClean="0"/>
                  <a:t> (neste caso)</a:t>
                </a:r>
              </a:p>
              <a:p>
                <a:pPr lvl="1"/>
                <a:r>
                  <a:rPr lang="pt-BR"/>
                  <a:t>T1(x,y,U1,x1,y1,U2,x2,y2,U3,x3,y3</a:t>
                </a:r>
                <a:r>
                  <a:rPr lang="pt-BR" smtClean="0"/>
                  <a:t>) := </a:t>
                </a:r>
                <a:r>
                  <a:rPr lang="pt-BR" smtClean="0">
                    <a:solidFill>
                      <a:srgbClr val="FF0000"/>
                    </a:solidFill>
                  </a:rPr>
                  <a:t>ev(</a:t>
                </a:r>
                <a:r>
                  <a:rPr lang="pt-BR" smtClean="0"/>
                  <a:t> ratsimp( gradUi(xi,yi,U1i,x1i,y1i,U2i,x2i,y2i,U3i,x3i,y3i) . gradV1(xi,yi,x1i,y1i,x2i,y2i,x3i,y3i) ) * </a:t>
                </a:r>
                <a:r>
                  <a:rPr lang="pt-BR" smtClean="0">
                    <a:solidFill>
                      <a:schemeClr val="accent1">
                        <a:lumMod val="75000"/>
                      </a:schemeClr>
                    </a:solidFill>
                  </a:rPr>
                  <a:t>Area</a:t>
                </a:r>
                <a:r>
                  <a:rPr lang="pt-BR" smtClean="0"/>
                  <a:t>, </a:t>
                </a:r>
                <a:r>
                  <a:rPr lang="pt-BR" smtClean="0">
                    <a:solidFill>
                      <a:srgbClr val="FF0000"/>
                    </a:solidFill>
                  </a:rPr>
                  <a:t>xi=x,yi=y,U1i=U1,x1i=x1,y1i=y1,U2i=U2,x2i=x2,y2i=y2,U3i=U3,x3i=x3,y3i=y3</a:t>
                </a:r>
                <a:r>
                  <a:rPr lang="pt-BR">
                    <a:solidFill>
                      <a:srgbClr val="FF0000"/>
                    </a:solidFill>
                  </a:rPr>
                  <a:t>)</a:t>
                </a:r>
                <a:r>
                  <a:rPr lang="pt-BR"/>
                  <a:t>;</a:t>
                </a:r>
              </a:p>
            </p:txBody>
          </p:sp>
        </mc:Choice>
        <mc:Fallback xmlns="">
          <p:sp>
            <p:nvSpPr>
              <p:cNvPr id="2" name="Espaço Reservado para Conteúdo 1"/>
              <p:cNvSpPr>
                <a:spLocks noGrp="1" noRot="1" noChangeAspect="1" noMove="1" noResize="1" noEditPoints="1" noAdjustHandles="1" noChangeArrowheads="1" noChangeShapeType="1" noTextEdit="1"/>
              </p:cNvSpPr>
              <p:nvPr>
                <p:ph idx="1"/>
              </p:nvPr>
            </p:nvSpPr>
            <p:spPr>
              <a:blipFill>
                <a:blip r:embed="rId2"/>
                <a:stretch>
                  <a:fillRect l="-1828" t="-566" r="-2872"/>
                </a:stretch>
              </a:blipFill>
            </p:spPr>
            <p:txBody>
              <a:bodyPr/>
              <a:lstStyle/>
              <a:p>
                <a:r>
                  <a:rPr lang="pt-BR">
                    <a:noFill/>
                  </a:rPr>
                  <a:t> </a:t>
                </a:r>
              </a:p>
            </p:txBody>
          </p:sp>
        </mc:Fallback>
      </mc:AlternateContent>
    </p:spTree>
    <p:extLst>
      <p:ext uri="{BB962C8B-B14F-4D97-AF65-F5344CB8AC3E}">
        <p14:creationId xmlns:p14="http://schemas.microsoft.com/office/powerpoint/2010/main" val="105321334"/>
      </p:ext>
    </p:extLst>
  </p:cSld>
  <p:clrMapOvr>
    <a:masterClrMapping/>
  </p:clrMapOvr>
  <p:timing>
    <p:tnLst>
      <p:par>
        <p:cTn id="1" dur="indefinite" restart="never" nodeType="tmRoot"/>
      </p:par>
    </p:tn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2" name="Espaço Reservado para Conteúdo 1"/>
              <p:cNvSpPr>
                <a:spLocks noGrp="1"/>
              </p:cNvSpPr>
              <p:nvPr>
                <p:ph idx="1"/>
              </p:nvPr>
            </p:nvSpPr>
            <p:spPr/>
            <p:txBody>
              <a:bodyPr/>
              <a:lstStyle/>
              <a:p>
                <a:r>
                  <a:rPr lang="pt-BR" smtClean="0"/>
                  <a:t>Fazendo o mesmo para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oMath>
                </a14:m>
                <a:r>
                  <a:rPr lang="pt-BR" smtClean="0"/>
                  <a:t> e lembrando que neste exemplo Area=2 teremos:</a:t>
                </a:r>
              </a:p>
              <a:p>
                <a:pPr lvl="1"/>
                <a:r>
                  <a:rPr lang="pt-BR" smtClean="0"/>
                  <a:t>T2(x,y,U1,x1,y1,U2,x2,y2,U3,x3,y3) := </a:t>
                </a:r>
                <a:r>
                  <a:rPr lang="pt-BR" smtClean="0">
                    <a:solidFill>
                      <a:srgbClr val="FF0000"/>
                    </a:solidFill>
                  </a:rPr>
                  <a:t>ev(</a:t>
                </a:r>
                <a:r>
                  <a:rPr lang="pt-BR" smtClean="0"/>
                  <a:t> ratsimp( gradUi(xi,yi,U1i,x1i,y1i,U2i,x2i,y2i,U3i,x3i,y3i) . gradV2(xi,yi,x1i,y1i,x2i,y2i,x3i,y3i) ) * </a:t>
                </a:r>
                <a:r>
                  <a:rPr lang="pt-BR" smtClean="0">
                    <a:solidFill>
                      <a:schemeClr val="accent1">
                        <a:lumMod val="75000"/>
                      </a:schemeClr>
                    </a:solidFill>
                  </a:rPr>
                  <a:t>Area</a:t>
                </a:r>
                <a:r>
                  <a:rPr lang="pt-BR" smtClean="0"/>
                  <a:t>, </a:t>
                </a:r>
                <a:r>
                  <a:rPr lang="pt-BR" smtClean="0">
                    <a:solidFill>
                      <a:srgbClr val="FF0000"/>
                    </a:solidFill>
                  </a:rPr>
                  <a:t>xi=x,yi=y,U1i=U1,x1i=x1,y1i=y1,U2i=U2,x2i=x2,y2i=y2,U3i=U3,x3i=x3,y3i=y3</a:t>
                </a:r>
                <a:r>
                  <a:rPr lang="pt-BR">
                    <a:solidFill>
                      <a:srgbClr val="FF0000"/>
                    </a:solidFill>
                  </a:rPr>
                  <a:t>)</a:t>
                </a:r>
                <a:r>
                  <a:rPr lang="pt-BR"/>
                  <a:t>;</a:t>
                </a:r>
              </a:p>
            </p:txBody>
          </p:sp>
        </mc:Choice>
        <mc:Fallback xmlns="">
          <p:sp>
            <p:nvSpPr>
              <p:cNvPr id="2" name="Espaço Reservado para Conteúdo 1"/>
              <p:cNvSpPr>
                <a:spLocks noGrp="1" noRot="1" noChangeAspect="1" noMove="1" noResize="1" noEditPoints="1" noAdjustHandles="1" noChangeArrowheads="1" noChangeShapeType="1" noTextEdit="1"/>
              </p:cNvSpPr>
              <p:nvPr>
                <p:ph idx="1"/>
              </p:nvPr>
            </p:nvSpPr>
            <p:spPr>
              <a:blipFill>
                <a:blip r:embed="rId2"/>
                <a:stretch>
                  <a:fillRect l="-1828" t="-566" r="-1567"/>
                </a:stretch>
              </a:blipFill>
            </p:spPr>
            <p:txBody>
              <a:bodyPr/>
              <a:lstStyle/>
              <a:p>
                <a:r>
                  <a:rPr lang="pt-BR">
                    <a:noFill/>
                  </a:rPr>
                  <a:t> </a:t>
                </a:r>
              </a:p>
            </p:txBody>
          </p:sp>
        </mc:Fallback>
      </mc:AlternateContent>
    </p:spTree>
    <p:extLst>
      <p:ext uri="{BB962C8B-B14F-4D97-AF65-F5344CB8AC3E}">
        <p14:creationId xmlns:p14="http://schemas.microsoft.com/office/powerpoint/2010/main" val="3638646805"/>
      </p:ext>
    </p:extLst>
  </p:cSld>
  <p:clrMapOvr>
    <a:masterClrMapping/>
  </p:clrMapOvr>
  <p:timing>
    <p:tnLst>
      <p:par>
        <p:cTn id="1" dur="indefinite" restart="never" nodeType="tmRoot"/>
      </p:par>
    </p:tn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2" name="Espaço Reservado para Conteúdo 1"/>
              <p:cNvSpPr>
                <a:spLocks noGrp="1"/>
              </p:cNvSpPr>
              <p:nvPr>
                <p:ph idx="1"/>
              </p:nvPr>
            </p:nvSpPr>
            <p:spPr/>
            <p:txBody>
              <a:bodyPr/>
              <a:lstStyle/>
              <a:p>
                <a:r>
                  <a:rPr lang="pt-BR" smtClean="0"/>
                  <a:t>E para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oMath>
                </a14:m>
                <a:r>
                  <a:rPr lang="pt-BR" smtClean="0"/>
                  <a:t> (com Area=2) teremos:</a:t>
                </a:r>
              </a:p>
              <a:p>
                <a:pPr lvl="1"/>
                <a:r>
                  <a:rPr lang="pt-BR" smtClean="0"/>
                  <a:t>T3(x,y,U1,x1,y1,U2,x2,y2,U3,x3,y3) := </a:t>
                </a:r>
                <a:r>
                  <a:rPr lang="pt-BR" smtClean="0">
                    <a:solidFill>
                      <a:srgbClr val="FF0000"/>
                    </a:solidFill>
                  </a:rPr>
                  <a:t>ev(</a:t>
                </a:r>
                <a:r>
                  <a:rPr lang="pt-BR" smtClean="0"/>
                  <a:t> ratsimp( gradUi(xi,yi,U1i,x1i,y1i,U2i,x2i,y2i,U3i,x3i,y3i) . gradV3(xi,yi,x1i,y1i,x2i,y2i,x3i,y3i) ) * </a:t>
                </a:r>
                <a:r>
                  <a:rPr lang="pt-BR" smtClean="0">
                    <a:solidFill>
                      <a:schemeClr val="accent1">
                        <a:lumMod val="75000"/>
                      </a:schemeClr>
                    </a:solidFill>
                  </a:rPr>
                  <a:t>Area</a:t>
                </a:r>
                <a:r>
                  <a:rPr lang="pt-BR" smtClean="0"/>
                  <a:t>, </a:t>
                </a:r>
                <a:r>
                  <a:rPr lang="pt-BR" smtClean="0">
                    <a:solidFill>
                      <a:srgbClr val="FF0000"/>
                    </a:solidFill>
                  </a:rPr>
                  <a:t>xi=x,yi=y,U1i=U1,x1i=x1,y1i=y1,U2i=U2,x2i=x2,y2i=y2,U3i=U3,x3i=x3,y3i=y3</a:t>
                </a:r>
                <a:r>
                  <a:rPr lang="pt-BR">
                    <a:solidFill>
                      <a:srgbClr val="FF0000"/>
                    </a:solidFill>
                  </a:rPr>
                  <a:t>)</a:t>
                </a:r>
                <a:r>
                  <a:rPr lang="pt-BR"/>
                  <a:t>;</a:t>
                </a:r>
              </a:p>
            </p:txBody>
          </p:sp>
        </mc:Choice>
        <mc:Fallback xmlns="">
          <p:sp>
            <p:nvSpPr>
              <p:cNvPr id="2" name="Espaço Reservado para Conteúdo 1"/>
              <p:cNvSpPr>
                <a:spLocks noGrp="1" noRot="1" noChangeAspect="1" noMove="1" noResize="1" noEditPoints="1" noAdjustHandles="1" noChangeArrowheads="1" noChangeShapeType="1" noTextEdit="1"/>
              </p:cNvSpPr>
              <p:nvPr>
                <p:ph idx="1"/>
              </p:nvPr>
            </p:nvSpPr>
            <p:spPr>
              <a:blipFill>
                <a:blip r:embed="rId2"/>
                <a:stretch>
                  <a:fillRect l="-1828" t="-566" r="-1240"/>
                </a:stretch>
              </a:blipFill>
            </p:spPr>
            <p:txBody>
              <a:bodyPr/>
              <a:lstStyle/>
              <a:p>
                <a:r>
                  <a:rPr lang="pt-BR">
                    <a:noFill/>
                  </a:rPr>
                  <a:t> </a:t>
                </a:r>
              </a:p>
            </p:txBody>
          </p:sp>
        </mc:Fallback>
      </mc:AlternateContent>
    </p:spTree>
    <p:extLst>
      <p:ext uri="{BB962C8B-B14F-4D97-AF65-F5344CB8AC3E}">
        <p14:creationId xmlns:p14="http://schemas.microsoft.com/office/powerpoint/2010/main" val="76715571"/>
      </p:ext>
    </p:extLst>
  </p:cSld>
  <p:clrMapOvr>
    <a:masterClrMapping/>
  </p:clrMapOvr>
  <p:timing>
    <p:tnLst>
      <p:par>
        <p:cTn id="1" dur="indefinite" restart="never" nodeType="tmRoot"/>
      </p:par>
    </p:tn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Voltamos ao grid (para recordação):</a:t>
            </a:r>
            <a:endParaRPr lang="pt-BR"/>
          </a:p>
        </p:txBody>
      </p:sp>
      <p:sp>
        <p:nvSpPr>
          <p:cNvPr id="3" name="Espaço Reservado para Conteúdo 2"/>
          <p:cNvSpPr>
            <a:spLocks noGrp="1"/>
          </p:cNvSpPr>
          <p:nvPr>
            <p:ph sz="half" idx="1"/>
          </p:nvPr>
        </p:nvSpPr>
        <p:spPr>
          <a:xfrm>
            <a:off x="294085" y="1196983"/>
            <a:ext cx="3722811" cy="5381625"/>
          </a:xfrm>
        </p:spPr>
        <p:txBody>
          <a:bodyPr/>
          <a:lstStyle/>
          <a:p>
            <a:r>
              <a:rPr lang="pt-BR" smtClean="0"/>
              <a:t>E começamos a montagem de cada Ta, Tb, Tc, Td, elemento por elemento</a:t>
            </a:r>
          </a:p>
          <a:p>
            <a:r>
              <a:rPr lang="pt-BR" smtClean="0"/>
              <a:t>Vide slides seguintes</a:t>
            </a:r>
            <a:endParaRPr lang="pt-BR"/>
          </a:p>
        </p:txBody>
      </p:sp>
      <p:pic>
        <p:nvPicPr>
          <p:cNvPr id="5" name="Imagem 4"/>
          <p:cNvPicPr>
            <a:picLocks noChangeAspect="1"/>
          </p:cNvPicPr>
          <p:nvPr/>
        </p:nvPicPr>
        <p:blipFill>
          <a:blip r:embed="rId2"/>
          <a:stretch>
            <a:fillRect/>
          </a:stretch>
        </p:blipFill>
        <p:spPr>
          <a:xfrm>
            <a:off x="3944888" y="1340768"/>
            <a:ext cx="5819775" cy="4857750"/>
          </a:xfrm>
          <a:prstGeom prst="rect">
            <a:avLst/>
          </a:prstGeom>
        </p:spPr>
      </p:pic>
    </p:spTree>
    <p:extLst>
      <p:ext uri="{BB962C8B-B14F-4D97-AF65-F5344CB8AC3E}">
        <p14:creationId xmlns:p14="http://schemas.microsoft.com/office/powerpoint/2010/main" val="3989133325"/>
      </p:ext>
    </p:extLst>
  </p:cSld>
  <p:clrMapOvr>
    <a:masterClrMapping/>
  </p:clrMapOvr>
  <p:timing>
    <p:tnLst>
      <p:par>
        <p:cTn id="1" dur="indefinite" restart="never" nodeType="tmRoot"/>
      </p:par>
    </p:tn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Ta</a:t>
            </a:r>
            <a:endParaRPr lang="pt-BR"/>
          </a:p>
        </p:txBody>
      </p:sp>
      <p:sp>
        <p:nvSpPr>
          <p:cNvPr id="6" name="Espaço Reservado para Conteúdo 5"/>
          <p:cNvSpPr>
            <a:spLocks noGrp="1"/>
          </p:cNvSpPr>
          <p:nvPr>
            <p:ph idx="1"/>
          </p:nvPr>
        </p:nvSpPr>
        <p:spPr/>
        <p:txBody>
          <a:bodyPr/>
          <a:lstStyle/>
          <a:p>
            <a:r>
              <a:rPr lang="pt-BR" smtClean="0"/>
              <a:t>T12:T2(x,y,0</a:t>
            </a:r>
            <a:r>
              <a:rPr lang="pt-BR"/>
              <a:t>,-3,-3,Ta,-1,-1,100,-3,-1);</a:t>
            </a:r>
          </a:p>
          <a:p>
            <a:r>
              <a:rPr lang="pt-BR" smtClean="0"/>
              <a:t>T23:T3(x,y,0</a:t>
            </a:r>
            <a:r>
              <a:rPr lang="pt-BR"/>
              <a:t>,-3,-3,100,-1,-3,Ta,-1,-1);</a:t>
            </a:r>
          </a:p>
          <a:p>
            <a:r>
              <a:rPr lang="pt-BR" smtClean="0"/>
              <a:t>T33:T3(x,y,100</a:t>
            </a:r>
            <a:r>
              <a:rPr lang="pt-BR"/>
              <a:t>,-1,-3,Tb,1,-1,Ta,-1,-1);</a:t>
            </a:r>
          </a:p>
          <a:p>
            <a:r>
              <a:rPr lang="pt-BR" smtClean="0"/>
              <a:t>T101:T1(x,y,Ta</a:t>
            </a:r>
            <a:r>
              <a:rPr lang="pt-BR"/>
              <a:t>,-1,-1,Tb,1,-1,Tc,1,1);</a:t>
            </a:r>
          </a:p>
          <a:p>
            <a:r>
              <a:rPr lang="pt-BR" smtClean="0"/>
              <a:t>T91:T1(x,y,Ta</a:t>
            </a:r>
            <a:r>
              <a:rPr lang="pt-BR"/>
              <a:t>,-1,-1,Tc,1,1,Td,-1,1);</a:t>
            </a:r>
          </a:p>
          <a:p>
            <a:r>
              <a:rPr lang="pt-BR" smtClean="0"/>
              <a:t>T82:T2(x,y,100</a:t>
            </a:r>
            <a:r>
              <a:rPr lang="pt-BR"/>
              <a:t>,-3,-1,Ta,-1,-1,Td,-1,1);</a:t>
            </a:r>
          </a:p>
          <a:p>
            <a:r>
              <a:rPr lang="pt-BR" smtClean="0"/>
              <a:t>Eq1:ratsimp(T12+T23+T33+T101+T91+T82</a:t>
            </a:r>
            <a:r>
              <a:rPr lang="pt-BR"/>
              <a:t>);</a:t>
            </a:r>
          </a:p>
          <a:p>
            <a:pPr lvl="1"/>
            <a:r>
              <a:rPr lang="pt-BR"/>
              <a:t>-</a:t>
            </a:r>
            <a:r>
              <a:rPr lang="pt-BR" smtClean="0"/>
              <a:t>Td-Tb+4*Ta-200 = 0</a:t>
            </a:r>
            <a:endParaRPr lang="pt-BR"/>
          </a:p>
        </p:txBody>
      </p:sp>
    </p:spTree>
    <p:extLst>
      <p:ext uri="{BB962C8B-B14F-4D97-AF65-F5344CB8AC3E}">
        <p14:creationId xmlns:p14="http://schemas.microsoft.com/office/powerpoint/2010/main" val="2604196086"/>
      </p:ext>
    </p:extLst>
  </p:cSld>
  <p:clrMapOvr>
    <a:masterClrMapping/>
  </p:clrMapOvr>
  <p:timing>
    <p:tnLst>
      <p:par>
        <p:cTn id="1" dur="indefinite" restart="never" nodeType="tmRoot"/>
      </p:par>
    </p:tn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Tb</a:t>
            </a:r>
            <a:endParaRPr lang="pt-BR"/>
          </a:p>
        </p:txBody>
      </p:sp>
      <p:sp>
        <p:nvSpPr>
          <p:cNvPr id="3" name="Espaço Reservado para Conteúdo 2"/>
          <p:cNvSpPr>
            <a:spLocks noGrp="1"/>
          </p:cNvSpPr>
          <p:nvPr>
            <p:ph idx="1"/>
          </p:nvPr>
        </p:nvSpPr>
        <p:spPr/>
        <p:txBody>
          <a:bodyPr/>
          <a:lstStyle/>
          <a:p>
            <a:r>
              <a:rPr lang="pt-BR" smtClean="0"/>
              <a:t>T32:T2(x,y,100</a:t>
            </a:r>
            <a:r>
              <a:rPr lang="pt-BR"/>
              <a:t>,-1,-3,Tb,1,-1,Ta,-1,-1);</a:t>
            </a:r>
          </a:p>
          <a:p>
            <a:r>
              <a:rPr lang="pt-BR" smtClean="0"/>
              <a:t>T43:T3(x,y,100</a:t>
            </a:r>
            <a:r>
              <a:rPr lang="pt-BR"/>
              <a:t>,-1,-3,200,1,-3,Tb,1,-1);</a:t>
            </a:r>
          </a:p>
          <a:p>
            <a:r>
              <a:rPr lang="pt-BR" smtClean="0"/>
              <a:t>T53:T3(x,y,200,1</a:t>
            </a:r>
            <a:r>
              <a:rPr lang="pt-BR"/>
              <a:t>,-3,400,3,-1,Tb,1,-1);</a:t>
            </a:r>
          </a:p>
          <a:p>
            <a:r>
              <a:rPr lang="pt-BR" smtClean="0"/>
              <a:t>T121:T1(x,y,Tb,1</a:t>
            </a:r>
            <a:r>
              <a:rPr lang="pt-BR"/>
              <a:t>,-1,400,3,-1,500,3,1);</a:t>
            </a:r>
          </a:p>
          <a:p>
            <a:r>
              <a:rPr lang="pt-BR" smtClean="0"/>
              <a:t>T111:T1(x,y,Tb,1</a:t>
            </a:r>
            <a:r>
              <a:rPr lang="pt-BR"/>
              <a:t>,-1,500,3,1,Tc,1,1);</a:t>
            </a:r>
          </a:p>
          <a:p>
            <a:r>
              <a:rPr lang="pt-BR" smtClean="0"/>
              <a:t>T102:T2(x,y,Ta</a:t>
            </a:r>
            <a:r>
              <a:rPr lang="pt-BR"/>
              <a:t>,-1,-1,Tb,1,-1,Tc,1,1);</a:t>
            </a:r>
          </a:p>
          <a:p>
            <a:r>
              <a:rPr lang="pt-BR" smtClean="0"/>
              <a:t>Eq2:ratsimp(T32+T43+T53+T121+T111+T102);</a:t>
            </a:r>
          </a:p>
          <a:p>
            <a:pPr lvl="1"/>
            <a:r>
              <a:rPr lang="pt-BR"/>
              <a:t>-</a:t>
            </a:r>
            <a:r>
              <a:rPr lang="pt-BR" smtClean="0"/>
              <a:t>Tc+4*Tb-Ta-600 = 0</a:t>
            </a:r>
            <a:endParaRPr lang="pt-BR"/>
          </a:p>
          <a:p>
            <a:pPr marL="0" indent="0">
              <a:buNone/>
            </a:pPr>
            <a:endParaRPr lang="pt-BR"/>
          </a:p>
        </p:txBody>
      </p:sp>
    </p:spTree>
    <p:extLst>
      <p:ext uri="{BB962C8B-B14F-4D97-AF65-F5344CB8AC3E}">
        <p14:creationId xmlns:p14="http://schemas.microsoft.com/office/powerpoint/2010/main" val="27970576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ítulo 1"/>
          <p:cNvSpPr>
            <a:spLocks noGrp="1"/>
          </p:cNvSpPr>
          <p:nvPr>
            <p:ph type="title"/>
          </p:nvPr>
        </p:nvSpPr>
        <p:spPr/>
        <p:txBody>
          <a:bodyPr/>
          <a:lstStyle/>
          <a:p>
            <a:r>
              <a:rPr lang="en-US" smtClean="0"/>
              <a:t>2o Exemplo : Primeiro isolar x2 na primeira e substituir na segunda</a:t>
            </a:r>
            <a:endParaRPr lang="pt-BR" smtClean="0"/>
          </a:p>
        </p:txBody>
      </p:sp>
      <p:graphicFrame>
        <p:nvGraphicFramePr>
          <p:cNvPr id="25602" name="Object 3"/>
          <p:cNvGraphicFramePr>
            <a:graphicFrameLocks noChangeAspect="1"/>
          </p:cNvGraphicFramePr>
          <p:nvPr/>
        </p:nvGraphicFramePr>
        <p:xfrm>
          <a:off x="2762250" y="1214438"/>
          <a:ext cx="4405313" cy="5275262"/>
        </p:xfrm>
        <a:graphic>
          <a:graphicData uri="http://schemas.openxmlformats.org/presentationml/2006/ole">
            <mc:AlternateContent xmlns:mc="http://schemas.openxmlformats.org/markup-compatibility/2006">
              <mc:Choice xmlns:v="urn:schemas-microsoft-com:vml" Requires="v">
                <p:oleObj spid="_x0000_s25871" name="Planilha" r:id="rId3" imgW="3667041" imgH="4390957" progId="Excel.Sheet.12">
                  <p:embed/>
                </p:oleObj>
              </mc:Choice>
              <mc:Fallback>
                <p:oleObj name="Planilha" r:id="rId3" imgW="3667041" imgH="4390957" progId="Excel.Sheet.1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214438"/>
                        <a:ext cx="4405313" cy="527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Tc</a:t>
            </a:r>
            <a:endParaRPr lang="pt-BR"/>
          </a:p>
        </p:txBody>
      </p:sp>
      <p:sp>
        <p:nvSpPr>
          <p:cNvPr id="4" name="Espaço Reservado para Conteúdo 3"/>
          <p:cNvSpPr>
            <a:spLocks noGrp="1"/>
          </p:cNvSpPr>
          <p:nvPr>
            <p:ph idx="1"/>
          </p:nvPr>
        </p:nvSpPr>
        <p:spPr/>
        <p:txBody>
          <a:bodyPr/>
          <a:lstStyle/>
          <a:p>
            <a:r>
              <a:rPr lang="pt-BR" smtClean="0"/>
              <a:t>T92:T2(x,y,Ta</a:t>
            </a:r>
            <a:r>
              <a:rPr lang="pt-BR"/>
              <a:t>,-1,-1,Tc,1,1,Td,-1,1);</a:t>
            </a:r>
          </a:p>
          <a:p>
            <a:r>
              <a:rPr lang="pt-BR" smtClean="0"/>
              <a:t>T103:T3(x,y,Ta</a:t>
            </a:r>
            <a:r>
              <a:rPr lang="pt-BR"/>
              <a:t>,-1,-1,Tb,1,-1,Tc,1,1);</a:t>
            </a:r>
          </a:p>
          <a:p>
            <a:r>
              <a:rPr lang="pt-BR" smtClean="0"/>
              <a:t>T113:T3(x,y,Tb,1</a:t>
            </a:r>
            <a:r>
              <a:rPr lang="pt-BR"/>
              <a:t>,-1,500,3,1,Tc,1,1);</a:t>
            </a:r>
          </a:p>
          <a:p>
            <a:r>
              <a:rPr lang="pt-BR" smtClean="0"/>
              <a:t>T181:T1(x,y,Tc,1,1,500,3,1,600,3,3</a:t>
            </a:r>
            <a:r>
              <a:rPr lang="pt-BR"/>
              <a:t>);</a:t>
            </a:r>
          </a:p>
          <a:p>
            <a:r>
              <a:rPr lang="pt-BR" smtClean="0"/>
              <a:t>T171:T1(x,y,Tc,1,1,600,3,3,500,1,3</a:t>
            </a:r>
            <a:r>
              <a:rPr lang="pt-BR"/>
              <a:t>);</a:t>
            </a:r>
          </a:p>
          <a:p>
            <a:r>
              <a:rPr lang="pt-BR" smtClean="0"/>
              <a:t>T162:T2(x,y,Td</a:t>
            </a:r>
            <a:r>
              <a:rPr lang="pt-BR"/>
              <a:t>,-1,1,Tc,1,1,500,1,3);</a:t>
            </a:r>
          </a:p>
          <a:p>
            <a:r>
              <a:rPr lang="pt-BR" smtClean="0"/>
              <a:t>Eq3:ratsimp(T92+T103+T113+T181+T171+ T162);</a:t>
            </a:r>
          </a:p>
          <a:p>
            <a:pPr lvl="1"/>
            <a:r>
              <a:rPr lang="pt-BR"/>
              <a:t>-</a:t>
            </a:r>
            <a:r>
              <a:rPr lang="pt-BR" smtClean="0"/>
              <a:t>Td+4*Tc-Tb-1000 = 0</a:t>
            </a:r>
            <a:endParaRPr lang="pt-BR"/>
          </a:p>
        </p:txBody>
      </p:sp>
    </p:spTree>
    <p:extLst>
      <p:ext uri="{BB962C8B-B14F-4D97-AF65-F5344CB8AC3E}">
        <p14:creationId xmlns:p14="http://schemas.microsoft.com/office/powerpoint/2010/main" val="860886849"/>
      </p:ext>
    </p:extLst>
  </p:cSld>
  <p:clrMapOvr>
    <a:masterClrMapping/>
  </p:clrMapOvr>
  <p:timing>
    <p:tnLst>
      <p:par>
        <p:cTn id="1" dur="indefinite" restart="never" nodeType="tmRoot"/>
      </p:par>
    </p:tn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Td</a:t>
            </a:r>
            <a:endParaRPr lang="pt-BR"/>
          </a:p>
        </p:txBody>
      </p:sp>
      <p:sp>
        <p:nvSpPr>
          <p:cNvPr id="4" name="Espaço Reservado para Conteúdo 3"/>
          <p:cNvSpPr>
            <a:spLocks noGrp="1"/>
          </p:cNvSpPr>
          <p:nvPr>
            <p:ph idx="1"/>
          </p:nvPr>
        </p:nvSpPr>
        <p:spPr/>
        <p:txBody>
          <a:bodyPr/>
          <a:lstStyle/>
          <a:p>
            <a:r>
              <a:rPr lang="pt-BR" smtClean="0"/>
              <a:t>T72:T2(x,y,100</a:t>
            </a:r>
            <a:r>
              <a:rPr lang="pt-BR"/>
              <a:t>,-3,-1,Td,-1,1,200,-3,1);</a:t>
            </a:r>
          </a:p>
          <a:p>
            <a:r>
              <a:rPr lang="pt-BR" smtClean="0"/>
              <a:t>T83:T3(x,y,100</a:t>
            </a:r>
            <a:r>
              <a:rPr lang="pt-BR"/>
              <a:t>,-3,-1,Ta,-1,-1,Td,-1,1);</a:t>
            </a:r>
          </a:p>
          <a:p>
            <a:r>
              <a:rPr lang="pt-BR" smtClean="0"/>
              <a:t>T93:T3(x,y,Ta</a:t>
            </a:r>
            <a:r>
              <a:rPr lang="pt-BR"/>
              <a:t>,-1,-1,Tc,1,1,Td,-1,1);</a:t>
            </a:r>
          </a:p>
          <a:p>
            <a:r>
              <a:rPr lang="pt-BR" smtClean="0"/>
              <a:t>T161:T1(x,y,Td</a:t>
            </a:r>
            <a:r>
              <a:rPr lang="pt-BR"/>
              <a:t>,-1,1,Tc,1,1,500,1,3);</a:t>
            </a:r>
          </a:p>
          <a:p>
            <a:r>
              <a:rPr lang="pt-BR" smtClean="0"/>
              <a:t>T151:T1(x,y,Td</a:t>
            </a:r>
            <a:r>
              <a:rPr lang="pt-BR"/>
              <a:t>,-1,1,500,1,3,400,-1,3);</a:t>
            </a:r>
          </a:p>
          <a:p>
            <a:r>
              <a:rPr lang="pt-BR" smtClean="0"/>
              <a:t>T142:T2(x,y,200</a:t>
            </a:r>
            <a:r>
              <a:rPr lang="pt-BR"/>
              <a:t>,-3,1,Td,-1,1,400,-1,3);</a:t>
            </a:r>
          </a:p>
          <a:p>
            <a:r>
              <a:rPr lang="pt-BR" smtClean="0"/>
              <a:t>Eq4:ratsimp(T72+T83+T93+T161+T151+T142);</a:t>
            </a:r>
          </a:p>
          <a:p>
            <a:pPr lvl="1"/>
            <a:r>
              <a:rPr lang="pt-BR" smtClean="0"/>
              <a:t>4*Td-Tc-Ta-600 = 0</a:t>
            </a:r>
            <a:endParaRPr lang="pt-BR"/>
          </a:p>
        </p:txBody>
      </p:sp>
    </p:spTree>
    <p:extLst>
      <p:ext uri="{BB962C8B-B14F-4D97-AF65-F5344CB8AC3E}">
        <p14:creationId xmlns:p14="http://schemas.microsoft.com/office/powerpoint/2010/main" val="749183126"/>
      </p:ext>
    </p:extLst>
  </p:cSld>
  <p:clrMapOvr>
    <a:masterClrMapping/>
  </p:clrMapOvr>
  <p:timing>
    <p:tnLst>
      <p:par>
        <p:cTn id="1" dur="indefinite" restart="never" nodeType="tmRoot"/>
      </p:par>
    </p:tn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Juntando as quatro equações e resolvendo o sistema:</a:t>
            </a:r>
            <a:endParaRPr lang="pt-BR"/>
          </a:p>
        </p:txBody>
      </p:sp>
      <p:sp>
        <p:nvSpPr>
          <p:cNvPr id="3" name="Espaço Reservado para Conteúdo 2"/>
          <p:cNvSpPr>
            <a:spLocks noGrp="1"/>
          </p:cNvSpPr>
          <p:nvPr>
            <p:ph idx="1"/>
          </p:nvPr>
        </p:nvSpPr>
        <p:spPr/>
        <p:txBody>
          <a:bodyPr/>
          <a:lstStyle/>
          <a:p>
            <a:r>
              <a:rPr lang="pt-BR" smtClean="0"/>
              <a:t>Eq1: -Td-Tb+4*Ta-200 </a:t>
            </a:r>
            <a:r>
              <a:rPr lang="pt-BR"/>
              <a:t>= 0</a:t>
            </a:r>
          </a:p>
          <a:p>
            <a:r>
              <a:rPr lang="pt-BR" smtClean="0"/>
              <a:t>Eq2: -Tc+4*Tb-Ta-600 </a:t>
            </a:r>
            <a:r>
              <a:rPr lang="pt-BR"/>
              <a:t>= 0</a:t>
            </a:r>
          </a:p>
          <a:p>
            <a:r>
              <a:rPr lang="pt-BR" smtClean="0"/>
              <a:t>Eq3: -Td+4*Tc-Tb-1000 </a:t>
            </a:r>
            <a:r>
              <a:rPr lang="pt-BR"/>
              <a:t>= 0</a:t>
            </a:r>
          </a:p>
          <a:p>
            <a:r>
              <a:rPr lang="pt-BR" smtClean="0"/>
              <a:t>Eq4: 4*Td-Tc-Ta-600 </a:t>
            </a:r>
            <a:r>
              <a:rPr lang="pt-BR"/>
              <a:t>= </a:t>
            </a:r>
            <a:r>
              <a:rPr lang="pt-BR" smtClean="0"/>
              <a:t>0</a:t>
            </a:r>
          </a:p>
          <a:p>
            <a:r>
              <a:rPr lang="pt-BR"/>
              <a:t>solve([Eq1,Eq2,Eq3,Eq4],[Ta,Tb,Tc,Td</a:t>
            </a:r>
            <a:r>
              <a:rPr lang="pt-BR" smtClean="0"/>
              <a:t>]);</a:t>
            </a:r>
          </a:p>
          <a:p>
            <a:pPr lvl="1"/>
            <a:r>
              <a:rPr lang="pt-BR"/>
              <a:t>[[Ta=200,Tb=300,Tc=400,Td=300</a:t>
            </a:r>
            <a:r>
              <a:rPr lang="pt-BR" smtClean="0"/>
              <a:t>]]</a:t>
            </a:r>
          </a:p>
          <a:p>
            <a:pPr lvl="1"/>
            <a:endParaRPr lang="pt-BR"/>
          </a:p>
          <a:p>
            <a:r>
              <a:rPr lang="pt-BR" smtClean="0"/>
              <a:t>O que se for colocado no grid concordará com o resultado (neste caso) por diferenças finitas.</a:t>
            </a:r>
            <a:endParaRPr lang="pt-BR"/>
          </a:p>
          <a:p>
            <a:endParaRPr lang="pt-BR"/>
          </a:p>
        </p:txBody>
      </p:sp>
    </p:spTree>
    <p:extLst>
      <p:ext uri="{BB962C8B-B14F-4D97-AF65-F5344CB8AC3E}">
        <p14:creationId xmlns:p14="http://schemas.microsoft.com/office/powerpoint/2010/main" val="3846196149"/>
      </p:ext>
    </p:extLst>
  </p:cSld>
  <p:clrMapOvr>
    <a:masterClrMapping/>
  </p:clrMapOvr>
  <p:timing>
    <p:tnLst>
      <p:par>
        <p:cTn id="1" dur="indefinite" restart="never" nodeType="tmRoot"/>
      </p:par>
    </p:tn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 Domínio Quadrangular, Resolução via Matriz de Rigidez e Matrizes de Conexão – Ref. Sylvester</a:t>
            </a:r>
            <a:endParaRPr lang="en-US" dirty="0" smtClean="0"/>
          </a:p>
        </p:txBody>
      </p:sp>
    </p:spTree>
    <p:extLst>
      <p:ext uri="{BB962C8B-B14F-4D97-AF65-F5344CB8AC3E}">
        <p14:creationId xmlns:p14="http://schemas.microsoft.com/office/powerpoint/2010/main" val="507887066"/>
      </p:ext>
    </p:extLst>
  </p:cSld>
  <p:clrMapOvr>
    <a:masterClrMapping/>
  </p:clrMapOvr>
  <p:timing>
    <p:tnLst>
      <p:par>
        <p:cTn id="1" dur="indefinite" restart="never" nodeType="tmRoot"/>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Discretização do Domínio (Grid)</a:t>
            </a:r>
            <a:endParaRPr lang="pt-BR"/>
          </a:p>
        </p:txBody>
      </p:sp>
      <p:sp>
        <p:nvSpPr>
          <p:cNvPr id="3" name="Espaço Reservado para Conteúdo 2"/>
          <p:cNvSpPr>
            <a:spLocks noGrp="1"/>
          </p:cNvSpPr>
          <p:nvPr>
            <p:ph idx="1"/>
          </p:nvPr>
        </p:nvSpPr>
        <p:spPr/>
        <p:txBody>
          <a:bodyPr/>
          <a:lstStyle/>
          <a:p>
            <a:r>
              <a:rPr lang="pt-BR" smtClean="0"/>
              <a:t>Sequência de Numeração Global</a:t>
            </a:r>
            <a:endParaRPr lang="pt-BR"/>
          </a:p>
        </p:txBody>
      </p:sp>
      <p:pic>
        <p:nvPicPr>
          <p:cNvPr id="4" name="Imagem 3"/>
          <p:cNvPicPr>
            <a:picLocks noChangeAspect="1"/>
          </p:cNvPicPr>
          <p:nvPr/>
        </p:nvPicPr>
        <p:blipFill>
          <a:blip r:embed="rId3"/>
          <a:stretch>
            <a:fillRect/>
          </a:stretch>
        </p:blipFill>
        <p:spPr>
          <a:xfrm>
            <a:off x="4931253" y="1844824"/>
            <a:ext cx="4486243" cy="3812183"/>
          </a:xfrm>
          <a:prstGeom prst="rect">
            <a:avLst/>
          </a:prstGeom>
        </p:spPr>
      </p:pic>
      <p:graphicFrame>
        <p:nvGraphicFramePr>
          <p:cNvPr id="5" name="Objeto 4"/>
          <p:cNvGraphicFramePr>
            <a:graphicFrameLocks noChangeAspect="1"/>
          </p:cNvGraphicFramePr>
          <p:nvPr>
            <p:extLst>
              <p:ext uri="{D42A27DB-BD31-4B8C-83A1-F6EECF244321}">
                <p14:modId xmlns:p14="http://schemas.microsoft.com/office/powerpoint/2010/main" val="3335242155"/>
              </p:ext>
            </p:extLst>
          </p:nvPr>
        </p:nvGraphicFramePr>
        <p:xfrm>
          <a:off x="560512" y="3068960"/>
          <a:ext cx="4112457" cy="1296144"/>
        </p:xfrm>
        <a:graphic>
          <a:graphicData uri="http://schemas.openxmlformats.org/presentationml/2006/ole">
            <mc:AlternateContent xmlns:mc="http://schemas.openxmlformats.org/markup-compatibility/2006">
              <mc:Choice xmlns:v="urn:schemas-microsoft-com:vml" Requires="v">
                <p:oleObj spid="_x0000_s271453" name="Planilha" r:id="rId4" imgW="2447824" imgH="771470" progId="Excel.Sheet.12">
                  <p:embed/>
                </p:oleObj>
              </mc:Choice>
              <mc:Fallback>
                <p:oleObj name="Planilha" r:id="rId4" imgW="2447824" imgH="771470" progId="Excel.Sheet.12">
                  <p:embed/>
                  <p:pic>
                    <p:nvPicPr>
                      <p:cNvPr id="0" name=""/>
                      <p:cNvPicPr/>
                      <p:nvPr/>
                    </p:nvPicPr>
                    <p:blipFill>
                      <a:blip r:embed="rId5"/>
                      <a:stretch>
                        <a:fillRect/>
                      </a:stretch>
                    </p:blipFill>
                    <p:spPr>
                      <a:xfrm>
                        <a:off x="560512" y="3068960"/>
                        <a:ext cx="4112457" cy="1296144"/>
                      </a:xfrm>
                      <a:prstGeom prst="rect">
                        <a:avLst/>
                      </a:prstGeom>
                    </p:spPr>
                  </p:pic>
                </p:oleObj>
              </mc:Fallback>
            </mc:AlternateContent>
          </a:graphicData>
        </a:graphic>
      </p:graphicFrame>
    </p:spTree>
    <p:extLst>
      <p:ext uri="{BB962C8B-B14F-4D97-AF65-F5344CB8AC3E}">
        <p14:creationId xmlns:p14="http://schemas.microsoft.com/office/powerpoint/2010/main" val="2504863834"/>
      </p:ext>
    </p:extLst>
  </p:cSld>
  <p:clrMapOvr>
    <a:masterClrMapping/>
  </p:clrMapOvr>
  <p:timing>
    <p:tnLst>
      <p:par>
        <p:cTn id="1" dur="indefinite" restart="never" nodeType="tmRoot"/>
      </p:par>
    </p:tn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16632"/>
            <a:ext cx="9363075" cy="216322"/>
          </a:xfrm>
        </p:spPr>
        <p:txBody>
          <a:bodyPr/>
          <a:lstStyle/>
          <a:p>
            <a:r>
              <a:rPr lang="pt-BR" smtClean="0"/>
              <a:t>Matriz de Conexão C (global-&gt;local)</a:t>
            </a:r>
            <a:endParaRPr lang="pt-BR"/>
          </a:p>
        </p:txBody>
      </p:sp>
      <p:graphicFrame>
        <p:nvGraphicFramePr>
          <p:cNvPr id="4" name="Objeto 3"/>
          <p:cNvGraphicFramePr>
            <a:graphicFrameLocks noChangeAspect="1"/>
          </p:cNvGraphicFramePr>
          <p:nvPr>
            <p:extLst>
              <p:ext uri="{D42A27DB-BD31-4B8C-83A1-F6EECF244321}">
                <p14:modId xmlns:p14="http://schemas.microsoft.com/office/powerpoint/2010/main" val="2103483338"/>
              </p:ext>
            </p:extLst>
          </p:nvPr>
        </p:nvGraphicFramePr>
        <p:xfrm>
          <a:off x="128464" y="533383"/>
          <a:ext cx="5616624" cy="6279994"/>
        </p:xfrm>
        <a:graphic>
          <a:graphicData uri="http://schemas.openxmlformats.org/presentationml/2006/ole">
            <mc:AlternateContent xmlns:mc="http://schemas.openxmlformats.org/markup-compatibility/2006">
              <mc:Choice xmlns:v="urn:schemas-microsoft-com:vml" Requires="v">
                <p:oleObj spid="_x0000_s272567" name="Planilha" r:id="rId3" imgW="6000786" imgH="10677493" progId="Excel.Sheet.12">
                  <p:embed/>
                </p:oleObj>
              </mc:Choice>
              <mc:Fallback>
                <p:oleObj name="Planilha" r:id="rId3" imgW="6000786" imgH="10677493" progId="Excel.Sheet.12">
                  <p:embed/>
                  <p:pic>
                    <p:nvPicPr>
                      <p:cNvPr id="0" name=""/>
                      <p:cNvPicPr/>
                      <p:nvPr/>
                    </p:nvPicPr>
                    <p:blipFill>
                      <a:blip r:embed="rId4"/>
                      <a:stretch>
                        <a:fillRect/>
                      </a:stretch>
                    </p:blipFill>
                    <p:spPr>
                      <a:xfrm>
                        <a:off x="128464" y="533383"/>
                        <a:ext cx="5616624" cy="6279994"/>
                      </a:xfrm>
                      <a:prstGeom prst="rect">
                        <a:avLst/>
                      </a:prstGeom>
                      <a:solidFill>
                        <a:schemeClr val="bg1"/>
                      </a:solidFill>
                    </p:spPr>
                  </p:pic>
                </p:oleObj>
              </mc:Fallback>
            </mc:AlternateContent>
          </a:graphicData>
        </a:graphic>
      </p:graphicFrame>
      <p:pic>
        <p:nvPicPr>
          <p:cNvPr id="5" name="Imagem 4"/>
          <p:cNvPicPr>
            <a:picLocks noChangeAspect="1"/>
          </p:cNvPicPr>
          <p:nvPr/>
        </p:nvPicPr>
        <p:blipFill>
          <a:blip r:embed="rId5"/>
          <a:stretch>
            <a:fillRect/>
          </a:stretch>
        </p:blipFill>
        <p:spPr>
          <a:xfrm>
            <a:off x="6092152" y="1124744"/>
            <a:ext cx="3469360" cy="2948087"/>
          </a:xfrm>
          <a:prstGeom prst="rect">
            <a:avLst/>
          </a:prstGeom>
        </p:spPr>
      </p:pic>
      <p:graphicFrame>
        <p:nvGraphicFramePr>
          <p:cNvPr id="6" name="Objeto 5"/>
          <p:cNvGraphicFramePr>
            <a:graphicFrameLocks noChangeAspect="1"/>
          </p:cNvGraphicFramePr>
          <p:nvPr>
            <p:extLst>
              <p:ext uri="{D42A27DB-BD31-4B8C-83A1-F6EECF244321}">
                <p14:modId xmlns:p14="http://schemas.microsoft.com/office/powerpoint/2010/main" val="4064911373"/>
              </p:ext>
            </p:extLst>
          </p:nvPr>
        </p:nvGraphicFramePr>
        <p:xfrm>
          <a:off x="6033120" y="4330641"/>
          <a:ext cx="3536393" cy="1114583"/>
        </p:xfrm>
        <a:graphic>
          <a:graphicData uri="http://schemas.openxmlformats.org/presentationml/2006/ole">
            <mc:AlternateContent xmlns:mc="http://schemas.openxmlformats.org/markup-compatibility/2006">
              <mc:Choice xmlns:v="urn:schemas-microsoft-com:vml" Requires="v">
                <p:oleObj spid="_x0000_s272568" name="Planilha" r:id="rId6" imgW="2447824" imgH="771470" progId="Excel.Sheet.12">
                  <p:embed/>
                </p:oleObj>
              </mc:Choice>
              <mc:Fallback>
                <p:oleObj name="Planilha" r:id="rId6" imgW="2447824" imgH="771470" progId="Excel.Sheet.12">
                  <p:embed/>
                  <p:pic>
                    <p:nvPicPr>
                      <p:cNvPr id="5" name="Objeto 4"/>
                      <p:cNvPicPr/>
                      <p:nvPr/>
                    </p:nvPicPr>
                    <p:blipFill>
                      <a:blip r:embed="rId7"/>
                      <a:stretch>
                        <a:fillRect/>
                      </a:stretch>
                    </p:blipFill>
                    <p:spPr>
                      <a:xfrm>
                        <a:off x="6033120" y="4330641"/>
                        <a:ext cx="3536393" cy="1114583"/>
                      </a:xfrm>
                      <a:prstGeom prst="rect">
                        <a:avLst/>
                      </a:prstGeom>
                    </p:spPr>
                  </p:pic>
                </p:oleObj>
              </mc:Fallback>
            </mc:AlternateContent>
          </a:graphicData>
        </a:graphic>
      </p:graphicFrame>
    </p:spTree>
    <p:extLst>
      <p:ext uri="{BB962C8B-B14F-4D97-AF65-F5344CB8AC3E}">
        <p14:creationId xmlns:p14="http://schemas.microsoft.com/office/powerpoint/2010/main" val="368819790"/>
      </p:ext>
    </p:extLst>
  </p:cSld>
  <p:clrMapOvr>
    <a:masterClrMapping/>
  </p:clrMapOvr>
  <p:timing>
    <p:tnLst>
      <p:par>
        <p:cTn id="1" dur="indefinite" restart="never" nodeType="tmRoot"/>
      </p:par>
    </p:tn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44624"/>
            <a:ext cx="9363075" cy="360338"/>
          </a:xfrm>
        </p:spPr>
        <p:txBody>
          <a:bodyPr/>
          <a:lstStyle/>
          <a:p>
            <a:r>
              <a:rPr lang="pt-BR" sz="2800" smtClean="0"/>
              <a:t>Coordenadas dos Nós (1, x, y) e Elementos</a:t>
            </a:r>
            <a:endParaRPr lang="pt-BR" sz="2800"/>
          </a:p>
        </p:txBody>
      </p:sp>
      <p:graphicFrame>
        <p:nvGraphicFramePr>
          <p:cNvPr id="4" name="Objeto 3"/>
          <p:cNvGraphicFramePr>
            <a:graphicFrameLocks noChangeAspect="1"/>
          </p:cNvGraphicFramePr>
          <p:nvPr>
            <p:extLst>
              <p:ext uri="{D42A27DB-BD31-4B8C-83A1-F6EECF244321}">
                <p14:modId xmlns:p14="http://schemas.microsoft.com/office/powerpoint/2010/main" val="3835223220"/>
              </p:ext>
            </p:extLst>
          </p:nvPr>
        </p:nvGraphicFramePr>
        <p:xfrm>
          <a:off x="3296816" y="404962"/>
          <a:ext cx="2304256" cy="6453037"/>
        </p:xfrm>
        <a:graphic>
          <a:graphicData uri="http://schemas.openxmlformats.org/presentationml/2006/ole">
            <mc:AlternateContent xmlns:mc="http://schemas.openxmlformats.org/markup-compatibility/2006">
              <mc:Choice xmlns:v="urn:schemas-microsoft-com:vml" Requires="v">
                <p:oleObj spid="_x0000_s273590" name="Planilha" r:id="rId3" imgW="2447824" imgH="10486920" progId="Excel.Sheet.12">
                  <p:embed/>
                </p:oleObj>
              </mc:Choice>
              <mc:Fallback>
                <p:oleObj name="Planilha" r:id="rId3" imgW="2447824" imgH="10486920" progId="Excel.Sheet.12">
                  <p:embed/>
                  <p:pic>
                    <p:nvPicPr>
                      <p:cNvPr id="0" name=""/>
                      <p:cNvPicPr/>
                      <p:nvPr/>
                    </p:nvPicPr>
                    <p:blipFill>
                      <a:blip r:embed="rId4"/>
                      <a:stretch>
                        <a:fillRect/>
                      </a:stretch>
                    </p:blipFill>
                    <p:spPr>
                      <a:xfrm>
                        <a:off x="3296816" y="404962"/>
                        <a:ext cx="2304256" cy="6453037"/>
                      </a:xfrm>
                      <a:prstGeom prst="rect">
                        <a:avLst/>
                      </a:prstGeom>
                      <a:solidFill>
                        <a:schemeClr val="bg1"/>
                      </a:solidFill>
                    </p:spPr>
                  </p:pic>
                </p:oleObj>
              </mc:Fallback>
            </mc:AlternateContent>
          </a:graphicData>
        </a:graphic>
      </p:graphicFrame>
      <p:pic>
        <p:nvPicPr>
          <p:cNvPr id="5" name="Imagem 4"/>
          <p:cNvPicPr>
            <a:picLocks noChangeAspect="1"/>
          </p:cNvPicPr>
          <p:nvPr/>
        </p:nvPicPr>
        <p:blipFill>
          <a:blip r:embed="rId5"/>
          <a:stretch>
            <a:fillRect/>
          </a:stretch>
        </p:blipFill>
        <p:spPr>
          <a:xfrm>
            <a:off x="6092152" y="1124744"/>
            <a:ext cx="3469360" cy="2948087"/>
          </a:xfrm>
          <a:prstGeom prst="rect">
            <a:avLst/>
          </a:prstGeom>
        </p:spPr>
      </p:pic>
      <p:graphicFrame>
        <p:nvGraphicFramePr>
          <p:cNvPr id="6" name="Objeto 5"/>
          <p:cNvGraphicFramePr>
            <a:graphicFrameLocks noChangeAspect="1"/>
          </p:cNvGraphicFramePr>
          <p:nvPr>
            <p:extLst>
              <p:ext uri="{D42A27DB-BD31-4B8C-83A1-F6EECF244321}">
                <p14:modId xmlns:p14="http://schemas.microsoft.com/office/powerpoint/2010/main" val="1925062842"/>
              </p:ext>
            </p:extLst>
          </p:nvPr>
        </p:nvGraphicFramePr>
        <p:xfrm>
          <a:off x="6033120" y="4330641"/>
          <a:ext cx="3536393" cy="1114583"/>
        </p:xfrm>
        <a:graphic>
          <a:graphicData uri="http://schemas.openxmlformats.org/presentationml/2006/ole">
            <mc:AlternateContent xmlns:mc="http://schemas.openxmlformats.org/markup-compatibility/2006">
              <mc:Choice xmlns:v="urn:schemas-microsoft-com:vml" Requires="v">
                <p:oleObj spid="_x0000_s273591" name="Planilha" r:id="rId6" imgW="2447824" imgH="771470" progId="Excel.Sheet.12">
                  <p:embed/>
                </p:oleObj>
              </mc:Choice>
              <mc:Fallback>
                <p:oleObj name="Planilha" r:id="rId6" imgW="2447824" imgH="771470" progId="Excel.Sheet.12">
                  <p:embed/>
                  <p:pic>
                    <p:nvPicPr>
                      <p:cNvPr id="6" name="Objeto 5"/>
                      <p:cNvPicPr/>
                      <p:nvPr/>
                    </p:nvPicPr>
                    <p:blipFill>
                      <a:blip r:embed="rId7"/>
                      <a:stretch>
                        <a:fillRect/>
                      </a:stretch>
                    </p:blipFill>
                    <p:spPr>
                      <a:xfrm>
                        <a:off x="6033120" y="4330641"/>
                        <a:ext cx="3536393" cy="1114583"/>
                      </a:xfrm>
                      <a:prstGeom prst="rect">
                        <a:avLst/>
                      </a:prstGeom>
                    </p:spPr>
                  </p:pic>
                </p:oleObj>
              </mc:Fallback>
            </mc:AlternateContent>
          </a:graphicData>
        </a:graphic>
      </p:graphicFrame>
    </p:spTree>
    <p:extLst>
      <p:ext uri="{BB962C8B-B14F-4D97-AF65-F5344CB8AC3E}">
        <p14:creationId xmlns:p14="http://schemas.microsoft.com/office/powerpoint/2010/main" val="3918095676"/>
      </p:ext>
    </p:extLst>
  </p:cSld>
  <p:clrMapOvr>
    <a:masterClrMapping/>
  </p:clrMapOvr>
  <p:timing>
    <p:tnLst>
      <p:par>
        <p:cTn id="1" dur="indefinite" restart="never" nodeType="tmRoot"/>
      </p:par>
    </p:tn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fontScale="85000" lnSpcReduction="10000"/>
          </a:bodyPr>
          <a:lstStyle/>
          <a:p>
            <a:r>
              <a:rPr lang="pt-BR" smtClean="0"/>
              <a:t>Sequência de operações no wxMaxima</a:t>
            </a:r>
          </a:p>
          <a:p>
            <a:pPr lvl="1"/>
            <a:r>
              <a:rPr lang="es-ES"/>
              <a:t>alpha(x,y,x1,y1,x2,y2,x3,y3</a:t>
            </a:r>
            <a:r>
              <a:rPr lang="es-ES" smtClean="0"/>
              <a:t>) := ratsimp(matrix</a:t>
            </a:r>
            <a:r>
              <a:rPr lang="es-ES"/>
              <a:t>([1,x,y</a:t>
            </a:r>
            <a:r>
              <a:rPr lang="es-ES" smtClean="0"/>
              <a:t>]). invert(matrix</a:t>
            </a:r>
            <a:r>
              <a:rPr lang="es-ES"/>
              <a:t>([1,x1,y1],[1,x2,y2],[1,x3,y3</a:t>
            </a:r>
            <a:r>
              <a:rPr lang="es-ES" smtClean="0"/>
              <a:t>])));</a:t>
            </a:r>
          </a:p>
          <a:p>
            <a:pPr lvl="1"/>
            <a:r>
              <a:rPr lang="fr-FR"/>
              <a:t>T(x,y,T1,x1,y1,T2,x2,y2,T3,x3,y3</a:t>
            </a:r>
            <a:r>
              <a:rPr lang="fr-FR" smtClean="0"/>
              <a:t>) := alpha(x,y,x1,y1,x2,y2,x3,y3). transpose(matrix</a:t>
            </a:r>
            <a:r>
              <a:rPr lang="fr-FR"/>
              <a:t>([T1,T2,T3]));</a:t>
            </a:r>
          </a:p>
          <a:p>
            <a:pPr lvl="1"/>
            <a:r>
              <a:rPr lang="fr-FR"/>
              <a:t>gradT(x,y,T1,x1,y1,T2,x2,y2,T3,x3,y3</a:t>
            </a:r>
            <a:r>
              <a:rPr lang="fr-FR" smtClean="0"/>
              <a:t>) := matrix</a:t>
            </a:r>
            <a:r>
              <a:rPr lang="fr-FR"/>
              <a:t>([diff(T(x,y,T1,x1,y1,T2,x2,y2,T3,x3,y3),x</a:t>
            </a:r>
            <a:r>
              <a:rPr lang="fr-FR" smtClean="0"/>
              <a:t>)], 	  	         [</a:t>
            </a:r>
            <a:r>
              <a:rPr lang="fr-FR"/>
              <a:t>diff(T(x,y,T1,x1,y1,T2,x2,y2,T3,x3,y3),y</a:t>
            </a:r>
            <a:r>
              <a:rPr lang="fr-FR" smtClean="0"/>
              <a:t>)]);</a:t>
            </a:r>
          </a:p>
          <a:p>
            <a:pPr lvl="1"/>
            <a:r>
              <a:rPr lang="es-ES"/>
              <a:t>v1(x,y,x1,y1,x2,y2,x3,y3</a:t>
            </a:r>
            <a:r>
              <a:rPr lang="es-ES" smtClean="0"/>
              <a:t>) := alpha(x,y,x1,y1,x2,y2,x3,y3). transpose(matrix</a:t>
            </a:r>
            <a:r>
              <a:rPr lang="es-ES"/>
              <a:t>([1,0,0]));</a:t>
            </a:r>
          </a:p>
          <a:p>
            <a:pPr lvl="1"/>
            <a:r>
              <a:rPr lang="es-ES"/>
              <a:t>v2(x,y,x1,y1,x2,y2,x3,y3</a:t>
            </a:r>
            <a:r>
              <a:rPr lang="es-ES" smtClean="0"/>
              <a:t>) := alpha(x,y,x1,y1,x2,y2,x3,y3). transpose(matrix</a:t>
            </a:r>
            <a:r>
              <a:rPr lang="es-ES"/>
              <a:t>([0,1,0]));</a:t>
            </a:r>
          </a:p>
          <a:p>
            <a:pPr lvl="1"/>
            <a:r>
              <a:rPr lang="es-ES"/>
              <a:t>v3(x,y,x1,y1,x2,y2,x3,y3</a:t>
            </a:r>
            <a:r>
              <a:rPr lang="es-ES" smtClean="0"/>
              <a:t>) := alpha(x,y,x1,y1,x2,y2,x3,y3). transpose(matrix</a:t>
            </a:r>
            <a:r>
              <a:rPr lang="es-ES"/>
              <a:t>([0,0,1]));</a:t>
            </a:r>
          </a:p>
        </p:txBody>
      </p:sp>
    </p:spTree>
    <p:extLst>
      <p:ext uri="{BB962C8B-B14F-4D97-AF65-F5344CB8AC3E}">
        <p14:creationId xmlns:p14="http://schemas.microsoft.com/office/powerpoint/2010/main" val="3702028882"/>
      </p:ext>
    </p:extLst>
  </p:cSld>
  <p:clrMapOvr>
    <a:masterClrMapping/>
  </p:clrMapOvr>
  <p:timing>
    <p:tnLst>
      <p:par>
        <p:cTn id="1" dur="indefinite" restart="never" nodeType="tmRoot"/>
      </p:par>
    </p:tn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Sequência de operações no wxMaxima (cont.)</a:t>
            </a:r>
          </a:p>
          <a:p>
            <a:pPr lvl="1"/>
            <a:r>
              <a:rPr lang="es-ES"/>
              <a:t>gradv1(x,y,x1,y1,x2,y2,x3,y3</a:t>
            </a:r>
            <a:r>
              <a:rPr lang="es-ES" smtClean="0"/>
              <a:t>) := matrix</a:t>
            </a:r>
            <a:r>
              <a:rPr lang="es-ES"/>
              <a:t>([diff(v1(x,y,x1,y1,x2,y2,x3,y3),x</a:t>
            </a:r>
            <a:r>
              <a:rPr lang="es-ES" smtClean="0"/>
              <a:t>)],  	  			 [</a:t>
            </a:r>
            <a:r>
              <a:rPr lang="es-ES"/>
              <a:t>diff(v1(x,y,x1,y1,x2,y2,x3,y3),y)]);</a:t>
            </a:r>
          </a:p>
          <a:p>
            <a:pPr lvl="1"/>
            <a:r>
              <a:rPr lang="es-ES"/>
              <a:t>gradv2(x,y,x1,y1,x2,y2,x3,y3</a:t>
            </a:r>
            <a:r>
              <a:rPr lang="es-ES" smtClean="0"/>
              <a:t>) := matrix</a:t>
            </a:r>
            <a:r>
              <a:rPr lang="es-ES"/>
              <a:t>([diff(v2(x,y,x1,y1,x2,y2,x3,y3),x</a:t>
            </a:r>
            <a:r>
              <a:rPr lang="es-ES" smtClean="0"/>
              <a:t>)],  		 	         [</a:t>
            </a:r>
            <a:r>
              <a:rPr lang="es-ES"/>
              <a:t>diff(v2(x,y,x1,y1,x2,y2,x3,y3),y)]);</a:t>
            </a:r>
          </a:p>
          <a:p>
            <a:pPr lvl="1"/>
            <a:r>
              <a:rPr lang="es-ES"/>
              <a:t>gradv3(x,y,x1,y1,x2,y2,x3,y3</a:t>
            </a:r>
            <a:r>
              <a:rPr lang="es-ES" smtClean="0"/>
              <a:t>) := matrix</a:t>
            </a:r>
            <a:r>
              <a:rPr lang="es-ES"/>
              <a:t>([diff(v3(x,y,x1,y1,x2,y2,x3,y3),x</a:t>
            </a:r>
            <a:r>
              <a:rPr lang="es-ES" smtClean="0"/>
              <a:t>)],   	 	 		 [</a:t>
            </a:r>
            <a:r>
              <a:rPr lang="es-ES"/>
              <a:t>diff(v3(x,y,x1,y1,x2,y2,x3,y3),y)]);</a:t>
            </a:r>
          </a:p>
        </p:txBody>
      </p:sp>
    </p:spTree>
    <p:extLst>
      <p:ext uri="{BB962C8B-B14F-4D97-AF65-F5344CB8AC3E}">
        <p14:creationId xmlns:p14="http://schemas.microsoft.com/office/powerpoint/2010/main" val="439852220"/>
      </p:ext>
    </p:extLst>
  </p:cSld>
  <p:clrMapOvr>
    <a:masterClrMapping/>
  </p:clrMapOvr>
  <p:timing>
    <p:tnLst>
      <p:par>
        <p:cTn id="1" dur="indefinite" restart="never" nodeType="tmRoot"/>
      </p:par>
    </p:tn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Sequência de operações no wxMaxima (cont.)</a:t>
            </a:r>
          </a:p>
          <a:p>
            <a:pPr lvl="1"/>
            <a:r>
              <a:rPr lang="es-ES"/>
              <a:t>Eq1(T1,x1,y1,T2,x2,y2,T3,x3,y3</a:t>
            </a:r>
            <a:r>
              <a:rPr lang="es-ES" smtClean="0"/>
              <a:t>) := transpose(gradT(x,y,T1,x1,y1,T2,x2,y2,T3,x3,y3)). 	 	              gradv1(x,y,x1,y1,x2,y2,x3,y3</a:t>
            </a:r>
            <a:r>
              <a:rPr lang="es-ES"/>
              <a:t>);</a:t>
            </a:r>
          </a:p>
          <a:p>
            <a:pPr lvl="1"/>
            <a:r>
              <a:rPr lang="es-ES"/>
              <a:t>Eq2(T1,x1,y1,T2,x2,y2,T3,x3,y3</a:t>
            </a:r>
            <a:r>
              <a:rPr lang="es-ES" smtClean="0"/>
              <a:t>) := transpose(gradT(x,y,T1,x1,y1,T2,x2,y2,T3,x3,y3)).	  	              gradv2(x,y,x1,y1,x2,y2,x3,y3</a:t>
            </a:r>
            <a:r>
              <a:rPr lang="es-ES"/>
              <a:t>);</a:t>
            </a:r>
          </a:p>
          <a:p>
            <a:pPr lvl="1"/>
            <a:r>
              <a:rPr lang="es-ES"/>
              <a:t>Eq3(T1,x1,y1,T2,x2,y2,T3,x3,y3</a:t>
            </a:r>
            <a:r>
              <a:rPr lang="es-ES" smtClean="0"/>
              <a:t>) := transpose(gradT(x,y,T1,x1,y1,T2,x2,y2,T3,x3,y3)). 	 		     gradv3(x,y,x1,y1,x2,y2,x3,y3</a:t>
            </a:r>
            <a:r>
              <a:rPr lang="es-ES"/>
              <a:t>);</a:t>
            </a:r>
          </a:p>
        </p:txBody>
      </p:sp>
    </p:spTree>
    <p:extLst>
      <p:ext uri="{BB962C8B-B14F-4D97-AF65-F5344CB8AC3E}">
        <p14:creationId xmlns:p14="http://schemas.microsoft.com/office/powerpoint/2010/main" val="15223386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ítulo 1"/>
          <p:cNvSpPr>
            <a:spLocks noGrp="1"/>
          </p:cNvSpPr>
          <p:nvPr>
            <p:ph type="title"/>
          </p:nvPr>
        </p:nvSpPr>
        <p:spPr/>
        <p:txBody>
          <a:bodyPr/>
          <a:lstStyle/>
          <a:p>
            <a:r>
              <a:rPr lang="en-US" smtClean="0"/>
              <a:t>Por que a convergência depende da ordem de substituição?</a:t>
            </a:r>
            <a:endParaRPr lang="pt-BR" smtClean="0"/>
          </a:p>
        </p:txBody>
      </p:sp>
      <p:sp>
        <p:nvSpPr>
          <p:cNvPr id="60419" name="Espaço Reservado para Conteúdo 2"/>
          <p:cNvSpPr>
            <a:spLocks noGrp="1"/>
          </p:cNvSpPr>
          <p:nvPr>
            <p:ph idx="1"/>
          </p:nvPr>
        </p:nvSpPr>
        <p:spPr/>
        <p:txBody>
          <a:bodyPr/>
          <a:lstStyle/>
          <a:p>
            <a:r>
              <a:rPr lang="en-US" smtClean="0"/>
              <a:t>Veja a figura abaixo :</a:t>
            </a:r>
            <a:endParaRPr lang="pt-BR" smtClean="0"/>
          </a:p>
        </p:txBody>
      </p:sp>
      <p:pic>
        <p:nvPicPr>
          <p:cNvPr id="3" name="Imagem 2"/>
          <p:cNvPicPr>
            <a:picLocks noChangeAspect="1"/>
          </p:cNvPicPr>
          <p:nvPr/>
        </p:nvPicPr>
        <p:blipFill>
          <a:blip r:embed="rId2"/>
          <a:stretch>
            <a:fillRect/>
          </a:stretch>
        </p:blipFill>
        <p:spPr>
          <a:xfrm>
            <a:off x="1928664" y="1916832"/>
            <a:ext cx="6695028" cy="4417467"/>
          </a:xfrm>
          <a:prstGeom prst="rect">
            <a:avLst/>
          </a:prstGeom>
        </p:spPr>
      </p:pic>
    </p:spTree>
  </p:cSld>
  <p:clrMapOvr>
    <a:masterClrMapping/>
  </p:clrMapOvr>
  <p:timing>
    <p:tnLst>
      <p:par>
        <p:cTn id="1" dur="indefinite" restart="never" nodeType="tmRoot"/>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lnSpcReduction="10000"/>
          </a:bodyPr>
          <a:lstStyle/>
          <a:p>
            <a:r>
              <a:rPr lang="pt-BR" smtClean="0"/>
              <a:t>Sequência de operações no wxMaxima (cont.)</a:t>
            </a:r>
          </a:p>
          <a:p>
            <a:pPr lvl="1"/>
            <a:r>
              <a:rPr lang="fr-FR"/>
              <a:t>Eq(T1,x1,y1,T2,x2,y2,T3,x3,y3</a:t>
            </a:r>
            <a:r>
              <a:rPr lang="fr-FR" smtClean="0"/>
              <a:t>) := ratsimp(matrix</a:t>
            </a:r>
            <a:r>
              <a:rPr lang="fr-FR"/>
              <a:t>([Eq1(T1,x1,y1,T2,x2,y2,T3,x3,y3</a:t>
            </a:r>
            <a:r>
              <a:rPr lang="fr-FR" smtClean="0"/>
              <a:t>)],   	  		             [</a:t>
            </a:r>
            <a:r>
              <a:rPr lang="fr-FR"/>
              <a:t>Eq2(T1,x1,y1,T2,x2,y2,T3,x3,y3</a:t>
            </a:r>
            <a:r>
              <a:rPr lang="fr-FR" smtClean="0"/>
              <a:t>)],  		 	             [</a:t>
            </a:r>
            <a:r>
              <a:rPr lang="fr-FR"/>
              <a:t>Eq3(T1,x1,y1,T2,x2,y2,T3,x3,y3</a:t>
            </a:r>
            <a:r>
              <a:rPr lang="fr-FR" smtClean="0"/>
              <a:t>)]));</a:t>
            </a:r>
          </a:p>
          <a:p>
            <a:r>
              <a:rPr lang="fr-FR" smtClean="0"/>
              <a:t>Como a equação é </a:t>
            </a:r>
            <a:r>
              <a:rPr lang="pt-BR" smtClean="0"/>
              <a:t>gradVi.gradU.A = 0 (Eq.de Laplace), podemos desprezar o denominador das expressões, pois o mesmo será igual para todas as matrizes.</a:t>
            </a:r>
          </a:p>
          <a:p>
            <a:r>
              <a:rPr lang="pt-BR" smtClean="0"/>
              <a:t>Sendo assim, finalmente obtemos a expressão por elemento no próximo slide:</a:t>
            </a:r>
          </a:p>
        </p:txBody>
      </p:sp>
    </p:spTree>
    <p:extLst>
      <p:ext uri="{BB962C8B-B14F-4D97-AF65-F5344CB8AC3E}">
        <p14:creationId xmlns:p14="http://schemas.microsoft.com/office/powerpoint/2010/main" val="3790656898"/>
      </p:ext>
    </p:extLst>
  </p:cSld>
  <p:clrMapOvr>
    <a:masterClrMapping/>
  </p:clrMapOvr>
  <p:timing>
    <p:tnLst>
      <p:par>
        <p:cTn id="1" dur="indefinite" restart="never" nodeType="tmRoot"/>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Sequência de operações no wxMaxima (cont.)</a:t>
            </a:r>
          </a:p>
          <a:p>
            <a:pPr lvl="1"/>
            <a:r>
              <a:rPr lang="fr-FR"/>
              <a:t>coefmatrix</a:t>
            </a:r>
            <a:r>
              <a:rPr lang="fr-FR" smtClean="0"/>
              <a:t>( [ expand(num( Eq(T1,x1,y1,T2,x2,y2,T3,x3,y3</a:t>
            </a:r>
            <a:r>
              <a:rPr lang="fr-FR"/>
              <a:t>)[1,1]))=</a:t>
            </a:r>
            <a:r>
              <a:rPr lang="fr-FR" smtClean="0"/>
              <a:t>0, 	 	  	 		 expand(num( Eq(T1,x1,y1,T2,x2,y2,T3,x3,y3</a:t>
            </a:r>
            <a:r>
              <a:rPr lang="fr-FR"/>
              <a:t>)[2,1]))=0</a:t>
            </a:r>
            <a:r>
              <a:rPr lang="fr-FR" smtClean="0"/>
              <a:t>,             				 expand(num( Eq(T1,x1,y1,T2,x2,y2,T3,x3,y3</a:t>
            </a:r>
            <a:r>
              <a:rPr lang="fr-FR"/>
              <a:t>)[3,1]))=0</a:t>
            </a:r>
            <a:r>
              <a:rPr lang="fr-FR" smtClean="0"/>
              <a:t>] , 			 							 [</a:t>
            </a:r>
            <a:r>
              <a:rPr lang="fr-FR"/>
              <a:t>T1,T2,T3</a:t>
            </a:r>
            <a:r>
              <a:rPr lang="fr-FR" smtClean="0"/>
              <a:t>]);</a:t>
            </a:r>
          </a:p>
          <a:p>
            <a:r>
              <a:rPr lang="fr-FR" smtClean="0"/>
              <a:t>Com isto obtemos a seguinte expressão (vide próximo slide):</a:t>
            </a:r>
            <a:endParaRPr lang="pt-BR" smtClean="0"/>
          </a:p>
        </p:txBody>
      </p:sp>
    </p:spTree>
    <p:extLst>
      <p:ext uri="{BB962C8B-B14F-4D97-AF65-F5344CB8AC3E}">
        <p14:creationId xmlns:p14="http://schemas.microsoft.com/office/powerpoint/2010/main" val="3798340121"/>
      </p:ext>
    </p:extLst>
  </p:cSld>
  <p:clrMapOvr>
    <a:masterClrMapping/>
  </p:clrMapOvr>
  <p:timing>
    <p:tnLst>
      <p:par>
        <p:cTn id="1" dur="indefinite" restart="never" nodeType="tmRoot"/>
      </p:par>
    </p:tn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gradVi.gradU.A =</a:t>
            </a:r>
          </a:p>
          <a:p>
            <a:endParaRPr lang="pt-BR"/>
          </a:p>
          <a:p>
            <a:endParaRPr lang="pt-BR" smtClean="0"/>
          </a:p>
          <a:p>
            <a:endParaRPr lang="pt-BR"/>
          </a:p>
          <a:p>
            <a:endParaRPr lang="pt-BR" smtClean="0"/>
          </a:p>
          <a:p>
            <a:r>
              <a:rPr lang="pt-BR" smtClean="0"/>
              <a:t>Vamos agora implementar esta fórmula para dois elementos em uma planilha Excel (vide próximo slide).</a:t>
            </a:r>
          </a:p>
          <a:p>
            <a:endParaRPr lang="pt-BR" smtClean="0"/>
          </a:p>
        </p:txBody>
      </p:sp>
      <p:pic>
        <p:nvPicPr>
          <p:cNvPr id="4" name="Imagem 3"/>
          <p:cNvPicPr>
            <a:picLocks noChangeAspect="1"/>
          </p:cNvPicPr>
          <p:nvPr/>
        </p:nvPicPr>
        <p:blipFill>
          <a:blip r:embed="rId2"/>
          <a:stretch>
            <a:fillRect/>
          </a:stretch>
        </p:blipFill>
        <p:spPr>
          <a:xfrm>
            <a:off x="344487" y="1844825"/>
            <a:ext cx="9290051" cy="2016223"/>
          </a:xfrm>
          <a:prstGeom prst="rect">
            <a:avLst/>
          </a:prstGeom>
        </p:spPr>
      </p:pic>
    </p:spTree>
    <p:extLst>
      <p:ext uri="{BB962C8B-B14F-4D97-AF65-F5344CB8AC3E}">
        <p14:creationId xmlns:p14="http://schemas.microsoft.com/office/powerpoint/2010/main" val="948501981"/>
      </p:ext>
    </p:extLst>
  </p:cSld>
  <p:clrMapOvr>
    <a:masterClrMapping/>
  </p:clrMapOvr>
  <p:timing>
    <p:tnLst>
      <p:par>
        <p:cTn id="1" dur="indefinite" restart="never" nodeType="tmRoot"/>
      </p:par>
    </p:tn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para os elementos 1 e 2 – Implementação em Excel</a:t>
            </a:r>
            <a:endParaRPr lang="pt-BR" sz="2800"/>
          </a:p>
        </p:txBody>
      </p:sp>
      <p:pic>
        <p:nvPicPr>
          <p:cNvPr id="4" name="Imagem 3"/>
          <p:cNvPicPr>
            <a:picLocks noChangeAspect="1"/>
          </p:cNvPicPr>
          <p:nvPr/>
        </p:nvPicPr>
        <p:blipFill>
          <a:blip r:embed="rId3"/>
          <a:stretch>
            <a:fillRect/>
          </a:stretch>
        </p:blipFill>
        <p:spPr>
          <a:xfrm>
            <a:off x="344487" y="4077073"/>
            <a:ext cx="9290051" cy="2016223"/>
          </a:xfrm>
          <a:prstGeom prst="rect">
            <a:avLst/>
          </a:prstGeom>
        </p:spPr>
      </p:pic>
      <p:graphicFrame>
        <p:nvGraphicFramePr>
          <p:cNvPr id="5" name="Objeto 4"/>
          <p:cNvGraphicFramePr>
            <a:graphicFrameLocks noChangeAspect="1"/>
          </p:cNvGraphicFramePr>
          <p:nvPr>
            <p:extLst>
              <p:ext uri="{D42A27DB-BD31-4B8C-83A1-F6EECF244321}">
                <p14:modId xmlns:p14="http://schemas.microsoft.com/office/powerpoint/2010/main" val="4201890425"/>
              </p:ext>
            </p:extLst>
          </p:nvPr>
        </p:nvGraphicFramePr>
        <p:xfrm>
          <a:off x="1665254" y="1128415"/>
          <a:ext cx="6600114" cy="2660625"/>
        </p:xfrm>
        <a:graphic>
          <a:graphicData uri="http://schemas.openxmlformats.org/presentationml/2006/ole">
            <mc:AlternateContent xmlns:mc="http://schemas.openxmlformats.org/markup-compatibility/2006">
              <mc:Choice xmlns:v="urn:schemas-microsoft-com:vml" Requires="v">
                <p:oleObj spid="_x0000_s274524" name="Planilha" r:id="rId4" imgW="4276673" imgH="1724066" progId="Excel.Sheet.12">
                  <p:embed/>
                </p:oleObj>
              </mc:Choice>
              <mc:Fallback>
                <p:oleObj name="Planilha" r:id="rId4" imgW="4276673" imgH="1724066" progId="Excel.Sheet.12">
                  <p:embed/>
                  <p:pic>
                    <p:nvPicPr>
                      <p:cNvPr id="0" name=""/>
                      <p:cNvPicPr/>
                      <p:nvPr/>
                    </p:nvPicPr>
                    <p:blipFill>
                      <a:blip r:embed="rId5"/>
                      <a:stretch>
                        <a:fillRect/>
                      </a:stretch>
                    </p:blipFill>
                    <p:spPr>
                      <a:xfrm>
                        <a:off x="1665254" y="1128415"/>
                        <a:ext cx="6600114" cy="2660625"/>
                      </a:xfrm>
                      <a:prstGeom prst="rect">
                        <a:avLst/>
                      </a:prstGeom>
                    </p:spPr>
                  </p:pic>
                </p:oleObj>
              </mc:Fallback>
            </mc:AlternateContent>
          </a:graphicData>
        </a:graphic>
      </p:graphicFrame>
    </p:spTree>
    <p:extLst>
      <p:ext uri="{BB962C8B-B14F-4D97-AF65-F5344CB8AC3E}">
        <p14:creationId xmlns:p14="http://schemas.microsoft.com/office/powerpoint/2010/main" val="1753036744"/>
      </p:ext>
    </p:extLst>
  </p:cSld>
  <p:clrMapOvr>
    <a:masterClrMapping/>
  </p:clrMapOvr>
  <p:timing>
    <p:tnLst>
      <p:par>
        <p:cTn id="1" dur="indefinite" restart="never" nodeType="tmRoot"/>
      </p:par>
    </p:tn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71463" y="159296"/>
            <a:ext cx="9363075" cy="533400"/>
          </a:xfrm>
        </p:spPr>
        <p:txBody>
          <a:bodyPr/>
          <a:lstStyle/>
          <a:p>
            <a:r>
              <a:rPr lang="pt-BR" sz="2400" smtClean="0"/>
              <a:t>A partir da tabela de coordenadas por elemento no grid montamos a matriz S</a:t>
            </a:r>
            <a:endParaRPr lang="pt-BR" sz="2400"/>
          </a:p>
        </p:txBody>
      </p:sp>
      <p:graphicFrame>
        <p:nvGraphicFramePr>
          <p:cNvPr id="5" name="Objeto 4"/>
          <p:cNvGraphicFramePr>
            <a:graphicFrameLocks noChangeAspect="1"/>
          </p:cNvGraphicFramePr>
          <p:nvPr>
            <p:extLst>
              <p:ext uri="{D42A27DB-BD31-4B8C-83A1-F6EECF244321}">
                <p14:modId xmlns:p14="http://schemas.microsoft.com/office/powerpoint/2010/main" val="2731007886"/>
              </p:ext>
            </p:extLst>
          </p:nvPr>
        </p:nvGraphicFramePr>
        <p:xfrm>
          <a:off x="271462" y="1124744"/>
          <a:ext cx="9419913" cy="4680520"/>
        </p:xfrm>
        <a:graphic>
          <a:graphicData uri="http://schemas.openxmlformats.org/presentationml/2006/ole">
            <mc:AlternateContent xmlns:mc="http://schemas.openxmlformats.org/markup-compatibility/2006">
              <mc:Choice xmlns:v="urn:schemas-microsoft-com:vml" Requires="v">
                <p:oleObj spid="_x0000_s275548" name="Planilha" r:id="rId3" imgW="21107487" imgH="10486920" progId="Excel.Sheet.12">
                  <p:embed/>
                </p:oleObj>
              </mc:Choice>
              <mc:Fallback>
                <p:oleObj name="Planilha" r:id="rId3" imgW="21107487" imgH="10486920" progId="Excel.Sheet.12">
                  <p:embed/>
                  <p:pic>
                    <p:nvPicPr>
                      <p:cNvPr id="0" name=""/>
                      <p:cNvPicPr/>
                      <p:nvPr/>
                    </p:nvPicPr>
                    <p:blipFill>
                      <a:blip r:embed="rId4"/>
                      <a:stretch>
                        <a:fillRect/>
                      </a:stretch>
                    </p:blipFill>
                    <p:spPr>
                      <a:xfrm>
                        <a:off x="271462" y="1124744"/>
                        <a:ext cx="9419913" cy="4680520"/>
                      </a:xfrm>
                      <a:prstGeom prst="rect">
                        <a:avLst/>
                      </a:prstGeom>
                    </p:spPr>
                  </p:pic>
                </p:oleObj>
              </mc:Fallback>
            </mc:AlternateContent>
          </a:graphicData>
        </a:graphic>
      </p:graphicFrame>
    </p:spTree>
    <p:extLst>
      <p:ext uri="{BB962C8B-B14F-4D97-AF65-F5344CB8AC3E}">
        <p14:creationId xmlns:p14="http://schemas.microsoft.com/office/powerpoint/2010/main" val="847046036"/>
      </p:ext>
    </p:extLst>
  </p:cSld>
  <p:clrMapOvr>
    <a:masterClrMapping/>
  </p:clrMapOvr>
  <p:timing>
    <p:tnLst>
      <p:par>
        <p:cTn id="1" dur="indefinite" restart="never" nodeType="tmRoot"/>
      </p:par>
    </p:tn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16632"/>
            <a:ext cx="9363075" cy="533400"/>
          </a:xfrm>
        </p:spPr>
        <p:txBody>
          <a:bodyPr/>
          <a:lstStyle/>
          <a:p>
            <a:r>
              <a:rPr lang="pt-BR" smtClean="0"/>
              <a:t>Sistema Global </a:t>
            </a:r>
            <a:r>
              <a:rPr lang="pt-BR" b="0" smtClean="0"/>
              <a:t>(</a:t>
            </a:r>
            <a:r>
              <a:rPr lang="pt-BR" smtClean="0"/>
              <a:t>C</a:t>
            </a:r>
            <a:r>
              <a:rPr lang="pt-BR" b="0" baseline="30000" smtClean="0"/>
              <a:t>t</a:t>
            </a:r>
            <a:r>
              <a:rPr lang="pt-BR" b="0" smtClean="0"/>
              <a:t>.</a:t>
            </a:r>
            <a:r>
              <a:rPr lang="pt-BR" smtClean="0"/>
              <a:t>S</a:t>
            </a:r>
            <a:r>
              <a:rPr lang="pt-BR" b="0" smtClean="0"/>
              <a:t>.</a:t>
            </a:r>
            <a:r>
              <a:rPr lang="pt-BR" smtClean="0"/>
              <a:t>C</a:t>
            </a:r>
            <a:r>
              <a:rPr lang="pt-BR" b="0" smtClean="0"/>
              <a:t>).</a:t>
            </a:r>
            <a:r>
              <a:rPr lang="pt-BR" smtClean="0"/>
              <a:t>T </a:t>
            </a:r>
            <a:r>
              <a:rPr lang="pt-BR" b="0" smtClean="0"/>
              <a:t>=</a:t>
            </a:r>
            <a:r>
              <a:rPr lang="pt-BR" smtClean="0"/>
              <a:t> 0</a:t>
            </a:r>
            <a:endParaRPr lang="pt-BR"/>
          </a:p>
        </p:txBody>
      </p:sp>
      <p:sp>
        <p:nvSpPr>
          <p:cNvPr id="3" name="Espaço Reservado para Conteúdo 2"/>
          <p:cNvSpPr>
            <a:spLocks noGrp="1"/>
          </p:cNvSpPr>
          <p:nvPr>
            <p:ph idx="1"/>
          </p:nvPr>
        </p:nvSpPr>
        <p:spPr>
          <a:xfrm>
            <a:off x="293688" y="836712"/>
            <a:ext cx="9340850" cy="5904656"/>
          </a:xfrm>
        </p:spPr>
        <p:txBody>
          <a:bodyPr>
            <a:normAutofit fontScale="62500" lnSpcReduction="20000"/>
          </a:bodyPr>
          <a:lstStyle/>
          <a:p>
            <a:r>
              <a:rPr lang="pt-BR" smtClean="0"/>
              <a:t>A matriz de coeficientes </a:t>
            </a:r>
            <a:r>
              <a:rPr lang="pt-BR"/>
              <a:t>(C</a:t>
            </a:r>
            <a:r>
              <a:rPr lang="pt-BR" baseline="30000"/>
              <a:t>t</a:t>
            </a:r>
            <a:r>
              <a:rPr lang="pt-BR"/>
              <a:t>.S.C</a:t>
            </a:r>
            <a:r>
              <a:rPr lang="pt-BR" smtClean="0"/>
              <a:t>) e o sistema global podem ser vistos a seguir:</a:t>
            </a:r>
          </a:p>
          <a:p>
            <a:endParaRPr lang="pt-BR"/>
          </a:p>
          <a:p>
            <a:endParaRPr lang="pt-BR" smtClean="0"/>
          </a:p>
          <a:p>
            <a:endParaRPr lang="pt-BR"/>
          </a:p>
          <a:p>
            <a:endParaRPr lang="pt-BR" smtClean="0"/>
          </a:p>
          <a:p>
            <a:endParaRPr lang="pt-BR"/>
          </a:p>
          <a:p>
            <a:endParaRPr lang="pt-BR" smtClean="0"/>
          </a:p>
          <a:p>
            <a:endParaRPr lang="pt-BR" smtClean="0"/>
          </a:p>
          <a:p>
            <a:endParaRPr lang="pt-BR"/>
          </a:p>
          <a:p>
            <a:endParaRPr lang="pt-BR" smtClean="0"/>
          </a:p>
          <a:p>
            <a:endParaRPr lang="pt-BR"/>
          </a:p>
          <a:p>
            <a:endParaRPr lang="pt-BR" smtClean="0"/>
          </a:p>
          <a:p>
            <a:r>
              <a:rPr lang="pt-BR" smtClean="0"/>
              <a:t>O sistema é composto apenas das equações nas linhas em azul. O vetor Resultado é calculado fazendo-se o produto matricial de (Ct.S.C) pelo vetor de Variáveis. A resolução é obtida via Solver fornecendo como variáveis as células em azul e como restrição mandando igualar as beges do vetor de resultado a 0. </a:t>
            </a:r>
            <a:endParaRPr lang="pt-BR"/>
          </a:p>
        </p:txBody>
      </p:sp>
      <p:graphicFrame>
        <p:nvGraphicFramePr>
          <p:cNvPr id="4" name="Objeto 3"/>
          <p:cNvGraphicFramePr>
            <a:graphicFrameLocks noChangeAspect="1"/>
          </p:cNvGraphicFramePr>
          <p:nvPr>
            <p:extLst>
              <p:ext uri="{D42A27DB-BD31-4B8C-83A1-F6EECF244321}">
                <p14:modId xmlns:p14="http://schemas.microsoft.com/office/powerpoint/2010/main" val="1573160376"/>
              </p:ext>
            </p:extLst>
          </p:nvPr>
        </p:nvGraphicFramePr>
        <p:xfrm>
          <a:off x="302071" y="1502643"/>
          <a:ext cx="9115425" cy="3438525"/>
        </p:xfrm>
        <a:graphic>
          <a:graphicData uri="http://schemas.openxmlformats.org/presentationml/2006/ole">
            <mc:AlternateContent xmlns:mc="http://schemas.openxmlformats.org/markup-compatibility/2006">
              <mc:Choice xmlns:v="urn:schemas-microsoft-com:vml" Requires="v">
                <p:oleObj spid="_x0000_s276572" name="Planilha" r:id="rId3" imgW="9115363" imgH="3438414" progId="Excel.Sheet.12">
                  <p:embed/>
                </p:oleObj>
              </mc:Choice>
              <mc:Fallback>
                <p:oleObj name="Planilha" r:id="rId3" imgW="9115363" imgH="3438414" progId="Excel.Sheet.12">
                  <p:embed/>
                  <p:pic>
                    <p:nvPicPr>
                      <p:cNvPr id="0" name=""/>
                      <p:cNvPicPr/>
                      <p:nvPr/>
                    </p:nvPicPr>
                    <p:blipFill>
                      <a:blip r:embed="rId4"/>
                      <a:stretch>
                        <a:fillRect/>
                      </a:stretch>
                    </p:blipFill>
                    <p:spPr>
                      <a:xfrm>
                        <a:off x="302071" y="1502643"/>
                        <a:ext cx="9115425" cy="3438525"/>
                      </a:xfrm>
                      <a:prstGeom prst="rect">
                        <a:avLst/>
                      </a:prstGeom>
                    </p:spPr>
                  </p:pic>
                </p:oleObj>
              </mc:Fallback>
            </mc:AlternateContent>
          </a:graphicData>
        </a:graphic>
      </p:graphicFrame>
    </p:spTree>
    <p:extLst>
      <p:ext uri="{BB962C8B-B14F-4D97-AF65-F5344CB8AC3E}">
        <p14:creationId xmlns:p14="http://schemas.microsoft.com/office/powerpoint/2010/main" val="1832800349"/>
      </p:ext>
    </p:extLst>
  </p:cSld>
  <p:clrMapOvr>
    <a:masterClrMapping/>
  </p:clrMapOvr>
  <p:timing>
    <p:tnLst>
      <p:par>
        <p:cTn id="1" dur="indefinite" restart="never" nodeType="tmRoot"/>
      </p:par>
    </p:tn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35a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 Domínio Quadrangular, Resolução via Matriz de Rigidez e Matrizes de Conexão – Matriz de Rigidez local via VBA - Ref. Sylvester</a:t>
            </a:r>
            <a:endParaRPr lang="en-US" dirty="0" smtClean="0"/>
          </a:p>
        </p:txBody>
      </p:sp>
    </p:spTree>
    <p:extLst>
      <p:ext uri="{BB962C8B-B14F-4D97-AF65-F5344CB8AC3E}">
        <p14:creationId xmlns:p14="http://schemas.microsoft.com/office/powerpoint/2010/main" val="2690410679"/>
      </p:ext>
    </p:extLst>
  </p:cSld>
  <p:clrMapOvr>
    <a:masterClrMapping/>
  </p:clrMapOvr>
  <p:timing>
    <p:tnLst>
      <p:par>
        <p:cTn id="1" dur="indefinite" restart="never" nodeType="tmRoot"/>
      </p:par>
    </p:tn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9296"/>
            <a:ext cx="9363075" cy="533400"/>
          </a:xfrm>
        </p:spPr>
        <p:txBody>
          <a:bodyPr/>
          <a:lstStyle/>
          <a:p>
            <a:r>
              <a:rPr lang="pt-BR" smtClean="0"/>
              <a:t>Vamos voltar a expressão de U(x,y) com D como a matriz inversa</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55687"/>
                <a:ext cx="9340850" cy="5741665"/>
              </a:xfrm>
            </p:spPr>
            <p:txBody>
              <a:bodyPr>
                <a:normAutofit fontScale="70000" lnSpcReduction="20000"/>
              </a:bodyPr>
              <a:lstStyle/>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e>
                              <m:r>
                                <a:rPr lang="pt-BR" b="0" i="1" smtClean="0">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33</m:t>
                                  </m:r>
                                </m:sub>
                              </m:sSub>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oMath>
                </a14:m>
                <a:endParaRPr lang="pt-BR" b="0" smtClean="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r>
                      <a:rPr lang="pt-BR" b="0" i="1" smtClean="0">
                        <a:latin typeface="Cambria Math" panose="02040503050406030204" pitchFamily="18" charset="0"/>
                      </a:rPr>
                      <m:t>𝑦</m:t>
                    </m:r>
                  </m:oMath>
                </a14:m>
                <a:endParaRPr lang="pt-B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0</m:t>
                              </m:r>
                            </m:e>
                          </m:mr>
                          <m:mr>
                            <m:e>
                              <m:r>
                                <a:rPr lang="pt-BR" b="0" i="1" smtClean="0">
                                  <a:latin typeface="Cambria Math" panose="02040503050406030204" pitchFamily="18" charset="0"/>
                                </a:rPr>
                                <m:t>1</m:t>
                              </m:r>
                            </m:e>
                          </m:mr>
                          <m:mr>
                            <m:e>
                              <m:r>
                                <a:rPr lang="pt-BR" i="1">
                                  <a:latin typeface="Cambria Math" panose="02040503050406030204" pitchFamily="18" charset="0"/>
                                </a:rPr>
                                <m:t>0</m:t>
                              </m:r>
                            </m:e>
                          </m:mr>
                        </m:m>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22</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r>
                      <a:rPr lang="pt-BR" i="1">
                        <a:latin typeface="Cambria Math" panose="02040503050406030204" pitchFamily="18" charset="0"/>
                      </a:rPr>
                      <m:t>𝑦</m:t>
                    </m:r>
                  </m:oMath>
                </a14:m>
                <a:endParaRPr lang="pt-BR" smtClean="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1</m:t>
                              </m:r>
                            </m:e>
                          </m:mr>
                        </m:m>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r>
                      <a:rPr lang="pt-BR" i="1">
                        <a:latin typeface="Cambria Math" panose="02040503050406030204" pitchFamily="18" charset="0"/>
                      </a:rPr>
                      <m:t>𝑦</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55687"/>
                <a:ext cx="9340850" cy="5741665"/>
              </a:xfr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56935445"/>
      </p:ext>
    </p:extLst>
  </p:cSld>
  <p:clrMapOvr>
    <a:masterClrMapping/>
  </p:clrMapOvr>
  <p:timing>
    <p:tnLst>
      <p:par>
        <p:cTn id="1" dur="indefinite" restart="never" nodeType="tmRoot"/>
      </p:par>
    </p:tn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271463" y="44624"/>
                <a:ext cx="9363075" cy="533400"/>
              </a:xfrm>
            </p:spPr>
            <p:txBody>
              <a:bodyPr/>
              <a:lstStyle/>
              <a:p>
                <a:r>
                  <a:rPr lang="pt-BR" smtClean="0"/>
                  <a:t>Calculamos os gradientes e </a:t>
                </a:r>
                <a14:m>
                  <m:oMath xmlns:m="http://schemas.openxmlformats.org/officeDocument/2006/math">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rPr>
                      <m:t>𝑈</m:t>
                    </m:r>
                  </m:oMath>
                </a14:m>
                <a:r>
                  <a:rPr lang="pt-BR" smtClean="0"/>
                  <a:t>.</a:t>
                </a:r>
                <a:r>
                  <a:rPr lang="pt-BR" b="0">
                    <a:ea typeface="Cambria Math" panose="02040503050406030204" pitchFamily="18" charset="0"/>
                  </a:rPr>
                  <a:t> </a:t>
                </a:r>
                <a14:m>
                  <m:oMath xmlns:m="http://schemas.openxmlformats.org/officeDocument/2006/math">
                    <m:r>
                      <a:rPr lang="pt-BR" b="0" i="1">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𝑖</m:t>
                        </m:r>
                      </m:sub>
                    </m:sSub>
                  </m:oMath>
                </a14:m>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271463" y="44624"/>
                <a:ext cx="9363075" cy="533400"/>
              </a:xfrm>
              <a:blipFill>
                <a:blip r:embed="rId2"/>
                <a:stretch>
                  <a:fillRect l="-2150" t="-19318" b="-4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764704"/>
                <a:ext cx="9340850" cy="6002313"/>
              </a:xfrm>
            </p:spPr>
            <p:txBody>
              <a:bodyPr>
                <a:normAutofit fontScale="77500" lnSpcReduction="20000"/>
              </a:bodyPr>
              <a:lstStyle/>
              <a:p>
                <a14:m>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𝑥</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𝑦</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r>
                                <a:rPr lang="pt-BR" b="0"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r>
                                <a:rPr lang="pt-BR" b="0" i="1" smtClean="0">
                                  <a:latin typeface="Cambria Math" panose="02040503050406030204" pitchFamily="18" charset="0"/>
                                </a:rPr>
                                <m:t>)</m:t>
                              </m:r>
                            </m:e>
                          </m:mr>
                        </m:m>
                      </m:e>
                    </m:d>
                  </m:oMath>
                </a14:m>
                <a:endParaRPr lang="pt-BR" b="0" smtClean="0"/>
              </a:p>
              <a:p>
                <a14:m>
                  <m:oMath xmlns:m="http://schemas.openxmlformats.org/officeDocument/2006/math">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𝑉</m:t>
                        </m:r>
                      </m:e>
                      <m:sub>
                        <m:r>
                          <a:rPr lang="pt-BR" i="1">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oMath>
                </a14:m>
                <a:r>
                  <a:rPr lang="pt-BR" smtClean="0"/>
                  <a:t>, </a:t>
                </a:r>
                <a14:m>
                  <m:oMath xmlns:m="http://schemas.openxmlformats.org/officeDocument/2006/math">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oMath>
                </a14:m>
                <a:r>
                  <a:rPr lang="pt-BR" smtClean="0"/>
                  <a:t>, </a:t>
                </a:r>
                <a14:m>
                  <m:oMath xmlns:m="http://schemas.openxmlformats.org/officeDocument/2006/math">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oMath>
                </a14:m>
                <a:endParaRPr lang="pt-BR" smtClean="0"/>
              </a:p>
              <a:p>
                <a14:m>
                  <m:oMath xmlns:m="http://schemas.openxmlformats.org/officeDocument/2006/math">
                    <m:m>
                      <m:mPr>
                        <m:mcs>
                          <m:mc>
                            <m:mcPr>
                              <m:count m:val="1"/>
                              <m:mcJc m:val="center"/>
                            </m:mcPr>
                          </m:mc>
                        </m:mcs>
                        <m:ctrlPr>
                          <a:rPr lang="pt-BR"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764704"/>
                <a:ext cx="9340850" cy="6002313"/>
              </a:xfr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73335041"/>
      </p:ext>
    </p:extLst>
  </p:cSld>
  <p:clrMapOvr>
    <a:masterClrMapping/>
  </p:clrMapOvr>
  <p:timing>
    <p:tnLst>
      <p:par>
        <p:cTn id="1" dur="indefinite" restart="never" nodeType="tmRoot"/>
      </p:par>
    </p:tn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271463" y="44624"/>
                <a:ext cx="9363075" cy="533400"/>
              </a:xfrm>
            </p:spPr>
            <p:txBody>
              <a:bodyPr/>
              <a:lstStyle/>
              <a:p>
                <a:r>
                  <a:rPr lang="pt-BR" smtClean="0"/>
                  <a:t>Podemos então calcular </a:t>
                </a:r>
                <a14:m>
                  <m:oMath xmlns:m="http://schemas.openxmlformats.org/officeDocument/2006/math">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rPr>
                      <m:t>𝑈</m:t>
                    </m:r>
                  </m:oMath>
                </a14:m>
                <a:r>
                  <a:rPr lang="pt-BR" smtClean="0"/>
                  <a:t>.</a:t>
                </a:r>
                <a:r>
                  <a:rPr lang="pt-BR" b="0">
                    <a:ea typeface="Cambria Math" panose="02040503050406030204" pitchFamily="18" charset="0"/>
                  </a:rPr>
                  <a:t> </a:t>
                </a:r>
                <a14:m>
                  <m:oMath xmlns:m="http://schemas.openxmlformats.org/officeDocument/2006/math">
                    <m:r>
                      <a:rPr lang="pt-BR" b="0" i="1">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𝑖</m:t>
                        </m:r>
                      </m:sub>
                    </m:sSub>
                  </m:oMath>
                </a14:m>
                <a:r>
                  <a:rPr lang="pt-BR" smtClean="0"/>
                  <a:t> a partir:</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271463" y="44624"/>
                <a:ext cx="9363075" cy="533400"/>
              </a:xfrm>
              <a:blipFill>
                <a:blip r:embed="rId2"/>
                <a:stretch>
                  <a:fillRect l="-2150" t="-19318" b="-4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764704"/>
                <a:ext cx="9340850" cy="6002313"/>
              </a:xfrm>
            </p:spPr>
            <p:txBody>
              <a:bodyPr>
                <a:normAutofit fontScale="85000" lnSpcReduction="10000"/>
              </a:bodyPr>
              <a:lstStyle/>
              <a:p>
                <a:r>
                  <a:rPr lang="pt-BR" smtClean="0"/>
                  <a:t>dos elementos da matriz inversa, os quais são calculados a partir das coordenadas dos vértices dos elementos.</a:t>
                </a:r>
                <a:endParaRPr lang="pt-BR" smtClean="0">
                  <a:latin typeface="Cambria Math" panose="02040503050406030204" pitchFamily="18" charset="0"/>
                </a:endParaRPr>
              </a:p>
              <a:p>
                <a14:m>
                  <m:oMath xmlns:m="http://schemas.openxmlformats.org/officeDocument/2006/math">
                    <m:m>
                      <m:mPr>
                        <m:mcs>
                          <m:mc>
                            <m:mcPr>
                              <m:count m:val="1"/>
                              <m:mcJc m:val="center"/>
                            </m:mcPr>
                          </m:mc>
                        </m:mcs>
                        <m:ctrlPr>
                          <a:rPr lang="pt-BR"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764704"/>
                <a:ext cx="9340850" cy="6002313"/>
              </a:xfrm>
              <a:blipFill>
                <a:blip r:embed="rId3"/>
                <a:stretch>
                  <a:fillRect l="-1501" t="-812" r="-1632"/>
                </a:stretch>
              </a:blipFill>
            </p:spPr>
            <p:txBody>
              <a:bodyPr/>
              <a:lstStyle/>
              <a:p>
                <a:r>
                  <a:rPr lang="pt-BR">
                    <a:noFill/>
                  </a:rPr>
                  <a:t> </a:t>
                </a:r>
              </a:p>
            </p:txBody>
          </p:sp>
        </mc:Fallback>
      </mc:AlternateContent>
    </p:spTree>
    <p:extLst>
      <p:ext uri="{BB962C8B-B14F-4D97-AF65-F5344CB8AC3E}">
        <p14:creationId xmlns:p14="http://schemas.microsoft.com/office/powerpoint/2010/main" val="1107867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sz="quarter"/>
          </p:nvPr>
        </p:nvSpPr>
        <p:spPr/>
        <p:txBody>
          <a:bodyPr/>
          <a:lstStyle/>
          <a:p>
            <a:r>
              <a:rPr lang="pt-BR" smtClean="0"/>
              <a:t>Tutorial de Python</a:t>
            </a:r>
            <a:endParaRPr lang="pt-BR"/>
          </a:p>
        </p:txBody>
      </p:sp>
      <p:sp>
        <p:nvSpPr>
          <p:cNvPr id="5" name="Subtítulo 4"/>
          <p:cNvSpPr>
            <a:spLocks noGrp="1"/>
          </p:cNvSpPr>
          <p:nvPr>
            <p:ph type="subTitle" sz="quarter" idx="1"/>
          </p:nvPr>
        </p:nvSpPr>
        <p:spPr/>
        <p:txBody>
          <a:bodyPr/>
          <a:lstStyle/>
          <a:p>
            <a:r>
              <a:rPr lang="pt-BR" smtClean="0"/>
              <a:t>1ª Aula</a:t>
            </a:r>
            <a:endParaRPr lang="pt-BR"/>
          </a:p>
        </p:txBody>
      </p:sp>
    </p:spTree>
    <p:extLst>
      <p:ext uri="{BB962C8B-B14F-4D97-AF65-F5344CB8AC3E}">
        <p14:creationId xmlns:p14="http://schemas.microsoft.com/office/powerpoint/2010/main" val="4232076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ítulo 1"/>
          <p:cNvSpPr>
            <a:spLocks noGrp="1"/>
          </p:cNvSpPr>
          <p:nvPr>
            <p:ph type="title"/>
          </p:nvPr>
        </p:nvSpPr>
        <p:spPr/>
        <p:txBody>
          <a:bodyPr/>
          <a:lstStyle/>
          <a:p>
            <a:r>
              <a:rPr lang="en-US" smtClean="0"/>
              <a:t>Vamos agora aprender uma técnica nova no Excel : ITERAÇÃO</a:t>
            </a:r>
            <a:endParaRPr lang="pt-BR" smtClean="0"/>
          </a:p>
        </p:txBody>
      </p:sp>
      <p:sp>
        <p:nvSpPr>
          <p:cNvPr id="3" name="Espaço Reservado para Conteúdo 2"/>
          <p:cNvSpPr>
            <a:spLocks noGrp="1"/>
          </p:cNvSpPr>
          <p:nvPr>
            <p:ph idx="1"/>
          </p:nvPr>
        </p:nvSpPr>
        <p:spPr/>
        <p:txBody>
          <a:bodyPr/>
          <a:lstStyle/>
          <a:p>
            <a:r>
              <a:rPr lang="en-US" smtClean="0"/>
              <a:t>Para tanto, habilite o Excel a trabalhar com referências circulares</a:t>
            </a:r>
          </a:p>
          <a:p>
            <a:pPr lvl="1"/>
            <a:r>
              <a:rPr lang="en-US" smtClean="0"/>
              <a:t>Para tanto clique na “bola” depois em “opções”, “fórmulas” e “habilitar cálculo iterativo”</a:t>
            </a:r>
          </a:p>
          <a:p>
            <a:pPr lvl="1"/>
            <a:r>
              <a:rPr lang="en-US" smtClean="0"/>
              <a:t>Isto permitirá executar a iteração em uma única célula</a:t>
            </a:r>
          </a:p>
          <a:p>
            <a:pPr lvl="1"/>
            <a:r>
              <a:rPr lang="en-US" smtClean="0"/>
              <a:t>Em seguida implemente as planilhas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Transformando </a:t>
                </a:r>
                <a14:m>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𝑣</m:t>
                    </m:r>
                  </m:oMath>
                </a14:m>
                <a:r>
                  <a:rPr lang="pt-BR" b="0" smtClean="0"/>
                  <a:t> </a:t>
                </a:r>
                <a:r>
                  <a:rPr lang="pt-BR" smtClean="0"/>
                  <a:t>em uma única matriz:</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66667" b="-885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𝒗</m:t>
                    </m:r>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m>
                          <m:mPr>
                            <m:mcs>
                              <m:mc>
                                <m:mcPr>
                                  <m:count m:val="1"/>
                                  <m:mcJc m:val="center"/>
                                </m:mcPr>
                              </m:mc>
                            </m:mcs>
                            <m:ctrlPr>
                              <a:rPr lang="pt-BR" b="1" i="1" smtClean="0">
                                <a:latin typeface="Cambria Math" panose="02040503050406030204" pitchFamily="18" charset="0"/>
                                <a:ea typeface="Cambria Math" panose="02040503050406030204" pitchFamily="18" charset="0"/>
                              </a:rPr>
                            </m:ctrlPr>
                          </m:mP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
                      </m:e>
                    </m:d>
                    <m:r>
                      <a:rPr lang="pt-BR" b="1"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i="1" smtClean="0">
                  <a:latin typeface="Cambria Math" panose="02040503050406030204" pitchFamily="18" charset="0"/>
                </a:endParaRPr>
              </a:p>
              <a:p>
                <a:r>
                  <a:rPr lang="pt-BR" smtClean="0"/>
                  <a:t>Como neste caso a equação a ser resolvida é </a:t>
                </a: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𝑣</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𝐴</m:t>
                    </m:r>
                    <m:r>
                      <a:rPr lang="pt-BR" b="0" i="1" smtClean="0">
                        <a:latin typeface="Cambria Math" panose="02040503050406030204" pitchFamily="18" charset="0"/>
                        <a:ea typeface="Cambria Math" panose="02040503050406030204" pitchFamily="18" charset="0"/>
                      </a:rPr>
                      <m:t>=0</m:t>
                    </m:r>
                  </m:oMath>
                </a14:m>
                <a:r>
                  <a:rPr lang="pt-BR" smtClean="0"/>
                  <a:t> e o nosso domínio foi dividido em um grid de triângulos iguais, a área dos mesmos pode ser simplificada, restando apenas </a:t>
                </a: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𝑣</m:t>
                    </m:r>
                    <m:r>
                      <a:rPr lang="pt-BR" b="0" i="1" smtClean="0">
                        <a:latin typeface="Cambria Math" panose="02040503050406030204" pitchFamily="18" charset="0"/>
                        <a:ea typeface="Cambria Math" panose="02040503050406030204" pitchFamily="18" charset="0"/>
                      </a:rPr>
                      <m:t>=0</m:t>
                    </m:r>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828" r="-2676" b="-453"/>
                </a:stretch>
              </a:blipFill>
            </p:spPr>
            <p:txBody>
              <a:bodyPr/>
              <a:lstStyle/>
              <a:p>
                <a:r>
                  <a:rPr lang="pt-BR">
                    <a:noFill/>
                  </a:rPr>
                  <a:t> </a:t>
                </a:r>
              </a:p>
            </p:txBody>
          </p:sp>
        </mc:Fallback>
      </mc:AlternateContent>
    </p:spTree>
    <p:extLst>
      <p:ext uri="{BB962C8B-B14F-4D97-AF65-F5344CB8AC3E}">
        <p14:creationId xmlns:p14="http://schemas.microsoft.com/office/powerpoint/2010/main" val="78146890"/>
      </p:ext>
    </p:extLst>
  </p:cSld>
  <p:clrMapOvr>
    <a:masterClrMapping/>
  </p:clrMapOvr>
  <p:timing>
    <p:tnLst>
      <p:par>
        <p:cTn id="1" dur="indefinite" restart="never" nodeType="tmRoot"/>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Procedimento geral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24744"/>
                <a:ext cx="9612312" cy="5381625"/>
              </a:xfrm>
            </p:spPr>
            <p:txBody>
              <a:bodyPr>
                <a:normAutofit fontScale="70000" lnSpcReduction="20000"/>
              </a:bodyPr>
              <a:lstStyle/>
              <a:p>
                <a:r>
                  <a:rPr lang="pt-BR" smtClean="0"/>
                  <a:t>Em cada elemento:</a:t>
                </a:r>
              </a:p>
              <a:p>
                <a:pPr lvl="1"/>
                <a:r>
                  <a:rPr lang="pt-BR" smtClean="0"/>
                  <a:t>Matriz Inversa: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r>
                      <m:rPr>
                        <m:nor/>
                      </m:rPr>
                      <a:rPr lang="pt-B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oMath>
                </a14:m>
                <a:endParaRPr lang="pt-BR" smtClean="0"/>
              </a:p>
              <a:p>
                <a:pPr lvl="1"/>
                <a:r>
                  <a:rPr lang="pt-BR" smtClean="0"/>
                  <a:t>Sistema de Equações: </a:t>
                </a:r>
                <a14:m>
                  <m:oMath xmlns:m="http://schemas.openxmlformats.org/officeDocument/2006/math">
                    <m:d>
                      <m:dPr>
                        <m:begChr m:val="["/>
                        <m:endChr m:val="]"/>
                        <m:ctrlPr>
                          <a:rPr lang="pt-BR" b="1" i="1">
                            <a:latin typeface="Cambria Math" panose="02040503050406030204" pitchFamily="18" charset="0"/>
                            <a:ea typeface="Cambria Math" panose="02040503050406030204" pitchFamily="18" charset="0"/>
                          </a:rPr>
                        </m:ctrlPr>
                      </m:dPr>
                      <m:e>
                        <m:m>
                          <m:mPr>
                            <m:mcs>
                              <m:mc>
                                <m:mcPr>
                                  <m:count m:val="1"/>
                                  <m:mcJc m:val="center"/>
                                </m:mcPr>
                              </m:mc>
                            </m:mcs>
                            <m:ctrlPr>
                              <a:rPr lang="pt-BR" b="1" i="1">
                                <a:latin typeface="Cambria Math" panose="02040503050406030204" pitchFamily="18" charset="0"/>
                                <a:ea typeface="Cambria Math" panose="02040503050406030204" pitchFamily="18" charset="0"/>
                              </a:rPr>
                            </m:ctrlPr>
                          </m:mP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
                      </m:e>
                    </m:d>
                    <m:r>
                      <a:rPr lang="pt-BR" b="1"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oMath>
                </a14:m>
                <a:endParaRPr lang="pt-BR" smtClean="0"/>
              </a:p>
              <a:p>
                <a:pPr lvl="1"/>
                <a:r>
                  <a:rPr lang="pt-BR" smtClean="0"/>
                  <a:t>Matriz de Rigidez: </a:t>
                </a:r>
                <a14:m>
                  <m:oMath xmlns:m="http://schemas.openxmlformats.org/officeDocument/2006/math">
                    <m:sSup>
                      <m:sSupPr>
                        <m:ctrlPr>
                          <a:rPr lang="pt-BR" b="1" i="1" smtClean="0">
                            <a:latin typeface="Cambria Math" panose="02040503050406030204" pitchFamily="18" charset="0"/>
                          </a:rPr>
                        </m:ctrlPr>
                      </m:sSupPr>
                      <m:e>
                        <m:r>
                          <a:rPr lang="pt-BR" b="1">
                            <a:latin typeface="Cambria Math" panose="02040503050406030204" pitchFamily="18" charset="0"/>
                          </a:rPr>
                          <m:t>𝐇</m:t>
                        </m:r>
                      </m:e>
                      <m:sup>
                        <m:r>
                          <a:rPr lang="pt-BR" b="1" i="1" smtClean="0">
                            <a:latin typeface="Cambria Math" panose="02040503050406030204" pitchFamily="18" charset="0"/>
                          </a:rPr>
                          <m:t>𝒆</m:t>
                        </m:r>
                      </m:sup>
                    </m:s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11</m:t>
                                  </m:r>
                                </m:sub>
                              </m:sSub>
                            </m:e>
                            <m:e>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21</m:t>
                                  </m:r>
                                </m:sub>
                              </m:sSub>
                            </m:e>
                            <m:e>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33</m:t>
                                  </m:r>
                                </m:sub>
                              </m:sSub>
                            </m:e>
                          </m:mr>
                        </m:m>
                      </m:e>
                    </m:d>
                    <m:r>
                      <a:rPr lang="pt-BR" b="0" i="1" smtClean="0">
                        <a:latin typeface="Cambria Math" panose="02040503050406030204" pitchFamily="18" charset="0"/>
                      </a:rPr>
                      <m:t>=</m:t>
                    </m:r>
                    <m:d>
                      <m:dPr>
                        <m:begChr m:val="["/>
                        <m:endChr m:val="]"/>
                        <m:ctrlPr>
                          <a:rPr lang="pt-BR" b="1" i="1">
                            <a:latin typeface="Cambria Math" panose="02040503050406030204" pitchFamily="18" charset="0"/>
                            <a:ea typeface="Cambria Math" panose="02040503050406030204" pitchFamily="18" charset="0"/>
                          </a:rPr>
                        </m:ctrlPr>
                      </m:dPr>
                      <m:e>
                        <m:m>
                          <m:mPr>
                            <m:mcs>
                              <m:mc>
                                <m:mcPr>
                                  <m:count m:val="1"/>
                                  <m:mcJc m:val="center"/>
                                </m:mcPr>
                              </m:mc>
                            </m:mcs>
                            <m:ctrlPr>
                              <a:rPr lang="pt-BR" b="1" i="1">
                                <a:latin typeface="Cambria Math" panose="02040503050406030204" pitchFamily="18" charset="0"/>
                                <a:ea typeface="Cambria Math" panose="02040503050406030204" pitchFamily="18" charset="0"/>
                              </a:rPr>
                            </m:ctrlPr>
                          </m:mP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24744"/>
                <a:ext cx="9612312" cy="5381625"/>
              </a:xfrm>
              <a:blipFill>
                <a:blip r:embed="rId2"/>
                <a:stretch>
                  <a:fillRect l="-1141" t="-794"/>
                </a:stretch>
              </a:blipFill>
            </p:spPr>
            <p:txBody>
              <a:bodyPr/>
              <a:lstStyle/>
              <a:p>
                <a:r>
                  <a:rPr lang="pt-BR">
                    <a:noFill/>
                  </a:rPr>
                  <a:t> </a:t>
                </a:r>
              </a:p>
            </p:txBody>
          </p:sp>
        </mc:Fallback>
      </mc:AlternateContent>
    </p:spTree>
    <p:extLst>
      <p:ext uri="{BB962C8B-B14F-4D97-AF65-F5344CB8AC3E}">
        <p14:creationId xmlns:p14="http://schemas.microsoft.com/office/powerpoint/2010/main" val="3549824625"/>
      </p:ext>
    </p:extLst>
  </p:cSld>
  <p:clrMapOvr>
    <a:masterClrMapping/>
  </p:clrMapOvr>
  <p:timing>
    <p:tnLst>
      <p:par>
        <p:cTn id="1" dur="indefinite" restart="never" nodeType="tmRoot"/>
      </p:par>
    </p:tn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Procedimento geral (cont.)</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24744"/>
                <a:ext cx="9612312" cy="5381625"/>
              </a:xfrm>
            </p:spPr>
            <p:txBody>
              <a:bodyPr>
                <a:normAutofit fontScale="85000" lnSpcReduction="10000"/>
              </a:bodyPr>
              <a:lstStyle/>
              <a:p>
                <a:r>
                  <a:rPr lang="pt-BR" smtClean="0"/>
                  <a:t>No domínio como um todo:</a:t>
                </a:r>
              </a:p>
              <a:p>
                <a:pPr lvl="1"/>
                <a:r>
                  <a:rPr lang="pt-BR" smtClean="0"/>
                  <a:t>Matriz de Conexão: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𝑼</m:t>
                        </m:r>
                      </m:e>
                      <m:sub>
                        <m:r>
                          <a:rPr lang="pt-BR" b="0" i="1" smtClean="0">
                            <a:latin typeface="Cambria Math" panose="02040503050406030204" pitchFamily="18" charset="0"/>
                          </a:rPr>
                          <m:t>𝑙𝑜𝑐𝑎𝑖𝑠</m:t>
                        </m:r>
                      </m:sub>
                    </m:sSub>
                    <m:r>
                      <a:rPr lang="pt-BR" b="0" i="1" smtClean="0">
                        <a:latin typeface="Cambria Math" panose="02040503050406030204" pitchFamily="18" charset="0"/>
                      </a:rPr>
                      <m:t>=</m:t>
                    </m:r>
                    <m:r>
                      <a:rPr lang="pt-BR" b="1" i="1" smtClean="0">
                        <a:latin typeface="Cambria Math" panose="02040503050406030204" pitchFamily="18" charset="0"/>
                      </a:rPr>
                      <m:t>𝑪</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𝑼</m:t>
                        </m:r>
                      </m:e>
                      <m:sub>
                        <m:r>
                          <a:rPr lang="pt-BR" b="0" i="1" smtClean="0">
                            <a:latin typeface="Cambria Math" panose="02040503050406030204" pitchFamily="18" charset="0"/>
                          </a:rPr>
                          <m:t>𝑔</m:t>
                        </m:r>
                        <m:r>
                          <a:rPr lang="pt-BR" i="1">
                            <a:latin typeface="Cambria Math" panose="02040503050406030204" pitchFamily="18" charset="0"/>
                          </a:rPr>
                          <m:t>𝑙𝑜</m:t>
                        </m:r>
                        <m:r>
                          <a:rPr lang="pt-BR" b="0" i="1" smtClean="0">
                            <a:latin typeface="Cambria Math" panose="02040503050406030204" pitchFamily="18" charset="0"/>
                          </a:rPr>
                          <m:t>𝑏</m:t>
                        </m:r>
                        <m:r>
                          <a:rPr lang="pt-BR" i="1">
                            <a:latin typeface="Cambria Math" panose="02040503050406030204" pitchFamily="18" charset="0"/>
                          </a:rPr>
                          <m:t>𝑎𝑖𝑠</m:t>
                        </m:r>
                      </m:sub>
                    </m:sSub>
                  </m:oMath>
                </a14:m>
                <a:endParaRPr lang="pt-BR" smtClean="0"/>
              </a:p>
              <a:p>
                <a:pPr lvl="1"/>
                <a:r>
                  <a:rPr lang="pt-BR" smtClean="0"/>
                  <a:t>Matriz de Drichlet: </a:t>
                </a:r>
                <a14:m>
                  <m:oMath xmlns:m="http://schemas.openxmlformats.org/officeDocument/2006/math">
                    <m:r>
                      <a:rPr lang="pt-BR" b="1" i="0" smtClean="0">
                        <a:latin typeface="Cambria Math" panose="02040503050406030204" pitchFamily="18" charset="0"/>
                      </a:rPr>
                      <m:t>𝐒</m:t>
                    </m:r>
                    <m:r>
                      <a:rPr lang="pt-BR" b="0" i="0"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𝑯</m:t>
                                  </m:r>
                                </m:e>
                                <m:sub>
                                  <m:r>
                                    <a:rPr lang="pt-BR" b="0" i="1" smtClean="0">
                                      <a:latin typeface="Cambria Math" panose="02040503050406030204" pitchFamily="18" charset="0"/>
                                    </a:rPr>
                                    <m:t>1</m:t>
                                  </m:r>
                                </m:sub>
                                <m:sup>
                                  <m:r>
                                    <a:rPr lang="pt-BR" b="0" i="1" smtClean="0">
                                      <a:latin typeface="Cambria Math" panose="02040503050406030204" pitchFamily="18" charset="0"/>
                                    </a:rPr>
                                    <m:t>𝑒</m:t>
                                  </m:r>
                                </m:sup>
                              </m:sSubSup>
                            </m:e>
                            <m:e>
                              <m:r>
                                <a:rPr lang="pt-BR" b="0" i="1" smtClean="0">
                                  <a:latin typeface="Cambria Math" panose="02040503050406030204" pitchFamily="18" charset="0"/>
                                </a:rPr>
                                <m:t>0</m:t>
                              </m:r>
                              <m:r>
                                <a:rPr lang="pt-BR" b="0" i="1" smtClean="0">
                                  <a:latin typeface="Cambria Math" panose="02040503050406030204" pitchFamily="18" charset="0"/>
                                </a:rPr>
                                <m:t>𝑠</m:t>
                              </m:r>
                            </m:e>
                            <m:e>
                              <m:r>
                                <a:rPr lang="pt-BR" b="0" i="1" smtClean="0">
                                  <a:latin typeface="Cambria Math" panose="02040503050406030204" pitchFamily="18" charset="0"/>
                                </a:rPr>
                                <m:t>0</m:t>
                              </m:r>
                              <m:r>
                                <a:rPr lang="pt-BR" b="0" i="1" smtClean="0">
                                  <a:latin typeface="Cambria Math" panose="02040503050406030204" pitchFamily="18" charset="0"/>
                                </a:rPr>
                                <m:t>𝑠</m:t>
                              </m:r>
                            </m:e>
                          </m:mr>
                          <m:mr>
                            <m:e>
                              <m:r>
                                <a:rPr lang="pt-BR" b="0" i="1" smtClean="0">
                                  <a:latin typeface="Cambria Math" panose="02040503050406030204" pitchFamily="18" charset="0"/>
                                </a:rPr>
                                <m:t>0</m:t>
                              </m:r>
                              <m:r>
                                <a:rPr lang="pt-BR" b="0" i="1" smtClean="0">
                                  <a:latin typeface="Cambria Math" panose="02040503050406030204" pitchFamily="18" charset="0"/>
                                </a:rPr>
                                <m:t>𝑠</m:t>
                              </m:r>
                            </m:e>
                            <m:e>
                              <m:r>
                                <a:rPr lang="pt-BR" i="1" smtClean="0">
                                  <a:latin typeface="Cambria Math" panose="02040503050406030204" pitchFamily="18" charset="0"/>
                                </a:rPr>
                                <m:t>…</m:t>
                              </m:r>
                            </m:e>
                            <m:e>
                              <m:r>
                                <a:rPr lang="pt-BR" b="0" i="1" smtClean="0">
                                  <a:latin typeface="Cambria Math" panose="02040503050406030204" pitchFamily="18" charset="0"/>
                                </a:rPr>
                                <m:t>0</m:t>
                              </m:r>
                              <m:r>
                                <a:rPr lang="pt-BR" b="0" i="1" smtClean="0">
                                  <a:latin typeface="Cambria Math" panose="02040503050406030204" pitchFamily="18" charset="0"/>
                                </a:rPr>
                                <m:t>𝑠</m:t>
                              </m:r>
                            </m:e>
                          </m:mr>
                          <m:mr>
                            <m:e>
                              <m:r>
                                <a:rPr lang="pt-BR" b="0" i="1" smtClean="0">
                                  <a:latin typeface="Cambria Math" panose="02040503050406030204" pitchFamily="18" charset="0"/>
                                </a:rPr>
                                <m:t>0</m:t>
                              </m:r>
                              <m:r>
                                <a:rPr lang="pt-BR" b="0" i="1" smtClean="0">
                                  <a:latin typeface="Cambria Math" panose="02040503050406030204" pitchFamily="18" charset="0"/>
                                </a:rPr>
                                <m:t>𝑠</m:t>
                              </m:r>
                            </m:e>
                            <m:e>
                              <m:r>
                                <a:rPr lang="pt-BR" b="0" i="1" smtClean="0">
                                  <a:latin typeface="Cambria Math" panose="02040503050406030204" pitchFamily="18" charset="0"/>
                                </a:rPr>
                                <m:t>0</m:t>
                              </m:r>
                              <m:r>
                                <a:rPr lang="pt-BR" b="0" i="1" smtClean="0">
                                  <a:latin typeface="Cambria Math" panose="02040503050406030204" pitchFamily="18" charset="0"/>
                                </a:rPr>
                                <m:t>𝑠</m:t>
                              </m:r>
                            </m:e>
                            <m:e>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𝑯</m:t>
                                  </m:r>
                                </m:e>
                                <m:sub>
                                  <m:r>
                                    <a:rPr lang="pt-BR" b="0" i="1" smtClean="0">
                                      <a:latin typeface="Cambria Math" panose="02040503050406030204" pitchFamily="18" charset="0"/>
                                    </a:rPr>
                                    <m:t>𝑛</m:t>
                                  </m:r>
                                </m:sub>
                                <m:sup>
                                  <m:r>
                                    <a:rPr lang="pt-BR" b="0" i="1" smtClean="0">
                                      <a:latin typeface="Cambria Math" panose="02040503050406030204" pitchFamily="18" charset="0"/>
                                    </a:rPr>
                                    <m:t>𝑒</m:t>
                                  </m:r>
                                </m:sup>
                              </m:sSubSup>
                            </m:e>
                          </m:mr>
                        </m:m>
                      </m:e>
                    </m:d>
                  </m:oMath>
                </a14:m>
                <a:endParaRPr lang="pt-BR" smtClean="0"/>
              </a:p>
              <a:p>
                <a:pPr lvl="1"/>
                <a:r>
                  <a:rPr lang="pt-BR" smtClean="0"/>
                  <a:t>Sistema Global: </a:t>
                </a:r>
                <a14:m>
                  <m:oMath xmlns:m="http://schemas.openxmlformats.org/officeDocument/2006/math">
                    <m:d>
                      <m:dPr>
                        <m:ctrlPr>
                          <a:rPr lang="pt-BR" b="1" i="1" smtClean="0">
                            <a:latin typeface="Cambria Math" panose="02040503050406030204" pitchFamily="18" charset="0"/>
                          </a:rPr>
                        </m:ctrlPr>
                      </m:dPr>
                      <m:e>
                        <m:sSup>
                          <m:sSupPr>
                            <m:ctrlPr>
                              <a:rPr lang="pt-BR" i="1" smtClean="0">
                                <a:latin typeface="Cambria Math" panose="02040503050406030204" pitchFamily="18" charset="0"/>
                              </a:rPr>
                            </m:ctrlPr>
                          </m:sSupPr>
                          <m:e>
                            <m:r>
                              <a:rPr lang="pt-BR" b="1" i="1" smtClean="0">
                                <a:latin typeface="Cambria Math" panose="02040503050406030204" pitchFamily="18" charset="0"/>
                              </a:rPr>
                              <m:t>𝑪</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𝑺</m:t>
                        </m:r>
                        <m:r>
                          <a:rPr lang="pt-BR" b="0" i="1" smtClean="0">
                            <a:latin typeface="Cambria Math" panose="02040503050406030204" pitchFamily="18" charset="0"/>
                          </a:rPr>
                          <m:t>.</m:t>
                        </m:r>
                        <m:r>
                          <a:rPr lang="pt-BR" b="1" i="1" smtClean="0">
                            <a:latin typeface="Cambria Math" panose="02040503050406030204" pitchFamily="18" charset="0"/>
                          </a:rPr>
                          <m:t>𝑪</m:t>
                        </m:r>
                      </m:e>
                    </m:d>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𝑼</m:t>
                        </m:r>
                      </m:e>
                      <m:sub>
                        <m:r>
                          <a:rPr lang="pt-BR" i="1">
                            <a:latin typeface="Cambria Math" panose="02040503050406030204" pitchFamily="18" charset="0"/>
                          </a:rPr>
                          <m:t>𝑔𝑙𝑜𝑏𝑎𝑖𝑠</m:t>
                        </m:r>
                      </m:sub>
                    </m:sSub>
                    <m:r>
                      <a:rPr lang="pt-BR" b="0" i="1" smtClean="0">
                        <a:latin typeface="Cambria Math" panose="02040503050406030204" pitchFamily="18" charset="0"/>
                      </a:rPr>
                      <m:t>=</m:t>
                    </m:r>
                    <m:r>
                      <a:rPr lang="pt-BR" b="1" i="1" smtClean="0">
                        <a:latin typeface="Cambria Math" panose="02040503050406030204" pitchFamily="18" charset="0"/>
                      </a:rPr>
                      <m:t>𝟎</m:t>
                    </m:r>
                  </m:oMath>
                </a14:m>
                <a:endParaRPr lang="pt-BR" b="1" smtClean="0"/>
              </a:p>
              <a:p>
                <a:pPr algn="just"/>
                <a:r>
                  <a:rPr lang="pt-BR" smtClean="0"/>
                  <a:t>O sistema global é resolvido apenas para os nós com incógnitas. Os valores da solução nos demais nós são utilizados como condições de contorno.</a:t>
                </a:r>
              </a:p>
              <a:p>
                <a:pPr algn="just"/>
                <a:r>
                  <a:rPr lang="pt-BR" smtClean="0"/>
                  <a:t>No slide a seguir é apresentada a implementação em planilha do exemplo de Strang, desenvolvido nos slides anteriores (eq.de Laplace no centro de um quadrado)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24744"/>
                <a:ext cx="9612312" cy="5381625"/>
              </a:xfrm>
              <a:blipFill>
                <a:blip r:embed="rId2"/>
                <a:stretch>
                  <a:fillRect l="-1458" t="-907" r="-1395"/>
                </a:stretch>
              </a:blipFill>
            </p:spPr>
            <p:txBody>
              <a:bodyPr/>
              <a:lstStyle/>
              <a:p>
                <a:r>
                  <a:rPr lang="pt-BR">
                    <a:noFill/>
                  </a:rPr>
                  <a:t> </a:t>
                </a:r>
              </a:p>
            </p:txBody>
          </p:sp>
        </mc:Fallback>
      </mc:AlternateContent>
    </p:spTree>
    <p:extLst>
      <p:ext uri="{BB962C8B-B14F-4D97-AF65-F5344CB8AC3E}">
        <p14:creationId xmlns:p14="http://schemas.microsoft.com/office/powerpoint/2010/main" val="126211258"/>
      </p:ext>
    </p:extLst>
  </p:cSld>
  <p:clrMapOvr>
    <a:masterClrMapping/>
  </p:clrMapOvr>
  <p:timing>
    <p:tnLst>
      <p:par>
        <p:cTn id="1" dur="indefinite" restart="never" nodeType="tmRoot"/>
      </p:par>
    </p:tn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Laplace, ex.Strang. Solução via Excel &amp; Solver</a:t>
            </a:r>
            <a:endParaRPr lang="pt-BR" sz="2800"/>
          </a:p>
        </p:txBody>
      </p:sp>
      <p:graphicFrame>
        <p:nvGraphicFramePr>
          <p:cNvPr id="4" name="Objeto 3"/>
          <p:cNvGraphicFramePr>
            <a:graphicFrameLocks noChangeAspect="1"/>
          </p:cNvGraphicFramePr>
          <p:nvPr>
            <p:extLst>
              <p:ext uri="{D42A27DB-BD31-4B8C-83A1-F6EECF244321}">
                <p14:modId xmlns:p14="http://schemas.microsoft.com/office/powerpoint/2010/main" val="411803949"/>
              </p:ext>
            </p:extLst>
          </p:nvPr>
        </p:nvGraphicFramePr>
        <p:xfrm>
          <a:off x="56456" y="980728"/>
          <a:ext cx="9741572" cy="5544616"/>
        </p:xfrm>
        <a:graphic>
          <a:graphicData uri="http://schemas.openxmlformats.org/presentationml/2006/ole">
            <mc:AlternateContent xmlns:mc="http://schemas.openxmlformats.org/markup-compatibility/2006">
              <mc:Choice xmlns:v="urn:schemas-microsoft-com:vml" Requires="v">
                <p:oleObj spid="_x0000_s313378" name="Planilha" r:id="rId3" imgW="17602304" imgH="5724481" progId="Excel.Sheet.12">
                  <p:embed/>
                </p:oleObj>
              </mc:Choice>
              <mc:Fallback>
                <p:oleObj name="Planilha" r:id="rId3" imgW="17602304" imgH="5724481" progId="Excel.Sheet.12">
                  <p:embed/>
                  <p:pic>
                    <p:nvPicPr>
                      <p:cNvPr id="0" name=""/>
                      <p:cNvPicPr/>
                      <p:nvPr/>
                    </p:nvPicPr>
                    <p:blipFill>
                      <a:blip r:embed="rId4"/>
                      <a:stretch>
                        <a:fillRect/>
                      </a:stretch>
                    </p:blipFill>
                    <p:spPr>
                      <a:xfrm>
                        <a:off x="56456" y="980728"/>
                        <a:ext cx="9741572" cy="5544616"/>
                      </a:xfrm>
                      <a:prstGeom prst="rect">
                        <a:avLst/>
                      </a:prstGeom>
                    </p:spPr>
                  </p:pic>
                </p:oleObj>
              </mc:Fallback>
            </mc:AlternateContent>
          </a:graphicData>
        </a:graphic>
      </p:graphicFrame>
    </p:spTree>
    <p:extLst>
      <p:ext uri="{BB962C8B-B14F-4D97-AF65-F5344CB8AC3E}">
        <p14:creationId xmlns:p14="http://schemas.microsoft.com/office/powerpoint/2010/main" val="877481298"/>
      </p:ext>
    </p:extLst>
  </p:cSld>
  <p:clrMapOvr>
    <a:masterClrMapping/>
  </p:clrMapOvr>
  <p:timing>
    <p:tnLst>
      <p:par>
        <p:cTn id="1" dur="indefinite" restart="never" nodeType="tmRoot"/>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Procedimento geral (cont.)</a:t>
            </a:r>
            <a:endParaRPr lang="pt-BR"/>
          </a:p>
        </p:txBody>
      </p:sp>
      <p:sp>
        <p:nvSpPr>
          <p:cNvPr id="3" name="Espaço Reservado para Conteúdo 2"/>
          <p:cNvSpPr>
            <a:spLocks noGrp="1"/>
          </p:cNvSpPr>
          <p:nvPr>
            <p:ph idx="1"/>
          </p:nvPr>
        </p:nvSpPr>
        <p:spPr>
          <a:xfrm>
            <a:off x="128464" y="1124744"/>
            <a:ext cx="9612312" cy="5381625"/>
          </a:xfrm>
        </p:spPr>
        <p:txBody>
          <a:bodyPr>
            <a:normAutofit/>
          </a:bodyPr>
          <a:lstStyle/>
          <a:p>
            <a:pPr algn="just"/>
            <a:r>
              <a:rPr lang="pt-BR" smtClean="0"/>
              <a:t>Nos slides a seguir vamos implementar a sequência de resolução em Excel para a equação de Laplace em um quadrado dividido em nove outros quadrados. </a:t>
            </a:r>
          </a:p>
          <a:p>
            <a:pPr algn="just"/>
            <a:r>
              <a:rPr lang="pt-BR" smtClean="0"/>
              <a:t>Este é uma versão menor do exemplo de Chapra Canale, cap.32, apresentado nos slides anteriores em detalhes.</a:t>
            </a:r>
          </a:p>
          <a:p>
            <a:pPr algn="just"/>
            <a:r>
              <a:rPr lang="pt-BR" smtClean="0"/>
              <a:t>A resolução será progressivamente transferida para o VBA, conforme poderá ser percebido.</a:t>
            </a:r>
            <a:endParaRPr lang="pt-BR"/>
          </a:p>
        </p:txBody>
      </p:sp>
    </p:spTree>
    <p:extLst>
      <p:ext uri="{BB962C8B-B14F-4D97-AF65-F5344CB8AC3E}">
        <p14:creationId xmlns:p14="http://schemas.microsoft.com/office/powerpoint/2010/main" val="2061216718"/>
      </p:ext>
    </p:extLst>
  </p:cSld>
  <p:clrMapOvr>
    <a:masterClrMapping/>
  </p:clrMapOvr>
  <p:timing>
    <p:tnLst>
      <p:par>
        <p:cTn id="1" dur="indefinite" restart="never" nodeType="tmRoot"/>
      </p:par>
    </p:tn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Laplace v.1 –Excel, solução via Solver</a:t>
            </a:r>
            <a:endParaRPr lang="pt-BR"/>
          </a:p>
        </p:txBody>
      </p:sp>
      <p:graphicFrame>
        <p:nvGraphicFramePr>
          <p:cNvPr id="5" name="Objeto 4"/>
          <p:cNvGraphicFramePr>
            <a:graphicFrameLocks/>
          </p:cNvGraphicFramePr>
          <p:nvPr>
            <p:extLst>
              <p:ext uri="{D42A27DB-BD31-4B8C-83A1-F6EECF244321}">
                <p14:modId xmlns:p14="http://schemas.microsoft.com/office/powerpoint/2010/main" val="1736616428"/>
              </p:ext>
            </p:extLst>
          </p:nvPr>
        </p:nvGraphicFramePr>
        <p:xfrm>
          <a:off x="129544" y="1052734"/>
          <a:ext cx="9720000" cy="5400000"/>
        </p:xfrm>
        <a:graphic>
          <a:graphicData uri="http://schemas.openxmlformats.org/presentationml/2006/ole">
            <mc:AlternateContent xmlns:mc="http://schemas.openxmlformats.org/markup-compatibility/2006">
              <mc:Choice xmlns:v="urn:schemas-microsoft-com:vml" Requires="v">
                <p:oleObj spid="_x0000_s306213" name="Planilha" r:id="rId3" imgW="15620938" imgH="6295931" progId="Excel.Sheet.12">
                  <p:embed/>
                </p:oleObj>
              </mc:Choice>
              <mc:Fallback>
                <p:oleObj name="Planilha" r:id="rId3" imgW="15620938" imgH="6295931" progId="Excel.Sheet.12">
                  <p:embed/>
                  <p:pic>
                    <p:nvPicPr>
                      <p:cNvPr id="0" name=""/>
                      <p:cNvPicPr/>
                      <p:nvPr/>
                    </p:nvPicPr>
                    <p:blipFill>
                      <a:blip r:embed="rId4"/>
                      <a:stretch>
                        <a:fillRect/>
                      </a:stretch>
                    </p:blipFill>
                    <p:spPr>
                      <a:xfrm>
                        <a:off x="129544" y="1052734"/>
                        <a:ext cx="9720000" cy="5400000"/>
                      </a:xfrm>
                      <a:prstGeom prst="rect">
                        <a:avLst/>
                      </a:prstGeom>
                    </p:spPr>
                  </p:pic>
                </p:oleObj>
              </mc:Fallback>
            </mc:AlternateContent>
          </a:graphicData>
        </a:graphic>
      </p:graphicFrame>
    </p:spTree>
    <p:extLst>
      <p:ext uri="{BB962C8B-B14F-4D97-AF65-F5344CB8AC3E}">
        <p14:creationId xmlns:p14="http://schemas.microsoft.com/office/powerpoint/2010/main" val="3382883647"/>
      </p:ext>
    </p:extLst>
  </p:cSld>
  <p:clrMapOvr>
    <a:masterClrMapping/>
  </p:clrMapOvr>
  <p:timing>
    <p:tnLst>
      <p:par>
        <p:cTn id="1" dur="indefinite" restart="never" nodeType="tmRoot"/>
      </p:par>
    </p:tn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260350"/>
            <a:ext cx="9434065" cy="533400"/>
          </a:xfrm>
        </p:spPr>
        <p:txBody>
          <a:bodyPr/>
          <a:lstStyle/>
          <a:p>
            <a:r>
              <a:rPr lang="pt-BR" smtClean="0"/>
              <a:t>Laplace v.2 – Excel, solução via matrizes</a:t>
            </a:r>
            <a:endParaRPr lang="pt-BR"/>
          </a:p>
        </p:txBody>
      </p:sp>
      <p:graphicFrame>
        <p:nvGraphicFramePr>
          <p:cNvPr id="3" name="Objeto 2"/>
          <p:cNvGraphicFramePr>
            <a:graphicFrameLocks/>
          </p:cNvGraphicFramePr>
          <p:nvPr>
            <p:extLst>
              <p:ext uri="{D42A27DB-BD31-4B8C-83A1-F6EECF244321}">
                <p14:modId xmlns:p14="http://schemas.microsoft.com/office/powerpoint/2010/main" val="1644770986"/>
              </p:ext>
            </p:extLst>
          </p:nvPr>
        </p:nvGraphicFramePr>
        <p:xfrm>
          <a:off x="128495" y="1053336"/>
          <a:ext cx="9720000" cy="5400000"/>
        </p:xfrm>
        <a:graphic>
          <a:graphicData uri="http://schemas.openxmlformats.org/presentationml/2006/ole">
            <mc:AlternateContent xmlns:mc="http://schemas.openxmlformats.org/markup-compatibility/2006">
              <mc:Choice xmlns:v="urn:schemas-microsoft-com:vml" Requires="v">
                <p:oleObj spid="_x0000_s307237" name="Planilha" r:id="rId3" imgW="15592325" imgH="6133971" progId="Excel.Sheet.12">
                  <p:embed/>
                </p:oleObj>
              </mc:Choice>
              <mc:Fallback>
                <p:oleObj name="Planilha" r:id="rId3" imgW="15592325" imgH="6133971" progId="Excel.Sheet.12">
                  <p:embed/>
                  <p:pic>
                    <p:nvPicPr>
                      <p:cNvPr id="0" name=""/>
                      <p:cNvPicPr/>
                      <p:nvPr/>
                    </p:nvPicPr>
                    <p:blipFill>
                      <a:blip r:embed="rId4"/>
                      <a:stretch>
                        <a:fillRect/>
                      </a:stretch>
                    </p:blipFill>
                    <p:spPr>
                      <a:xfrm>
                        <a:off x="128495" y="1053336"/>
                        <a:ext cx="9720000" cy="5400000"/>
                      </a:xfrm>
                      <a:prstGeom prst="rect">
                        <a:avLst/>
                      </a:prstGeom>
                    </p:spPr>
                  </p:pic>
                </p:oleObj>
              </mc:Fallback>
            </mc:AlternateContent>
          </a:graphicData>
        </a:graphic>
      </p:graphicFrame>
    </p:spTree>
    <p:extLst>
      <p:ext uri="{BB962C8B-B14F-4D97-AF65-F5344CB8AC3E}">
        <p14:creationId xmlns:p14="http://schemas.microsoft.com/office/powerpoint/2010/main" val="899202399"/>
      </p:ext>
    </p:extLst>
  </p:cSld>
  <p:clrMapOvr>
    <a:masterClrMapping/>
  </p:clrMapOvr>
  <p:timing>
    <p:tnLst>
      <p:par>
        <p:cTn id="1" dur="indefinite" restart="never" nodeType="tmRoot"/>
      </p:par>
    </p:tn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 Matriz de Rigidez via VBA</a:t>
            </a:r>
            <a:endParaRPr lang="pt-BR"/>
          </a:p>
        </p:txBody>
      </p:sp>
      <p:graphicFrame>
        <p:nvGraphicFramePr>
          <p:cNvPr id="3" name="Objeto 2"/>
          <p:cNvGraphicFramePr>
            <a:graphicFrameLocks noChangeAspect="1"/>
          </p:cNvGraphicFramePr>
          <p:nvPr>
            <p:extLst>
              <p:ext uri="{D42A27DB-BD31-4B8C-83A1-F6EECF244321}">
                <p14:modId xmlns:p14="http://schemas.microsoft.com/office/powerpoint/2010/main" val="2829055587"/>
              </p:ext>
            </p:extLst>
          </p:nvPr>
        </p:nvGraphicFramePr>
        <p:xfrm>
          <a:off x="128463" y="980728"/>
          <a:ext cx="9578739" cy="5112568"/>
        </p:xfrm>
        <a:graphic>
          <a:graphicData uri="http://schemas.openxmlformats.org/presentationml/2006/ole">
            <mc:AlternateContent xmlns:mc="http://schemas.openxmlformats.org/markup-compatibility/2006">
              <mc:Choice xmlns:v="urn:schemas-microsoft-com:vml" Requires="v">
                <p:oleObj spid="_x0000_s308261" name="Planilha Habilitada para Macro" r:id="rId3" imgW="10620284" imgH="4391010" progId="Excel.SheetMacroEnabled.12">
                  <p:embed/>
                </p:oleObj>
              </mc:Choice>
              <mc:Fallback>
                <p:oleObj name="Planilha Habilitada para Macro" r:id="rId3" imgW="10620284" imgH="4391010" progId="Excel.SheetMacroEnabled.12">
                  <p:embed/>
                  <p:pic>
                    <p:nvPicPr>
                      <p:cNvPr id="0" name=""/>
                      <p:cNvPicPr/>
                      <p:nvPr/>
                    </p:nvPicPr>
                    <p:blipFill>
                      <a:blip r:embed="rId4"/>
                      <a:stretch>
                        <a:fillRect/>
                      </a:stretch>
                    </p:blipFill>
                    <p:spPr>
                      <a:xfrm>
                        <a:off x="128463" y="980728"/>
                        <a:ext cx="9578739" cy="5112568"/>
                      </a:xfrm>
                      <a:prstGeom prst="rect">
                        <a:avLst/>
                      </a:prstGeom>
                    </p:spPr>
                  </p:pic>
                </p:oleObj>
              </mc:Fallback>
            </mc:AlternateContent>
          </a:graphicData>
        </a:graphic>
      </p:graphicFrame>
    </p:spTree>
    <p:extLst>
      <p:ext uri="{BB962C8B-B14F-4D97-AF65-F5344CB8AC3E}">
        <p14:creationId xmlns:p14="http://schemas.microsoft.com/office/powerpoint/2010/main" val="2092284653"/>
      </p:ext>
    </p:extLst>
  </p:cSld>
  <p:clrMapOvr>
    <a:masterClrMapping/>
  </p:clrMapOvr>
  <p:timing>
    <p:tnLst>
      <p:par>
        <p:cTn id="1" dur="indefinite" restart="never" nodeType="tmRoot"/>
      </p:par>
    </p:tn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v.3 – Matriz de Rigidez via VBA</a:t>
            </a:r>
            <a:endParaRPr lang="pt-BR"/>
          </a:p>
        </p:txBody>
      </p:sp>
      <p:graphicFrame>
        <p:nvGraphicFramePr>
          <p:cNvPr id="3" name="Objeto 2"/>
          <p:cNvGraphicFramePr>
            <a:graphicFrameLocks noChangeAspect="1"/>
          </p:cNvGraphicFramePr>
          <p:nvPr>
            <p:extLst>
              <p:ext uri="{D42A27DB-BD31-4B8C-83A1-F6EECF244321}">
                <p14:modId xmlns:p14="http://schemas.microsoft.com/office/powerpoint/2010/main" val="1927593412"/>
              </p:ext>
            </p:extLst>
          </p:nvPr>
        </p:nvGraphicFramePr>
        <p:xfrm>
          <a:off x="128463" y="908720"/>
          <a:ext cx="9651263" cy="5616624"/>
        </p:xfrm>
        <a:graphic>
          <a:graphicData uri="http://schemas.openxmlformats.org/presentationml/2006/ole">
            <mc:AlternateContent xmlns:mc="http://schemas.openxmlformats.org/markup-compatibility/2006">
              <mc:Choice xmlns:v="urn:schemas-microsoft-com:vml" Requires="v">
                <p:oleObj spid="_x0000_s309285" name="Planilha Habilitada para Macro" r:id="rId3" imgW="15516201" imgH="6133971" progId="Excel.SheetMacroEnabled.12">
                  <p:embed/>
                </p:oleObj>
              </mc:Choice>
              <mc:Fallback>
                <p:oleObj name="Planilha Habilitada para Macro" r:id="rId3" imgW="15516201" imgH="6133971" progId="Excel.SheetMacroEnabled.12">
                  <p:embed/>
                  <p:pic>
                    <p:nvPicPr>
                      <p:cNvPr id="0" name=""/>
                      <p:cNvPicPr/>
                      <p:nvPr/>
                    </p:nvPicPr>
                    <p:blipFill>
                      <a:blip r:embed="rId4"/>
                      <a:stretch>
                        <a:fillRect/>
                      </a:stretch>
                    </p:blipFill>
                    <p:spPr>
                      <a:xfrm>
                        <a:off x="128463" y="908720"/>
                        <a:ext cx="9651263" cy="5616624"/>
                      </a:xfrm>
                      <a:prstGeom prst="rect">
                        <a:avLst/>
                      </a:prstGeom>
                    </p:spPr>
                  </p:pic>
                </p:oleObj>
              </mc:Fallback>
            </mc:AlternateContent>
          </a:graphicData>
        </a:graphic>
      </p:graphicFrame>
    </p:spTree>
    <p:extLst>
      <p:ext uri="{BB962C8B-B14F-4D97-AF65-F5344CB8AC3E}">
        <p14:creationId xmlns:p14="http://schemas.microsoft.com/office/powerpoint/2010/main" val="297790978"/>
      </p:ext>
    </p:extLst>
  </p:cSld>
  <p:clrMapOvr>
    <a:masterClrMapping/>
  </p:clrMapOvr>
  <p:timing>
    <p:tnLst>
      <p:par>
        <p:cTn id="1" dur="indefinite" restart="never" nodeType="tmRoot"/>
      </p:par>
    </p:tn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Laplace v.4 – Matriz Bloco Diagonal via VBA</a:t>
            </a:r>
            <a:endParaRPr lang="pt-BR" sz="2800"/>
          </a:p>
        </p:txBody>
      </p:sp>
      <p:graphicFrame>
        <p:nvGraphicFramePr>
          <p:cNvPr id="3" name="Objeto 2"/>
          <p:cNvGraphicFramePr>
            <a:graphicFrameLocks noChangeAspect="1"/>
          </p:cNvGraphicFramePr>
          <p:nvPr>
            <p:extLst>
              <p:ext uri="{D42A27DB-BD31-4B8C-83A1-F6EECF244321}">
                <p14:modId xmlns:p14="http://schemas.microsoft.com/office/powerpoint/2010/main" val="3369081788"/>
              </p:ext>
            </p:extLst>
          </p:nvPr>
        </p:nvGraphicFramePr>
        <p:xfrm>
          <a:off x="128464" y="908720"/>
          <a:ext cx="9596242" cy="5544616"/>
        </p:xfrm>
        <a:graphic>
          <a:graphicData uri="http://schemas.openxmlformats.org/presentationml/2006/ole">
            <mc:AlternateContent xmlns:mc="http://schemas.openxmlformats.org/markup-compatibility/2006">
              <mc:Choice xmlns:v="urn:schemas-microsoft-com:vml" Requires="v">
                <p:oleObj spid="_x0000_s310309" name="Planilha Habilitada para Macro" r:id="rId3" imgW="15535367" imgH="5943667" progId="Excel.SheetMacroEnabled.12">
                  <p:embed/>
                </p:oleObj>
              </mc:Choice>
              <mc:Fallback>
                <p:oleObj name="Planilha Habilitada para Macro" r:id="rId3" imgW="15535367" imgH="5943667" progId="Excel.SheetMacroEnabled.12">
                  <p:embed/>
                  <p:pic>
                    <p:nvPicPr>
                      <p:cNvPr id="0" name=""/>
                      <p:cNvPicPr/>
                      <p:nvPr/>
                    </p:nvPicPr>
                    <p:blipFill>
                      <a:blip r:embed="rId4"/>
                      <a:stretch>
                        <a:fillRect/>
                      </a:stretch>
                    </p:blipFill>
                    <p:spPr>
                      <a:xfrm>
                        <a:off x="128464" y="908720"/>
                        <a:ext cx="9596242" cy="5544616"/>
                      </a:xfrm>
                      <a:prstGeom prst="rect">
                        <a:avLst/>
                      </a:prstGeom>
                    </p:spPr>
                  </p:pic>
                </p:oleObj>
              </mc:Fallback>
            </mc:AlternateContent>
          </a:graphicData>
        </a:graphic>
      </p:graphicFrame>
    </p:spTree>
    <p:extLst>
      <p:ext uri="{BB962C8B-B14F-4D97-AF65-F5344CB8AC3E}">
        <p14:creationId xmlns:p14="http://schemas.microsoft.com/office/powerpoint/2010/main" val="781903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ítulo 1"/>
          <p:cNvSpPr>
            <a:spLocks noGrp="1"/>
          </p:cNvSpPr>
          <p:nvPr>
            <p:ph type="title"/>
          </p:nvPr>
        </p:nvSpPr>
        <p:spPr/>
        <p:txBody>
          <a:bodyPr/>
          <a:lstStyle/>
          <a:p>
            <a:r>
              <a:rPr lang="en-US" smtClean="0"/>
              <a:t>Planilhas com iteração</a:t>
            </a:r>
            <a:endParaRPr lang="pt-BR" smtClean="0"/>
          </a:p>
        </p:txBody>
      </p:sp>
      <p:graphicFrame>
        <p:nvGraphicFramePr>
          <p:cNvPr id="163842" name="Object 2"/>
          <p:cNvGraphicFramePr>
            <a:graphicFrameLocks noChangeAspect="1"/>
          </p:cNvGraphicFramePr>
          <p:nvPr/>
        </p:nvGraphicFramePr>
        <p:xfrm>
          <a:off x="1952625" y="887413"/>
          <a:ext cx="5357813" cy="2398712"/>
        </p:xfrm>
        <a:graphic>
          <a:graphicData uri="http://schemas.openxmlformats.org/presentationml/2006/ole">
            <mc:AlternateContent xmlns:mc="http://schemas.openxmlformats.org/markup-compatibility/2006">
              <mc:Choice xmlns:v="urn:schemas-microsoft-com:vml" Requires="v">
                <p:oleObj spid="_x0000_s27163" name="Planilha" r:id="rId3" imgW="4276641" imgH="1914457" progId="Excel.Sheet.12">
                  <p:embed/>
                </p:oleObj>
              </mc:Choice>
              <mc:Fallback>
                <p:oleObj name="Planilha" r:id="rId3" imgW="4276641" imgH="1914457"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887413"/>
                        <a:ext cx="5357813" cy="2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43" name="Object 3"/>
          <p:cNvGraphicFramePr>
            <a:graphicFrameLocks noChangeAspect="1"/>
          </p:cNvGraphicFramePr>
          <p:nvPr/>
        </p:nvGraphicFramePr>
        <p:xfrm>
          <a:off x="1952625" y="3429000"/>
          <a:ext cx="5324475" cy="2857500"/>
        </p:xfrm>
        <a:graphic>
          <a:graphicData uri="http://schemas.openxmlformats.org/presentationml/2006/ole">
            <mc:AlternateContent xmlns:mc="http://schemas.openxmlformats.org/markup-compatibility/2006">
              <mc:Choice xmlns:v="urn:schemas-microsoft-com:vml" Requires="v">
                <p:oleObj spid="_x0000_s27164" name="Planilha" r:id="rId5" imgW="4276641" imgH="2295457" progId="Excel.Sheet.12">
                  <p:embed/>
                </p:oleObj>
              </mc:Choice>
              <mc:Fallback>
                <p:oleObj name="Planilha" r:id="rId5" imgW="4276641" imgH="2295457" progId="Excel.Sheet.1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25" y="3429000"/>
                        <a:ext cx="532447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63842"/>
                                        </p:tgtEl>
                                        <p:attrNameLst>
                                          <p:attrName>style.visibility</p:attrName>
                                        </p:attrNameLst>
                                      </p:cBhvr>
                                      <p:to>
                                        <p:strVal val="visible"/>
                                      </p:to>
                                    </p:set>
                                    <p:anim calcmode="lin" valueType="num">
                                      <p:cBhvr>
                                        <p:cTn id="7" dur="500" fill="hold"/>
                                        <p:tgtEl>
                                          <p:spTgt spid="163842"/>
                                        </p:tgtEl>
                                        <p:attrNameLst>
                                          <p:attrName>ppt_w</p:attrName>
                                        </p:attrNameLst>
                                      </p:cBhvr>
                                      <p:tavLst>
                                        <p:tav tm="0">
                                          <p:val>
                                            <p:fltVal val="0"/>
                                          </p:val>
                                        </p:tav>
                                        <p:tav tm="100000">
                                          <p:val>
                                            <p:strVal val="#ppt_w"/>
                                          </p:val>
                                        </p:tav>
                                      </p:tavLst>
                                    </p:anim>
                                    <p:anim calcmode="lin" valueType="num">
                                      <p:cBhvr>
                                        <p:cTn id="8" dur="500" fill="hold"/>
                                        <p:tgtEl>
                                          <p:spTgt spid="163842"/>
                                        </p:tgtEl>
                                        <p:attrNameLst>
                                          <p:attrName>ppt_h</p:attrName>
                                        </p:attrNameLst>
                                      </p:cBhvr>
                                      <p:tavLst>
                                        <p:tav tm="0">
                                          <p:val>
                                            <p:fltVal val="0"/>
                                          </p:val>
                                        </p:tav>
                                        <p:tav tm="100000">
                                          <p:val>
                                            <p:strVal val="#ppt_h"/>
                                          </p:val>
                                        </p:tav>
                                      </p:tavLst>
                                    </p:anim>
                                    <p:animEffect transition="in" filter="fade">
                                      <p:cBhvr>
                                        <p:cTn id="9" dur="500"/>
                                        <p:tgtEl>
                                          <p:spTgt spid="16384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63843"/>
                                        </p:tgtEl>
                                        <p:attrNameLst>
                                          <p:attrName>style.visibility</p:attrName>
                                        </p:attrNameLst>
                                      </p:cBhvr>
                                      <p:to>
                                        <p:strVal val="visible"/>
                                      </p:to>
                                    </p:set>
                                    <p:anim calcmode="lin" valueType="num">
                                      <p:cBhvr>
                                        <p:cTn id="14" dur="500" fill="hold"/>
                                        <p:tgtEl>
                                          <p:spTgt spid="163843"/>
                                        </p:tgtEl>
                                        <p:attrNameLst>
                                          <p:attrName>ppt_w</p:attrName>
                                        </p:attrNameLst>
                                      </p:cBhvr>
                                      <p:tavLst>
                                        <p:tav tm="0">
                                          <p:val>
                                            <p:fltVal val="0"/>
                                          </p:val>
                                        </p:tav>
                                        <p:tav tm="100000">
                                          <p:val>
                                            <p:strVal val="#ppt_w"/>
                                          </p:val>
                                        </p:tav>
                                      </p:tavLst>
                                    </p:anim>
                                    <p:anim calcmode="lin" valueType="num">
                                      <p:cBhvr>
                                        <p:cTn id="15" dur="500" fill="hold"/>
                                        <p:tgtEl>
                                          <p:spTgt spid="163843"/>
                                        </p:tgtEl>
                                        <p:attrNameLst>
                                          <p:attrName>ppt_h</p:attrName>
                                        </p:attrNameLst>
                                      </p:cBhvr>
                                      <p:tavLst>
                                        <p:tav tm="0">
                                          <p:val>
                                            <p:fltVal val="0"/>
                                          </p:val>
                                        </p:tav>
                                        <p:tav tm="100000">
                                          <p:val>
                                            <p:strVal val="#ppt_h"/>
                                          </p:val>
                                        </p:tav>
                                      </p:tavLst>
                                    </p:anim>
                                    <p:animEffect transition="in" filter="fade">
                                      <p:cBhvr>
                                        <p:cTn id="16" dur="500"/>
                                        <p:tgtEl>
                                          <p:spTgt spid="163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v.5 – Troca de colunas via VBA</a:t>
            </a:r>
            <a:endParaRPr lang="pt-BR"/>
          </a:p>
        </p:txBody>
      </p:sp>
      <p:graphicFrame>
        <p:nvGraphicFramePr>
          <p:cNvPr id="3" name="Objeto 2"/>
          <p:cNvGraphicFramePr>
            <a:graphicFrameLocks noChangeAspect="1"/>
          </p:cNvGraphicFramePr>
          <p:nvPr>
            <p:extLst>
              <p:ext uri="{D42A27DB-BD31-4B8C-83A1-F6EECF244321}">
                <p14:modId xmlns:p14="http://schemas.microsoft.com/office/powerpoint/2010/main" val="2119882126"/>
              </p:ext>
            </p:extLst>
          </p:nvPr>
        </p:nvGraphicFramePr>
        <p:xfrm>
          <a:off x="128463" y="980728"/>
          <a:ext cx="9651263" cy="5544616"/>
        </p:xfrm>
        <a:graphic>
          <a:graphicData uri="http://schemas.openxmlformats.org/presentationml/2006/ole">
            <mc:AlternateContent xmlns:mc="http://schemas.openxmlformats.org/markup-compatibility/2006">
              <mc:Choice xmlns:v="urn:schemas-microsoft-com:vml" Requires="v">
                <p:oleObj spid="_x0000_s311332" name="Planilha Habilitada para Macro" r:id="rId3" imgW="15516201" imgH="6133971" progId="Excel.SheetMacroEnabled.12">
                  <p:embed/>
                </p:oleObj>
              </mc:Choice>
              <mc:Fallback>
                <p:oleObj name="Planilha Habilitada para Macro" r:id="rId3" imgW="15516201" imgH="6133971" progId="Excel.SheetMacroEnabled.12">
                  <p:embed/>
                  <p:pic>
                    <p:nvPicPr>
                      <p:cNvPr id="0" name=""/>
                      <p:cNvPicPr/>
                      <p:nvPr/>
                    </p:nvPicPr>
                    <p:blipFill>
                      <a:blip r:embed="rId4"/>
                      <a:stretch>
                        <a:fillRect/>
                      </a:stretch>
                    </p:blipFill>
                    <p:spPr>
                      <a:xfrm>
                        <a:off x="128463" y="980728"/>
                        <a:ext cx="9651263" cy="5544616"/>
                      </a:xfrm>
                      <a:prstGeom prst="rect">
                        <a:avLst/>
                      </a:prstGeom>
                    </p:spPr>
                  </p:pic>
                </p:oleObj>
              </mc:Fallback>
            </mc:AlternateContent>
          </a:graphicData>
        </a:graphic>
      </p:graphicFrame>
    </p:spTree>
    <p:extLst>
      <p:ext uri="{BB962C8B-B14F-4D97-AF65-F5344CB8AC3E}">
        <p14:creationId xmlns:p14="http://schemas.microsoft.com/office/powerpoint/2010/main" val="734510044"/>
      </p:ext>
    </p:extLst>
  </p:cSld>
  <p:clrMapOvr>
    <a:masterClrMapping/>
  </p:clrMapOvr>
  <p:timing>
    <p:tnLst>
      <p:par>
        <p:cTn id="1" dur="indefinite" restart="never" nodeType="tmRoot"/>
      </p:par>
    </p:tn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9296"/>
            <a:ext cx="9363075" cy="533400"/>
          </a:xfrm>
        </p:spPr>
        <p:txBody>
          <a:bodyPr/>
          <a:lstStyle/>
          <a:p>
            <a:pPr algn="ctr"/>
            <a:r>
              <a:rPr lang="pt-BR" sz="2800" smtClean="0"/>
              <a:t>Laplace v.6 – Coeficientes do Sistema de Equações via VBA</a:t>
            </a:r>
            <a:endParaRPr lang="pt-BR" sz="2800"/>
          </a:p>
        </p:txBody>
      </p:sp>
      <p:graphicFrame>
        <p:nvGraphicFramePr>
          <p:cNvPr id="3" name="Objeto 2"/>
          <p:cNvGraphicFramePr>
            <a:graphicFrameLocks noChangeAspect="1"/>
          </p:cNvGraphicFramePr>
          <p:nvPr>
            <p:extLst>
              <p:ext uri="{D42A27DB-BD31-4B8C-83A1-F6EECF244321}">
                <p14:modId xmlns:p14="http://schemas.microsoft.com/office/powerpoint/2010/main" val="2744230368"/>
              </p:ext>
            </p:extLst>
          </p:nvPr>
        </p:nvGraphicFramePr>
        <p:xfrm>
          <a:off x="128464" y="980728"/>
          <a:ext cx="9610462" cy="5544616"/>
        </p:xfrm>
        <a:graphic>
          <a:graphicData uri="http://schemas.openxmlformats.org/presentationml/2006/ole">
            <mc:AlternateContent xmlns:mc="http://schemas.openxmlformats.org/markup-compatibility/2006">
              <mc:Choice xmlns:v="urn:schemas-microsoft-com:vml" Requires="v">
                <p:oleObj spid="_x0000_s312355" name="Planilha Habilitada para Macro" r:id="rId3" imgW="13877930" imgH="6133971" progId="Excel.SheetMacroEnabled.12">
                  <p:embed/>
                </p:oleObj>
              </mc:Choice>
              <mc:Fallback>
                <p:oleObj name="Planilha Habilitada para Macro" r:id="rId3" imgW="13877930" imgH="6133971" progId="Excel.SheetMacroEnabled.12">
                  <p:embed/>
                  <p:pic>
                    <p:nvPicPr>
                      <p:cNvPr id="0" name=""/>
                      <p:cNvPicPr/>
                      <p:nvPr/>
                    </p:nvPicPr>
                    <p:blipFill>
                      <a:blip r:embed="rId4"/>
                      <a:stretch>
                        <a:fillRect/>
                      </a:stretch>
                    </p:blipFill>
                    <p:spPr>
                      <a:xfrm>
                        <a:off x="128464" y="980728"/>
                        <a:ext cx="9610462" cy="5544616"/>
                      </a:xfrm>
                      <a:prstGeom prst="rect">
                        <a:avLst/>
                      </a:prstGeom>
                    </p:spPr>
                  </p:pic>
                </p:oleObj>
              </mc:Fallback>
            </mc:AlternateContent>
          </a:graphicData>
        </a:graphic>
      </p:graphicFrame>
    </p:spTree>
    <p:extLst>
      <p:ext uri="{BB962C8B-B14F-4D97-AF65-F5344CB8AC3E}">
        <p14:creationId xmlns:p14="http://schemas.microsoft.com/office/powerpoint/2010/main" val="1377043803"/>
      </p:ext>
    </p:extLst>
  </p:cSld>
  <p:clrMapOvr>
    <a:masterClrMapping/>
  </p:clrMapOvr>
  <p:timing>
    <p:tnLst>
      <p:par>
        <p:cTn id="1" dur="indefinite" restart="never" nodeType="tmRoot"/>
      </p:par>
    </p:tn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Próximos Desenvolvimentos em VBA</a:t>
            </a:r>
            <a:endParaRPr lang="pt-BR"/>
          </a:p>
        </p:txBody>
      </p:sp>
      <p:sp>
        <p:nvSpPr>
          <p:cNvPr id="3" name="Espaço Reservado para Conteúdo 2"/>
          <p:cNvSpPr>
            <a:spLocks noGrp="1"/>
          </p:cNvSpPr>
          <p:nvPr>
            <p:ph idx="1"/>
          </p:nvPr>
        </p:nvSpPr>
        <p:spPr>
          <a:xfrm>
            <a:off x="293688" y="908720"/>
            <a:ext cx="9340850" cy="5688632"/>
          </a:xfrm>
        </p:spPr>
        <p:txBody>
          <a:bodyPr>
            <a:normAutofit lnSpcReduction="10000"/>
          </a:bodyPr>
          <a:lstStyle/>
          <a:p>
            <a:pPr algn="just"/>
            <a:r>
              <a:rPr lang="pt-BR" smtClean="0"/>
              <a:t>1º) Criar uma função que receba a matriz de coeficientes do sistema global, os nós incógnitas e os valores de </a:t>
            </a:r>
            <a:r>
              <a:rPr lang="pt-BR" b="1" smtClean="0"/>
              <a:t>U </a:t>
            </a:r>
            <a:r>
              <a:rPr lang="pt-BR" smtClean="0"/>
              <a:t>nos nós com condições de contorno e retorne os valores de </a:t>
            </a:r>
            <a:r>
              <a:rPr lang="pt-BR" b="1" smtClean="0"/>
              <a:t>U </a:t>
            </a:r>
            <a:r>
              <a:rPr lang="pt-BR" smtClean="0"/>
              <a:t>nos nós incógnitas.</a:t>
            </a:r>
          </a:p>
          <a:p>
            <a:pPr algn="just"/>
            <a:r>
              <a:rPr lang="pt-BR"/>
              <a:t>2</a:t>
            </a:r>
            <a:r>
              <a:rPr lang="pt-BR" smtClean="0"/>
              <a:t>º) Integrar o procedimento acima, criando uma função que receba: as coordenadas dos vértices globais, divididas por elemento, a matriz de conexão, os valores de </a:t>
            </a:r>
            <a:r>
              <a:rPr lang="pt-BR" b="1" smtClean="0"/>
              <a:t>U </a:t>
            </a:r>
            <a:r>
              <a:rPr lang="pt-BR" smtClean="0"/>
              <a:t>nos nós com condições de contorno e retorne os valores de </a:t>
            </a:r>
            <a:r>
              <a:rPr lang="pt-BR" b="1" smtClean="0"/>
              <a:t>U </a:t>
            </a:r>
            <a:r>
              <a:rPr lang="pt-BR" smtClean="0"/>
              <a:t>nos nós incógnitas.</a:t>
            </a:r>
            <a:endParaRPr lang="pt-BR"/>
          </a:p>
        </p:txBody>
      </p:sp>
    </p:spTree>
    <p:extLst>
      <p:ext uri="{BB962C8B-B14F-4D97-AF65-F5344CB8AC3E}">
        <p14:creationId xmlns:p14="http://schemas.microsoft.com/office/powerpoint/2010/main" val="3216878385"/>
      </p:ext>
    </p:extLst>
  </p:cSld>
  <p:clrMapOvr>
    <a:masterClrMapping/>
  </p:clrMapOvr>
  <p:timing>
    <p:tnLst>
      <p:par>
        <p:cTn id="1" dur="indefinite" restart="never" nodeType="tmRoot"/>
      </p:par>
    </p:tn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36a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Exemplos de Whiteley, Finite Elements in Practice. Implementação em Python (Anaconda e Spyder)</a:t>
            </a:r>
            <a:endParaRPr lang="en-US" dirty="0" smtClean="0"/>
          </a:p>
        </p:txBody>
      </p:sp>
    </p:spTree>
    <p:extLst>
      <p:ext uri="{BB962C8B-B14F-4D97-AF65-F5344CB8AC3E}">
        <p14:creationId xmlns:p14="http://schemas.microsoft.com/office/powerpoint/2010/main" val="3150994476"/>
      </p:ext>
    </p:extLst>
  </p:cSld>
  <p:clrMapOvr>
    <a:masterClrMapping/>
  </p:clrMapOvr>
  <p:timing>
    <p:tnLst>
      <p:par>
        <p:cTn id="1" dur="indefinite" restart="never" nodeType="tmRoot"/>
      </p:par>
    </p:tn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36a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Exemplos de Condução de Calor e Circuitos Elétricos. Logan, A First Course in Finite Elements. Implementação em Python (Anaconda e Spyder)</a:t>
            </a:r>
            <a:endParaRPr lang="en-US" dirty="0" smtClean="0"/>
          </a:p>
        </p:txBody>
      </p:sp>
    </p:spTree>
    <p:extLst>
      <p:ext uri="{BB962C8B-B14F-4D97-AF65-F5344CB8AC3E}">
        <p14:creationId xmlns:p14="http://schemas.microsoft.com/office/powerpoint/2010/main" val="2777000331"/>
      </p:ext>
    </p:extLst>
  </p:cSld>
  <p:clrMapOvr>
    <a:masterClrMapping/>
  </p:clrMapOvr>
  <p:timing>
    <p:tnLst>
      <p:par>
        <p:cTn id="1" dur="indefinite" restart="never" nodeType="tmRoot"/>
      </p:par>
    </p:tn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36a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Exemplos de Finite Elements Procedures, Barthe. Implementação em Python (Anaconda e Spyder)</a:t>
            </a:r>
            <a:endParaRPr lang="en-US" dirty="0" smtClean="0"/>
          </a:p>
        </p:txBody>
      </p:sp>
    </p:spTree>
    <p:extLst>
      <p:ext uri="{BB962C8B-B14F-4D97-AF65-F5344CB8AC3E}">
        <p14:creationId xmlns:p14="http://schemas.microsoft.com/office/powerpoint/2010/main" val="3547218508"/>
      </p:ext>
    </p:extLst>
  </p:cSld>
  <p:clrMapOvr>
    <a:masterClrMapping/>
  </p:clrMapOvr>
  <p:timing>
    <p:tnLst>
      <p:par>
        <p:cTn id="1" dur="indefinite" restart="never" nodeType="tmRoot"/>
      </p:par>
    </p:tn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Sylvester v.1</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4240403213"/>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3460" name="Planilha Habilitada para Macro" r:id="rId3" imgW="18297701" imgH="8172410" progId="Excel.SheetMacroEnabled.12">
                  <p:embed/>
                </p:oleObj>
              </mc:Choice>
              <mc:Fallback>
                <p:oleObj name="Planilha Habilitada para Macro" r:id="rId3" imgW="18297701" imgH="8172410"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91718256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Sylvester v.2</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3390202990"/>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4484" name="Planilha Habilitada para Macro" r:id="rId3" imgW="11115799" imgH="4781657" progId="Excel.SheetMacroEnabled.12">
                  <p:embed/>
                </p:oleObj>
              </mc:Choice>
              <mc:Fallback>
                <p:oleObj name="Planilha Habilitada para Macro" r:id="rId3" imgW="11115799" imgH="4781657"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414766988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a:t>
            </a:r>
            <a:r>
              <a:rPr lang="pt-BR" sz="1800" b="1" dirty="0" err="1" smtClean="0"/>
              <a:t>Chapra</a:t>
            </a:r>
            <a:r>
              <a:rPr lang="pt-BR" sz="1800" b="1" dirty="0" smtClean="0"/>
              <a:t> v.1</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4168782"/>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5509" name="Planilha Habilitada para Macro" r:id="rId3" imgW="14030381" imgH="6324707" progId="Excel.SheetMacroEnabled.12">
                  <p:embed/>
                </p:oleObj>
              </mc:Choice>
              <mc:Fallback>
                <p:oleObj name="Planilha Habilitada para Macro" r:id="rId3" imgW="14030381" imgH="6324707"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052448442"/>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a:t>
            </a:r>
            <a:r>
              <a:rPr lang="pt-BR" sz="1800" b="1" dirty="0" err="1" smtClean="0"/>
              <a:t>Chapra</a:t>
            </a:r>
            <a:r>
              <a:rPr lang="pt-BR" sz="1800" b="1" dirty="0" smtClean="0"/>
              <a:t> v.2</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2406730579"/>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6532" name="Planilha Habilitada para Macro" r:id="rId3" imgW="19021316" imgH="5915025" progId="Excel.SheetMacroEnabled.12">
                  <p:embed/>
                </p:oleObj>
              </mc:Choice>
              <mc:Fallback>
                <p:oleObj name="Planilha Habilitada para Macro" r:id="rId3" imgW="19021316" imgH="5915025"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229400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ítulo 5"/>
          <p:cNvSpPr>
            <a:spLocks noGrp="1"/>
          </p:cNvSpPr>
          <p:nvPr>
            <p:ph type="ctrTitle" sz="quarter"/>
          </p:nvPr>
        </p:nvSpPr>
        <p:spPr/>
        <p:txBody>
          <a:bodyPr/>
          <a:lstStyle/>
          <a:p>
            <a:pPr eaLnBrk="1" hangingPunct="1"/>
            <a:r>
              <a:rPr lang="en-US" dirty="0" err="1" smtClean="0"/>
              <a:t>Sistemas</a:t>
            </a:r>
            <a:r>
              <a:rPr lang="en-US" dirty="0" smtClean="0"/>
              <a:t> de </a:t>
            </a:r>
            <a:r>
              <a:rPr lang="en-US" dirty="0" err="1" smtClean="0"/>
              <a:t>Equações</a:t>
            </a:r>
            <a:r>
              <a:rPr lang="en-US" dirty="0" smtClean="0"/>
              <a:t> </a:t>
            </a:r>
            <a:r>
              <a:rPr lang="en-US" dirty="0" err="1" smtClean="0"/>
              <a:t>Algébricas</a:t>
            </a:r>
            <a:endParaRPr lang="pt-BR" dirty="0" smtClean="0"/>
          </a:p>
        </p:txBody>
      </p:sp>
      <p:sp>
        <p:nvSpPr>
          <p:cNvPr id="63491" name="Subtítulo 6"/>
          <p:cNvSpPr>
            <a:spLocks noGrp="1"/>
          </p:cNvSpPr>
          <p:nvPr>
            <p:ph type="subTitle" sz="quarter" idx="1"/>
          </p:nvPr>
        </p:nvSpPr>
        <p:spPr/>
        <p:txBody>
          <a:bodyPr/>
          <a:lstStyle/>
          <a:p>
            <a:pPr eaLnBrk="1" hangingPunct="1"/>
            <a:r>
              <a:rPr lang="en-US" dirty="0" err="1" smtClean="0"/>
              <a:t>Iteração</a:t>
            </a:r>
            <a:r>
              <a:rPr lang="en-US" dirty="0" smtClean="0"/>
              <a:t> em Um Sistema com </a:t>
            </a:r>
            <a:r>
              <a:rPr lang="en-US" dirty="0" err="1" smtClean="0"/>
              <a:t>Três</a:t>
            </a:r>
            <a:r>
              <a:rPr lang="en-US" dirty="0" smtClean="0"/>
              <a:t> </a:t>
            </a:r>
            <a:r>
              <a:rPr lang="en-US" dirty="0" err="1" smtClean="0"/>
              <a:t>Variáveis</a:t>
            </a:r>
            <a:endParaRPr lang="pt-BR" dirty="0" smtClean="0"/>
          </a:p>
        </p:txBody>
      </p:sp>
    </p:spTree>
    <p:extLst>
      <p:ext uri="{BB962C8B-B14F-4D97-AF65-F5344CB8AC3E}">
        <p14:creationId xmlns:p14="http://schemas.microsoft.com/office/powerpoint/2010/main" val="3441542264"/>
      </p:ext>
    </p:extLst>
  </p:cSld>
  <p:clrMapOvr>
    <a:masterClrMapping/>
  </p:clrMapOvr>
  <p:timing>
    <p:tnLst>
      <p:par>
        <p:cTn id="1" dur="indefinite" restart="never" nodeType="tmRoot"/>
      </p:par>
    </p:tn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a:t>
            </a:r>
            <a:r>
              <a:rPr lang="pt-BR" sz="1800" b="1" dirty="0" err="1" smtClean="0"/>
              <a:t>Chapra</a:t>
            </a:r>
            <a:r>
              <a:rPr lang="pt-BR" sz="1800" b="1" dirty="0" smtClean="0"/>
              <a:t> v.3</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2809553721"/>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7556" name="Planilha Habilitada para Macro" r:id="rId3" imgW="19021316" imgH="6105658" progId="Excel.SheetMacroEnabled.12">
                  <p:embed/>
                </p:oleObj>
              </mc:Choice>
              <mc:Fallback>
                <p:oleObj name="Planilha Habilitada para Macro" r:id="rId3" imgW="19021316" imgH="6105658"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47742422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a:t>
            </a:r>
            <a:r>
              <a:rPr lang="pt-BR" sz="1800" b="1" dirty="0" err="1" smtClean="0"/>
              <a:t>Chapra</a:t>
            </a:r>
            <a:r>
              <a:rPr lang="pt-BR" sz="1800" b="1" dirty="0" smtClean="0"/>
              <a:t> v.4</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1133032148"/>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8580" name="Planilha Habilitada para Macro" r:id="rId3" imgW="23174381" imgH="6953077" progId="Excel.SheetMacroEnabled.12">
                  <p:embed/>
                </p:oleObj>
              </mc:Choice>
              <mc:Fallback>
                <p:oleObj name="Planilha Habilitada para Macro" r:id="rId3" imgW="23174381" imgH="6953077"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2683632821"/>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1D_Chapra 31.1&amp;2</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453306581"/>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9604" name="Planilha Habilitada para Macro" r:id="rId3" imgW="15249461" imgH="8201185" progId="Excel.SheetMacroEnabled.12">
                  <p:embed/>
                </p:oleObj>
              </mc:Choice>
              <mc:Fallback>
                <p:oleObj name="Planilha Habilitada para Macro" r:id="rId3" imgW="15249461" imgH="8201185"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403094367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2D-Strang</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2869454781"/>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0628" name="Planilha Habilitada para Macro" r:id="rId3" imgW="17602110" imgH="5724392" progId="Excel.SheetMacroEnabled.12">
                  <p:embed/>
                </p:oleObj>
              </mc:Choice>
              <mc:Fallback>
                <p:oleObj name="Planilha Habilitada para Macro" r:id="rId3" imgW="17602110" imgH="5724392"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4233730606"/>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2D-Chapra v.1</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1708670082"/>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1652" name="Planilha Habilitada para Macro" r:id="rId3" imgW="15620970" imgH="6295932" progId="Excel.SheetMacroEnabled.12">
                  <p:embed/>
                </p:oleObj>
              </mc:Choice>
              <mc:Fallback>
                <p:oleObj name="Planilha Habilitada para Macro" r:id="rId3" imgW="15620970" imgH="6295932"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67717155"/>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2D-Chapra v.2 - ordenado</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411727616"/>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2676" name="Planilha Habilitada para Macro" r:id="rId3" imgW="15592586" imgH="6324707" progId="Excel.SheetMacroEnabled.12">
                  <p:embed/>
                </p:oleObj>
              </mc:Choice>
              <mc:Fallback>
                <p:oleObj name="Planilha Habilitada para Macro" r:id="rId3" imgW="15592586" imgH="6324707"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38349518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2D-mat.rigidez</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3640511741"/>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3700" name="Planilha Habilitada para Macro" r:id="rId3" imgW="12087326" imgH="4391038" progId="Excel.SheetMacroEnabled.12">
                  <p:embed/>
                </p:oleObj>
              </mc:Choice>
              <mc:Fallback>
                <p:oleObj name="Planilha Habilitada para Macro" r:id="rId3" imgW="12087326" imgH="4391038"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3155821329"/>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2D-Chapra v.3 - rigidez VBA</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1411200745"/>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4724" name="Planilha Habilitada para Macro" r:id="rId3" imgW="16906879" imgH="6514980" progId="Excel.SheetMacroEnabled.12">
                  <p:embed/>
                </p:oleObj>
              </mc:Choice>
              <mc:Fallback>
                <p:oleObj name="Planilha Habilitada para Macro" r:id="rId3" imgW="16906879" imgH="6514980"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2100919351"/>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2D-Chapra v.4 - </a:t>
            </a:r>
            <a:r>
              <a:rPr lang="pt-BR" sz="1800" b="1" dirty="0" err="1"/>
              <a:t>blockdiag</a:t>
            </a:r>
            <a:r>
              <a:rPr lang="pt-BR" sz="1800" b="1" dirty="0"/>
              <a:t> VBA</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2641584255"/>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5748" name="Planilha Habilitada para Macro" r:id="rId3" imgW="16906879" imgH="6514980" progId="Excel.SheetMacroEnabled.12">
                  <p:embed/>
                </p:oleObj>
              </mc:Choice>
              <mc:Fallback>
                <p:oleObj name="Planilha Habilitada para Macro" r:id="rId3" imgW="16906879" imgH="6514980"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417903848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2D-Chapra v.5 - </a:t>
            </a:r>
            <a:r>
              <a:rPr lang="pt-BR" sz="1800" b="1" dirty="0" err="1"/>
              <a:t>trocacoluna</a:t>
            </a:r>
            <a:r>
              <a:rPr lang="pt-BR" sz="1800" b="1" dirty="0"/>
              <a:t> VBA</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2399442854"/>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6773" name="Planilha Habilitada para Macro" r:id="rId3" imgW="16906879" imgH="6514980" progId="Excel.SheetMacroEnabled.12">
                  <p:embed/>
                </p:oleObj>
              </mc:Choice>
              <mc:Fallback>
                <p:oleObj name="Planilha Habilitada para Macro" r:id="rId3" imgW="16906879" imgH="6514980"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5470451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eaLnBrk="1" hangingPunct="1"/>
            <a:r>
              <a:rPr lang="pt-BR" smtClean="0">
                <a:latin typeface="Arial" charset="0"/>
                <a:cs typeface="Arial" charset="0"/>
              </a:rPr>
              <a:t>Exercício</a:t>
            </a:r>
          </a:p>
        </p:txBody>
      </p:sp>
      <p:sp>
        <p:nvSpPr>
          <p:cNvPr id="429059" name="Rectangle 3"/>
          <p:cNvSpPr>
            <a:spLocks noGrp="1" noChangeArrowheads="1"/>
          </p:cNvSpPr>
          <p:nvPr>
            <p:ph idx="1"/>
          </p:nvPr>
        </p:nvSpPr>
        <p:spPr/>
        <p:txBody>
          <a:bodyPr/>
          <a:lstStyle/>
          <a:p>
            <a:pPr eaLnBrk="1" hangingPunct="1"/>
            <a:r>
              <a:rPr lang="pt-BR" smtClean="0"/>
              <a:t>Resolva pelo método da iteração, o seguinte sistema :</a:t>
            </a:r>
          </a:p>
          <a:p>
            <a:pPr lvl="1" eaLnBrk="1" hangingPunct="1"/>
            <a:r>
              <a:rPr lang="pt-BR" smtClean="0"/>
              <a:t>13x -8y -3z = 20</a:t>
            </a:r>
          </a:p>
          <a:p>
            <a:pPr lvl="1" eaLnBrk="1" hangingPunct="1"/>
            <a:r>
              <a:rPr lang="pt-BR" smtClean="0"/>
              <a:t>-8x +10y –z = -5</a:t>
            </a:r>
          </a:p>
          <a:p>
            <a:pPr lvl="1" eaLnBrk="1" hangingPunct="1"/>
            <a:r>
              <a:rPr lang="pt-BR" smtClean="0"/>
              <a:t>-3x –y +11z = 0</a:t>
            </a:r>
          </a:p>
        </p:txBody>
      </p:sp>
    </p:spTree>
    <p:extLst>
      <p:ext uri="{BB962C8B-B14F-4D97-AF65-F5344CB8AC3E}">
        <p14:creationId xmlns:p14="http://schemas.microsoft.com/office/powerpoint/2010/main" val="948017482"/>
      </p:ext>
    </p:extLst>
  </p:cSld>
  <p:clrMapOvr>
    <a:masterClrMapping/>
  </p:clrMapOvr>
  <p:timing>
    <p:tnLst>
      <p:par>
        <p:cTn id="1" dur="indefinite" restart="never" nodeType="tmRoot"/>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2D-Chapra v.6 - </a:t>
            </a:r>
            <a:r>
              <a:rPr lang="pt-BR" sz="1800" b="1" dirty="0" err="1"/>
              <a:t>element_sys</a:t>
            </a:r>
            <a:r>
              <a:rPr lang="pt-BR" sz="1800" b="1" dirty="0"/>
              <a:t> VBA</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3849625213"/>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7796" name="Planilha Habilitada para Macro" r:id="rId3" imgW="16697411" imgH="6514980" progId="Excel.SheetMacroEnabled.12">
                  <p:embed/>
                </p:oleObj>
              </mc:Choice>
              <mc:Fallback>
                <p:oleObj name="Planilha Habilitada para Macro" r:id="rId3" imgW="16697411" imgH="6514980"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5332294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smtClean="0"/>
              <a:t>32.caos – diagrama de Feigenbaum.xlsx</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3896109553"/>
              </p:ext>
            </p:extLst>
          </p:nvPr>
        </p:nvGraphicFramePr>
        <p:xfrm>
          <a:off x="294160" y="1772816"/>
          <a:ext cx="9419913" cy="4680520"/>
        </p:xfrm>
        <a:graphic>
          <a:graphicData uri="http://schemas.openxmlformats.org/presentationml/2006/ole">
            <mc:AlternateContent xmlns:mc="http://schemas.openxmlformats.org/markup-compatibility/2006">
              <mc:Choice xmlns:v="urn:schemas-microsoft-com:vml" Requires="v">
                <p:oleObj spid="_x0000_s418819" name="Planilha" r:id="rId3" imgW="10372781" imgH="4771945" progId="Excel.Sheet.12">
                  <p:embed/>
                </p:oleObj>
              </mc:Choice>
              <mc:Fallback>
                <p:oleObj name="Planilha" r:id="rId3" imgW="10372781" imgH="4771945" progId="Excel.Sheet.12">
                  <p:embed/>
                  <p:pic>
                    <p:nvPicPr>
                      <p:cNvPr id="0" name=""/>
                      <p:cNvPicPr/>
                      <p:nvPr/>
                    </p:nvPicPr>
                    <p:blipFill>
                      <a:blip r:embed="rId4"/>
                      <a:stretch>
                        <a:fillRect/>
                      </a:stretch>
                    </p:blipFill>
                    <p:spPr>
                      <a:xfrm>
                        <a:off x="294160" y="1772816"/>
                        <a:ext cx="9419913" cy="4680520"/>
                      </a:xfrm>
                      <a:prstGeom prst="rect">
                        <a:avLst/>
                      </a:prstGeom>
                    </p:spPr>
                  </p:pic>
                </p:oleObj>
              </mc:Fallback>
            </mc:AlternateContent>
          </a:graphicData>
        </a:graphic>
      </p:graphicFrame>
    </p:spTree>
    <p:extLst>
      <p:ext uri="{BB962C8B-B14F-4D97-AF65-F5344CB8AC3E}">
        <p14:creationId xmlns:p14="http://schemas.microsoft.com/office/powerpoint/2010/main" val="963833246"/>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32.caos - fractal de </a:t>
            </a:r>
            <a:r>
              <a:rPr lang="pt-BR" sz="2000" b="1" dirty="0" smtClean="0"/>
              <a:t>Mandelbrot.xlsx (gráfico em outra aba) (indicar a fonte da planilha)</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3245896678"/>
              </p:ext>
            </p:extLst>
          </p:nvPr>
        </p:nvGraphicFramePr>
        <p:xfrm>
          <a:off x="214625" y="2179151"/>
          <a:ext cx="9419913" cy="4680520"/>
        </p:xfrm>
        <a:graphic>
          <a:graphicData uri="http://schemas.openxmlformats.org/presentationml/2006/ole">
            <mc:AlternateContent xmlns:mc="http://schemas.openxmlformats.org/markup-compatibility/2006">
              <mc:Choice xmlns:v="urn:schemas-microsoft-com:vml" Requires="v">
                <p:oleObj spid="_x0000_s419843" name="Planilha" r:id="rId3" imgW="10696504" imgH="4591023" progId="Excel.Sheet.12">
                  <p:embed/>
                </p:oleObj>
              </mc:Choice>
              <mc:Fallback>
                <p:oleObj name="Planilha" r:id="rId3" imgW="10696504" imgH="4591023" progId="Excel.Sheet.12">
                  <p:embed/>
                  <p:pic>
                    <p:nvPicPr>
                      <p:cNvPr id="0" name=""/>
                      <p:cNvPicPr/>
                      <p:nvPr/>
                    </p:nvPicPr>
                    <p:blipFill>
                      <a:blip r:embed="rId4"/>
                      <a:stretch>
                        <a:fillRect/>
                      </a:stretch>
                    </p:blipFill>
                    <p:spPr>
                      <a:xfrm>
                        <a:off x="214625" y="2179151"/>
                        <a:ext cx="9419913" cy="468052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087445131"/>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32.caos - fractal de </a:t>
            </a:r>
            <a:r>
              <a:rPr lang="pt-BR" sz="2000" b="1" dirty="0" smtClean="0"/>
              <a:t>Mandelbrot.xlsx (imagem)</a:t>
            </a:r>
            <a:endParaRPr lang="pt-BR" sz="1800" b="1" dirty="0"/>
          </a:p>
        </p:txBody>
      </p:sp>
      <p:pic>
        <p:nvPicPr>
          <p:cNvPr id="6" name="Imagem 5"/>
          <p:cNvPicPr>
            <a:picLocks noChangeAspect="1"/>
          </p:cNvPicPr>
          <p:nvPr/>
        </p:nvPicPr>
        <p:blipFill>
          <a:blip r:embed="rId2"/>
          <a:stretch>
            <a:fillRect/>
          </a:stretch>
        </p:blipFill>
        <p:spPr>
          <a:xfrm>
            <a:off x="1280592" y="1772816"/>
            <a:ext cx="7267577" cy="4527870"/>
          </a:xfrm>
          <a:prstGeom prst="rect">
            <a:avLst/>
          </a:prstGeom>
        </p:spPr>
      </p:pic>
    </p:spTree>
    <p:extLst>
      <p:ext uri="{BB962C8B-B14F-4D97-AF65-F5344CB8AC3E}">
        <p14:creationId xmlns:p14="http://schemas.microsoft.com/office/powerpoint/2010/main" val="2047432552"/>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32.caos - </a:t>
            </a:r>
            <a:r>
              <a:rPr lang="pt-BR" sz="2000" b="1" dirty="0" err="1"/>
              <a:t>fractals</a:t>
            </a:r>
            <a:r>
              <a:rPr lang="pt-BR" sz="2000" b="1" dirty="0"/>
              <a:t> - </a:t>
            </a:r>
            <a:r>
              <a:rPr lang="pt-BR" sz="2000" b="1" dirty="0" err="1"/>
              <a:t>leaf</a:t>
            </a:r>
            <a:r>
              <a:rPr lang="pt-BR" sz="2000" b="1" dirty="0"/>
              <a:t> v.2.0.xlsm</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321885167"/>
              </p:ext>
            </p:extLst>
          </p:nvPr>
        </p:nvGraphicFramePr>
        <p:xfrm>
          <a:off x="1208584" y="1700808"/>
          <a:ext cx="7324725" cy="2114550"/>
        </p:xfrm>
        <a:graphic>
          <a:graphicData uri="http://schemas.openxmlformats.org/presentationml/2006/ole">
            <mc:AlternateContent xmlns:mc="http://schemas.openxmlformats.org/markup-compatibility/2006">
              <mc:Choice xmlns:v="urn:schemas-microsoft-com:vml" Requires="v">
                <p:oleObj spid="_x0000_s420867" name="Planilha Habilitada para Macro" r:id="rId3" imgW="7324901" imgH="2114590" progId="Excel.SheetMacroEnabled.12">
                  <p:embed/>
                </p:oleObj>
              </mc:Choice>
              <mc:Fallback>
                <p:oleObj name="Planilha Habilitada para Macro" r:id="rId3" imgW="7324901" imgH="2114590" progId="Excel.SheetMacroEnabled.12">
                  <p:embed/>
                  <p:pic>
                    <p:nvPicPr>
                      <p:cNvPr id="0" name=""/>
                      <p:cNvPicPr/>
                      <p:nvPr/>
                    </p:nvPicPr>
                    <p:blipFill>
                      <a:blip r:embed="rId4"/>
                      <a:stretch>
                        <a:fillRect/>
                      </a:stretch>
                    </p:blipFill>
                    <p:spPr>
                      <a:xfrm>
                        <a:off x="1208584" y="1700808"/>
                        <a:ext cx="7324725" cy="2114550"/>
                      </a:xfrm>
                      <a:prstGeom prst="rect">
                        <a:avLst/>
                      </a:prstGeom>
                    </p:spPr>
                  </p:pic>
                </p:oleObj>
              </mc:Fallback>
            </mc:AlternateContent>
          </a:graphicData>
        </a:graphic>
      </p:graphicFrame>
      <p:pic>
        <p:nvPicPr>
          <p:cNvPr id="4" name="Imagem 3"/>
          <p:cNvPicPr>
            <a:picLocks noChangeAspect="1"/>
          </p:cNvPicPr>
          <p:nvPr/>
        </p:nvPicPr>
        <p:blipFill>
          <a:blip r:embed="rId5"/>
          <a:stretch>
            <a:fillRect/>
          </a:stretch>
        </p:blipFill>
        <p:spPr>
          <a:xfrm>
            <a:off x="2245873" y="3899203"/>
            <a:ext cx="5250145" cy="2901395"/>
          </a:xfrm>
          <a:prstGeom prst="rect">
            <a:avLst/>
          </a:prstGeom>
        </p:spPr>
      </p:pic>
    </p:spTree>
    <p:extLst>
      <p:ext uri="{BB962C8B-B14F-4D97-AF65-F5344CB8AC3E}">
        <p14:creationId xmlns:p14="http://schemas.microsoft.com/office/powerpoint/2010/main" val="2080550340"/>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32.caos - </a:t>
            </a:r>
            <a:r>
              <a:rPr lang="pt-BR" sz="2000" b="1" dirty="0" err="1"/>
              <a:t>iterador</a:t>
            </a:r>
            <a:r>
              <a:rPr lang="pt-BR" sz="2000" b="1" dirty="0"/>
              <a:t> </a:t>
            </a:r>
            <a:r>
              <a:rPr lang="pt-BR" sz="2000" b="1" dirty="0" err="1"/>
              <a:t>jenson</a:t>
            </a:r>
            <a:r>
              <a:rPr lang="pt-BR" sz="2000" b="1" dirty="0"/>
              <a:t> lorenz.xlsx</a:t>
            </a:r>
            <a:endParaRPr lang="pt-BR" sz="1800" b="1" dirty="0"/>
          </a:p>
        </p:txBody>
      </p:sp>
      <p:graphicFrame>
        <p:nvGraphicFramePr>
          <p:cNvPr id="6" name="Objeto 5"/>
          <p:cNvGraphicFramePr>
            <a:graphicFrameLocks noChangeAspect="1"/>
          </p:cNvGraphicFramePr>
          <p:nvPr>
            <p:extLst>
              <p:ext uri="{D42A27DB-BD31-4B8C-83A1-F6EECF244321}">
                <p14:modId xmlns:p14="http://schemas.microsoft.com/office/powerpoint/2010/main" val="2610637733"/>
              </p:ext>
            </p:extLst>
          </p:nvPr>
        </p:nvGraphicFramePr>
        <p:xfrm>
          <a:off x="271463" y="1916832"/>
          <a:ext cx="9240131" cy="4373513"/>
        </p:xfrm>
        <a:graphic>
          <a:graphicData uri="http://schemas.openxmlformats.org/presentationml/2006/ole">
            <mc:AlternateContent xmlns:mc="http://schemas.openxmlformats.org/markup-compatibility/2006">
              <mc:Choice xmlns:v="urn:schemas-microsoft-com:vml" Requires="v">
                <p:oleObj spid="_x0000_s421890" name="Planilha" r:id="rId3" imgW="10487036" imgH="4962578" progId="Excel.Sheet.12">
                  <p:embed/>
                </p:oleObj>
              </mc:Choice>
              <mc:Fallback>
                <p:oleObj name="Planilha" r:id="rId3" imgW="10487036" imgH="4962578" progId="Excel.Sheet.12">
                  <p:embed/>
                  <p:pic>
                    <p:nvPicPr>
                      <p:cNvPr id="0" name=""/>
                      <p:cNvPicPr/>
                      <p:nvPr/>
                    </p:nvPicPr>
                    <p:blipFill>
                      <a:blip r:embed="rId4"/>
                      <a:stretch>
                        <a:fillRect/>
                      </a:stretch>
                    </p:blipFill>
                    <p:spPr>
                      <a:xfrm>
                        <a:off x="271463" y="1916832"/>
                        <a:ext cx="9240131" cy="4373513"/>
                      </a:xfrm>
                      <a:prstGeom prst="rect">
                        <a:avLst/>
                      </a:prstGeom>
                    </p:spPr>
                  </p:pic>
                </p:oleObj>
              </mc:Fallback>
            </mc:AlternateContent>
          </a:graphicData>
        </a:graphic>
      </p:graphicFrame>
    </p:spTree>
    <p:extLst>
      <p:ext uri="{BB962C8B-B14F-4D97-AF65-F5344CB8AC3E}">
        <p14:creationId xmlns:p14="http://schemas.microsoft.com/office/powerpoint/2010/main" val="170938344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a:t>
            </a:r>
            <a:r>
              <a:rPr lang="pt-BR" dirty="0"/>
              <a:t>nome:  </a:t>
            </a:r>
            <a:r>
              <a:rPr lang="pt-BR" dirty="0" smtClean="0"/>
              <a:t>   	   </a:t>
            </a:r>
            <a:r>
              <a:rPr lang="pt-BR" sz="2000" b="1" dirty="0"/>
              <a:t>32.caos - </a:t>
            </a:r>
            <a:r>
              <a:rPr lang="pt-BR" sz="2000" b="1" dirty="0" err="1"/>
              <a:t>iterador</a:t>
            </a:r>
            <a:r>
              <a:rPr lang="pt-BR" sz="2000" b="1" dirty="0"/>
              <a:t> </a:t>
            </a:r>
            <a:r>
              <a:rPr lang="pt-BR" sz="2000" b="1" dirty="0" err="1"/>
              <a:t>jenson</a:t>
            </a:r>
            <a:r>
              <a:rPr lang="pt-BR" sz="2000" b="1" dirty="0"/>
              <a:t> </a:t>
            </a:r>
            <a:r>
              <a:rPr lang="pt-BR" sz="2000" b="1" dirty="0" smtClean="0"/>
              <a:t>lorenz.xlsx (mapa de bifurcação)</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2765468684"/>
              </p:ext>
            </p:extLst>
          </p:nvPr>
        </p:nvGraphicFramePr>
        <p:xfrm>
          <a:off x="294160" y="1772816"/>
          <a:ext cx="9419913" cy="4680520"/>
        </p:xfrm>
        <a:graphic>
          <a:graphicData uri="http://schemas.openxmlformats.org/presentationml/2006/ole">
            <mc:AlternateContent xmlns:mc="http://schemas.openxmlformats.org/markup-compatibility/2006">
              <mc:Choice xmlns:v="urn:schemas-microsoft-com:vml" Requires="v">
                <p:oleObj spid="_x0000_s422914" name="Planilha" r:id="rId3" imgW="11591861" imgH="4962578" progId="Excel.Sheet.12">
                  <p:embed/>
                </p:oleObj>
              </mc:Choice>
              <mc:Fallback>
                <p:oleObj name="Planilha" r:id="rId3" imgW="11591861" imgH="4962578" progId="Excel.Sheet.12">
                  <p:embed/>
                  <p:pic>
                    <p:nvPicPr>
                      <p:cNvPr id="0" name=""/>
                      <p:cNvPicPr/>
                      <p:nvPr/>
                    </p:nvPicPr>
                    <p:blipFill>
                      <a:blip r:embed="rId4"/>
                      <a:stretch>
                        <a:fillRect/>
                      </a:stretch>
                    </p:blipFill>
                    <p:spPr>
                      <a:xfrm>
                        <a:off x="294160" y="1772816"/>
                        <a:ext cx="9419913" cy="4680520"/>
                      </a:xfrm>
                      <a:prstGeom prst="rect">
                        <a:avLst/>
                      </a:prstGeom>
                    </p:spPr>
                  </p:pic>
                </p:oleObj>
              </mc:Fallback>
            </mc:AlternateContent>
          </a:graphicData>
        </a:graphic>
      </p:graphicFrame>
    </p:spTree>
    <p:extLst>
      <p:ext uri="{BB962C8B-B14F-4D97-AF65-F5344CB8AC3E}">
        <p14:creationId xmlns:p14="http://schemas.microsoft.com/office/powerpoint/2010/main" val="1832185774"/>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ítulo 3"/>
          <p:cNvSpPr>
            <a:spLocks noGrp="1"/>
          </p:cNvSpPr>
          <p:nvPr>
            <p:ph type="ctrTitle" sz="quarter"/>
          </p:nvPr>
        </p:nvSpPr>
        <p:spPr/>
        <p:txBody>
          <a:bodyPr/>
          <a:lstStyle/>
          <a:p>
            <a:r>
              <a:rPr lang="en-US" smtClean="0"/>
              <a:t>Métodos Numéricos</a:t>
            </a:r>
            <a:endParaRPr lang="pt-BR" smtClean="0"/>
          </a:p>
        </p:txBody>
      </p:sp>
      <p:sp>
        <p:nvSpPr>
          <p:cNvPr id="166915" name="Subtítulo 4"/>
          <p:cNvSpPr>
            <a:spLocks noGrp="1"/>
          </p:cNvSpPr>
          <p:nvPr>
            <p:ph type="subTitle" sz="quarter" idx="1"/>
          </p:nvPr>
        </p:nvSpPr>
        <p:spPr/>
        <p:txBody>
          <a:bodyPr/>
          <a:lstStyle/>
          <a:p>
            <a:r>
              <a:rPr lang="en-US" smtClean="0"/>
              <a:t>37a a 40a Aula</a:t>
            </a:r>
            <a:endParaRPr lang="pt-BR" smtClean="0"/>
          </a:p>
        </p:txBody>
      </p:sp>
    </p:spTree>
    <p:extLst>
      <p:ext uri="{BB962C8B-B14F-4D97-AF65-F5344CB8AC3E}">
        <p14:creationId xmlns:p14="http://schemas.microsoft.com/office/powerpoint/2010/main" val="3622354825"/>
      </p:ext>
    </p:extLst>
  </p:cSld>
  <p:clrMapOvr>
    <a:masterClrMapping/>
  </p:clrMapOvr>
  <p:timing>
    <p:tnLst>
      <p:par>
        <p:cTn id="1" dur="indefinite" restart="never" nodeType="tmRoot"/>
      </p:par>
    </p:tn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ítulo 1"/>
          <p:cNvSpPr>
            <a:spLocks noGrp="1"/>
          </p:cNvSpPr>
          <p:nvPr>
            <p:ph type="title"/>
          </p:nvPr>
        </p:nvSpPr>
        <p:spPr>
          <a:xfrm>
            <a:off x="271463" y="109538"/>
            <a:ext cx="9363075" cy="533400"/>
          </a:xfrm>
        </p:spPr>
        <p:txBody>
          <a:bodyPr/>
          <a:lstStyle/>
          <a:p>
            <a:r>
              <a:rPr lang="en-US" smtClean="0"/>
              <a:t>Sequência Final de Aulas</a:t>
            </a:r>
            <a:endParaRPr lang="pt-BR" smtClean="0"/>
          </a:p>
        </p:txBody>
      </p:sp>
      <p:sp>
        <p:nvSpPr>
          <p:cNvPr id="168963" name="Espaço Reservado para Conteúdo 2"/>
          <p:cNvSpPr>
            <a:spLocks noGrp="1"/>
          </p:cNvSpPr>
          <p:nvPr>
            <p:ph idx="1"/>
          </p:nvPr>
        </p:nvSpPr>
        <p:spPr>
          <a:xfrm>
            <a:off x="293688" y="642938"/>
            <a:ext cx="9340850" cy="5381625"/>
          </a:xfrm>
        </p:spPr>
        <p:txBody>
          <a:bodyPr/>
          <a:lstStyle/>
          <a:p>
            <a:r>
              <a:rPr lang="pt-BR" smtClean="0"/>
              <a:t>37ª Aula: N2</a:t>
            </a:r>
          </a:p>
          <a:p>
            <a:r>
              <a:rPr lang="pt-BR" smtClean="0"/>
              <a:t>38ª Aula: Prova Sub</a:t>
            </a:r>
          </a:p>
          <a:p>
            <a:r>
              <a:rPr lang="pt-BR" smtClean="0"/>
              <a:t>39a aula: Correção e Revisão das provas </a:t>
            </a:r>
          </a:p>
          <a:p>
            <a:r>
              <a:rPr lang="pt-BR" smtClean="0"/>
              <a:t>40a aula: Fechamento</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eaLnBrk="1" hangingPunct="1"/>
            <a:r>
              <a:rPr lang="pt-BR" smtClean="0">
                <a:latin typeface="Arial" charset="0"/>
                <a:cs typeface="Arial" charset="0"/>
              </a:rPr>
              <a:t>Resolução</a:t>
            </a:r>
          </a:p>
        </p:txBody>
      </p:sp>
      <p:sp>
        <p:nvSpPr>
          <p:cNvPr id="430083" name="Rectangle 3"/>
          <p:cNvSpPr>
            <a:spLocks noGrp="1" noChangeArrowheads="1"/>
          </p:cNvSpPr>
          <p:nvPr>
            <p:ph idx="1"/>
          </p:nvPr>
        </p:nvSpPr>
        <p:spPr/>
        <p:txBody>
          <a:bodyPr/>
          <a:lstStyle/>
          <a:p>
            <a:pPr eaLnBrk="1" hangingPunct="1"/>
            <a:r>
              <a:rPr lang="pt-BR" smtClean="0"/>
              <a:t>Para tanto temos de fazer a seguinte iteração :</a:t>
            </a:r>
          </a:p>
          <a:p>
            <a:pPr lvl="1" eaLnBrk="1" hangingPunct="1"/>
            <a:r>
              <a:rPr lang="pt-BR" smtClean="0"/>
              <a:t>x = f(y,z)</a:t>
            </a:r>
          </a:p>
          <a:p>
            <a:pPr lvl="1" eaLnBrk="1" hangingPunct="1"/>
            <a:r>
              <a:rPr lang="pt-BR" smtClean="0"/>
              <a:t>z = g(x)</a:t>
            </a:r>
          </a:p>
          <a:p>
            <a:pPr lvl="1" eaLnBrk="1" hangingPunct="1"/>
            <a:r>
              <a:rPr lang="pt-BR" smtClean="0"/>
              <a:t>y = h(x,z)</a:t>
            </a:r>
          </a:p>
        </p:txBody>
      </p:sp>
    </p:spTree>
    <p:extLst>
      <p:ext uri="{BB962C8B-B14F-4D97-AF65-F5344CB8AC3E}">
        <p14:creationId xmlns:p14="http://schemas.microsoft.com/office/powerpoint/2010/main" val="32915246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p:cNvSpPr txBox="1">
            <a:spLocks noChangeArrowheads="1"/>
          </p:cNvSpPr>
          <p:nvPr/>
        </p:nvSpPr>
        <p:spPr>
          <a:xfrm>
            <a:off x="632520" y="1196752"/>
            <a:ext cx="4680520" cy="5209506"/>
          </a:xfrm>
          <a:prstGeom prst="rect">
            <a:avLst/>
          </a:prstGeom>
        </p:spPr>
        <p:txBody>
          <a:bodyPr/>
          <a:lst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a:solidFill>
                  <a:srgbClr val="4D4D4D"/>
                </a:solidFill>
                <a:latin typeface="Tahoma" pitchFamily="34" charset="0"/>
              </a:defRPr>
            </a:lvl4pPr>
            <a:lvl5pPr marL="2057400" indent="-228600" algn="l" rtl="0" eaLnBrk="0" fontAlgn="base" hangingPunct="0">
              <a:spcBef>
                <a:spcPct val="20000"/>
              </a:spcBef>
              <a:spcAft>
                <a:spcPct val="0"/>
              </a:spcAft>
              <a:buChar char="»"/>
              <a:defRPr>
                <a:solidFill>
                  <a:srgbClr val="4D4D4D"/>
                </a:solidFill>
                <a:latin typeface="Tahoma" pitchFamily="34" charset="0"/>
              </a:defRPr>
            </a:lvl5pPr>
            <a:lvl6pPr marL="2514600" indent="-228600" algn="l" rtl="0" eaLnBrk="1" fontAlgn="base" hangingPunct="1">
              <a:spcBef>
                <a:spcPct val="20000"/>
              </a:spcBef>
              <a:spcAft>
                <a:spcPct val="0"/>
              </a:spcAft>
              <a:buChar char="»"/>
              <a:defRPr>
                <a:solidFill>
                  <a:srgbClr val="4D4D4D"/>
                </a:solidFill>
                <a:latin typeface="Tahoma" pitchFamily="34" charset="0"/>
              </a:defRPr>
            </a:lvl6pPr>
            <a:lvl7pPr marL="2971800" indent="-228600" algn="l" rtl="0" eaLnBrk="1" fontAlgn="base" hangingPunct="1">
              <a:spcBef>
                <a:spcPct val="20000"/>
              </a:spcBef>
              <a:spcAft>
                <a:spcPct val="0"/>
              </a:spcAft>
              <a:buChar char="»"/>
              <a:defRPr>
                <a:solidFill>
                  <a:srgbClr val="4D4D4D"/>
                </a:solidFill>
                <a:latin typeface="Tahoma" pitchFamily="34" charset="0"/>
              </a:defRPr>
            </a:lvl7pPr>
            <a:lvl8pPr marL="3429000" indent="-228600" algn="l" rtl="0" eaLnBrk="1" fontAlgn="base" hangingPunct="1">
              <a:spcBef>
                <a:spcPct val="20000"/>
              </a:spcBef>
              <a:spcAft>
                <a:spcPct val="0"/>
              </a:spcAft>
              <a:buChar char="»"/>
              <a:defRPr>
                <a:solidFill>
                  <a:srgbClr val="4D4D4D"/>
                </a:solidFill>
                <a:latin typeface="Tahoma" pitchFamily="34" charset="0"/>
              </a:defRPr>
            </a:lvl8pPr>
            <a:lvl9pPr marL="3886200" indent="-228600" algn="l" rtl="0" eaLnBrk="1" fontAlgn="base" hangingPunct="1">
              <a:spcBef>
                <a:spcPct val="20000"/>
              </a:spcBef>
              <a:spcAft>
                <a:spcPct val="0"/>
              </a:spcAft>
              <a:buChar char="»"/>
              <a:defRPr>
                <a:solidFill>
                  <a:srgbClr val="4D4D4D"/>
                </a:solidFill>
                <a:latin typeface="Tahoma" pitchFamily="34" charset="0"/>
              </a:defRPr>
            </a:lvl9pPr>
          </a:lstStyle>
          <a:p>
            <a:pPr eaLnBrk="1" hangingPunct="1">
              <a:lnSpc>
                <a:spcPct val="80000"/>
              </a:lnSpc>
            </a:pPr>
            <a:r>
              <a:rPr lang="pt-BR" sz="2000" kern="0" dirty="0" smtClean="0">
                <a:latin typeface="Arial" panose="020B0604020202020204" pitchFamily="34" charset="0"/>
                <a:cs typeface="Arial" panose="020B0604020202020204" pitchFamily="34" charset="0"/>
              </a:rPr>
              <a:t>Para tanto temos de fazer a seguinte iteração :</a:t>
            </a:r>
          </a:p>
          <a:p>
            <a:pPr lvl="1" eaLnBrk="1" hangingPunct="1">
              <a:lnSpc>
                <a:spcPct val="80000"/>
              </a:lnSpc>
            </a:pPr>
            <a:r>
              <a:rPr lang="pt-BR" sz="2000" kern="0" dirty="0" smtClean="0">
                <a:latin typeface="Arial" panose="020B0604020202020204" pitchFamily="34" charset="0"/>
                <a:cs typeface="Arial" panose="020B0604020202020204" pitchFamily="34" charset="0"/>
              </a:rPr>
              <a:t>x = f(</a:t>
            </a:r>
            <a:r>
              <a:rPr lang="pt-BR" sz="2000" kern="0" dirty="0" err="1" smtClean="0">
                <a:latin typeface="Arial" panose="020B0604020202020204" pitchFamily="34" charset="0"/>
                <a:cs typeface="Arial" panose="020B0604020202020204" pitchFamily="34" charset="0"/>
              </a:rPr>
              <a:t>y,z</a:t>
            </a:r>
            <a:r>
              <a:rPr lang="pt-BR" sz="2000" kern="0" dirty="0" smtClean="0">
                <a:latin typeface="Arial" panose="020B0604020202020204" pitchFamily="34" charset="0"/>
                <a:cs typeface="Arial" panose="020B0604020202020204" pitchFamily="34" charset="0"/>
              </a:rPr>
              <a:t>)</a:t>
            </a:r>
          </a:p>
          <a:p>
            <a:pPr lvl="2" eaLnBrk="1" hangingPunct="1">
              <a:lnSpc>
                <a:spcPct val="80000"/>
              </a:lnSpc>
            </a:pPr>
            <a:r>
              <a:rPr lang="pt-BR" kern="0" dirty="0" smtClean="0">
                <a:latin typeface="Arial" panose="020B0604020202020204" pitchFamily="34" charset="0"/>
                <a:cs typeface="Arial" panose="020B0604020202020204" pitchFamily="34" charset="0"/>
              </a:rPr>
              <a:t>13x-8y-3z=20</a:t>
            </a:r>
          </a:p>
          <a:p>
            <a:pPr lvl="2" eaLnBrk="1" hangingPunct="1">
              <a:lnSpc>
                <a:spcPct val="80000"/>
              </a:lnSpc>
            </a:pPr>
            <a:r>
              <a:rPr lang="pt-BR" b="1" kern="0" dirty="0" smtClean="0">
                <a:latin typeface="Arial" panose="020B0604020202020204" pitchFamily="34" charset="0"/>
                <a:cs typeface="Arial" panose="020B0604020202020204" pitchFamily="34" charset="0"/>
              </a:rPr>
              <a:t>X</a:t>
            </a:r>
            <a:r>
              <a:rPr lang="pt-BR" kern="0" dirty="0" smtClean="0">
                <a:latin typeface="Arial" panose="020B0604020202020204" pitchFamily="34" charset="0"/>
                <a:cs typeface="Arial" panose="020B0604020202020204" pitchFamily="34" charset="0"/>
              </a:rPr>
              <a:t> = (20+8</a:t>
            </a:r>
            <a:r>
              <a:rPr lang="pt-BR" b="1" kern="0" dirty="0" smtClean="0">
                <a:solidFill>
                  <a:srgbClr val="00B050"/>
                </a:solidFill>
                <a:latin typeface="Arial" panose="020B0604020202020204" pitchFamily="34" charset="0"/>
                <a:cs typeface="Arial" panose="020B0604020202020204" pitchFamily="34" charset="0"/>
              </a:rPr>
              <a:t>Y</a:t>
            </a:r>
            <a:r>
              <a:rPr lang="pt-BR" kern="0" dirty="0" smtClean="0">
                <a:latin typeface="Arial" panose="020B0604020202020204" pitchFamily="34" charset="0"/>
                <a:cs typeface="Arial" panose="020B0604020202020204" pitchFamily="34" charset="0"/>
              </a:rPr>
              <a:t>+3</a:t>
            </a:r>
            <a:r>
              <a:rPr lang="pt-BR" b="1" kern="0" dirty="0" smtClean="0">
                <a:solidFill>
                  <a:srgbClr val="FF0000"/>
                </a:solidFill>
                <a:latin typeface="Arial" panose="020B0604020202020204" pitchFamily="34" charset="0"/>
                <a:cs typeface="Arial" panose="020B0604020202020204" pitchFamily="34" charset="0"/>
              </a:rPr>
              <a:t>Z</a:t>
            </a:r>
            <a:r>
              <a:rPr lang="pt-BR" kern="0" dirty="0" smtClean="0">
                <a:latin typeface="Arial" panose="020B0604020202020204" pitchFamily="34" charset="0"/>
                <a:cs typeface="Arial" panose="020B0604020202020204" pitchFamily="34" charset="0"/>
              </a:rPr>
              <a:t>)/13 (ok)</a:t>
            </a:r>
          </a:p>
          <a:p>
            <a:pPr lvl="1" eaLnBrk="1" hangingPunct="1">
              <a:lnSpc>
                <a:spcPct val="80000"/>
              </a:lnSpc>
            </a:pPr>
            <a:endParaRPr lang="pt-BR" sz="2000" kern="0" dirty="0" smtClean="0">
              <a:latin typeface="Arial" panose="020B0604020202020204" pitchFamily="34" charset="0"/>
              <a:cs typeface="Arial" panose="020B0604020202020204" pitchFamily="34" charset="0"/>
            </a:endParaRPr>
          </a:p>
          <a:p>
            <a:pPr lvl="1" eaLnBrk="1" hangingPunct="1">
              <a:lnSpc>
                <a:spcPct val="80000"/>
              </a:lnSpc>
            </a:pPr>
            <a:r>
              <a:rPr lang="pt-BR" sz="2000" kern="0" dirty="0" smtClean="0">
                <a:latin typeface="Arial" panose="020B0604020202020204" pitchFamily="34" charset="0"/>
                <a:cs typeface="Arial" panose="020B0604020202020204" pitchFamily="34" charset="0"/>
              </a:rPr>
              <a:t>z = g(x)</a:t>
            </a:r>
          </a:p>
          <a:p>
            <a:pPr lvl="2" eaLnBrk="1" hangingPunct="1">
              <a:lnSpc>
                <a:spcPct val="80000"/>
              </a:lnSpc>
            </a:pPr>
            <a:r>
              <a:rPr lang="pt-BR" kern="0" dirty="0" smtClean="0">
                <a:latin typeface="Arial" panose="020B0604020202020204" pitchFamily="34" charset="0"/>
                <a:cs typeface="Arial" panose="020B0604020202020204" pitchFamily="34" charset="0"/>
              </a:rPr>
              <a:t>-8x+10y-z=-5 </a:t>
            </a:r>
          </a:p>
          <a:p>
            <a:pPr lvl="2" eaLnBrk="1" hangingPunct="1">
              <a:lnSpc>
                <a:spcPct val="80000"/>
              </a:lnSpc>
            </a:pPr>
            <a:r>
              <a:rPr lang="pt-BR" kern="0" dirty="0" smtClean="0">
                <a:latin typeface="Arial" panose="020B0604020202020204" pitchFamily="34" charset="0"/>
                <a:cs typeface="Arial" panose="020B0604020202020204" pitchFamily="34" charset="0"/>
              </a:rPr>
              <a:t>z = 5-8x+10y</a:t>
            </a:r>
          </a:p>
          <a:p>
            <a:pPr lvl="2" eaLnBrk="1" hangingPunct="1">
              <a:lnSpc>
                <a:spcPct val="80000"/>
              </a:lnSpc>
            </a:pPr>
            <a:r>
              <a:rPr lang="pt-BR" kern="0" dirty="0" smtClean="0">
                <a:latin typeface="Arial" panose="020B0604020202020204" pitchFamily="34" charset="0"/>
                <a:cs typeface="Arial" panose="020B0604020202020204" pitchFamily="34" charset="0"/>
              </a:rPr>
              <a:t>z = 5-8x+10(11z-3x)</a:t>
            </a:r>
          </a:p>
          <a:p>
            <a:pPr lvl="2" eaLnBrk="1" hangingPunct="1">
              <a:lnSpc>
                <a:spcPct val="80000"/>
              </a:lnSpc>
            </a:pPr>
            <a:r>
              <a:rPr lang="pt-BR" kern="0" dirty="0" smtClean="0">
                <a:latin typeface="Arial" panose="020B0604020202020204" pitchFamily="34" charset="0"/>
                <a:cs typeface="Arial" panose="020B0604020202020204" pitchFamily="34" charset="0"/>
              </a:rPr>
              <a:t>z = (5-38x+110z)</a:t>
            </a:r>
          </a:p>
          <a:p>
            <a:pPr lvl="2" eaLnBrk="1" hangingPunct="1">
              <a:lnSpc>
                <a:spcPct val="80000"/>
              </a:lnSpc>
            </a:pPr>
            <a:r>
              <a:rPr lang="pt-BR" kern="0" dirty="0" smtClean="0">
                <a:latin typeface="Arial" panose="020B0604020202020204" pitchFamily="34" charset="0"/>
                <a:cs typeface="Arial" panose="020B0604020202020204" pitchFamily="34" charset="0"/>
              </a:rPr>
              <a:t>-109z = 5 – 38x</a:t>
            </a:r>
          </a:p>
          <a:p>
            <a:pPr lvl="2" eaLnBrk="1" hangingPunct="1">
              <a:lnSpc>
                <a:spcPct val="80000"/>
              </a:lnSpc>
            </a:pPr>
            <a:r>
              <a:rPr lang="pt-BR" b="1" kern="0" dirty="0" smtClean="0">
                <a:solidFill>
                  <a:srgbClr val="FF0000"/>
                </a:solidFill>
                <a:latin typeface="Arial" panose="020B0604020202020204" pitchFamily="34" charset="0"/>
                <a:cs typeface="Arial" panose="020B0604020202020204" pitchFamily="34" charset="0"/>
              </a:rPr>
              <a:t>Z</a:t>
            </a:r>
            <a:r>
              <a:rPr lang="pt-BR" kern="0" dirty="0" smtClean="0">
                <a:latin typeface="Arial" panose="020B0604020202020204" pitchFamily="34" charset="0"/>
                <a:cs typeface="Arial" panose="020B0604020202020204" pitchFamily="34" charset="0"/>
              </a:rPr>
              <a:t> = (38</a:t>
            </a:r>
            <a:r>
              <a:rPr lang="pt-BR" b="1" kern="0" dirty="0" smtClean="0">
                <a:latin typeface="Arial" panose="020B0604020202020204" pitchFamily="34" charset="0"/>
                <a:cs typeface="Arial" panose="020B0604020202020204" pitchFamily="34" charset="0"/>
              </a:rPr>
              <a:t>X</a:t>
            </a:r>
            <a:r>
              <a:rPr lang="pt-BR" kern="0" dirty="0" smtClean="0">
                <a:latin typeface="Arial" panose="020B0604020202020204" pitchFamily="34" charset="0"/>
                <a:cs typeface="Arial" panose="020B0604020202020204" pitchFamily="34" charset="0"/>
              </a:rPr>
              <a:t>-5)/109 (ok)</a:t>
            </a:r>
          </a:p>
          <a:p>
            <a:pPr lvl="1" eaLnBrk="1" hangingPunct="1">
              <a:lnSpc>
                <a:spcPct val="80000"/>
              </a:lnSpc>
            </a:pPr>
            <a:endParaRPr lang="pt-BR" sz="2000" kern="0" dirty="0" smtClean="0">
              <a:latin typeface="Arial" panose="020B0604020202020204" pitchFamily="34" charset="0"/>
              <a:cs typeface="Arial" panose="020B0604020202020204" pitchFamily="34" charset="0"/>
            </a:endParaRPr>
          </a:p>
          <a:p>
            <a:pPr lvl="1" eaLnBrk="1" hangingPunct="1">
              <a:lnSpc>
                <a:spcPct val="80000"/>
              </a:lnSpc>
            </a:pPr>
            <a:r>
              <a:rPr lang="pt-BR" sz="2000" kern="0" dirty="0" smtClean="0">
                <a:latin typeface="Arial" panose="020B0604020202020204" pitchFamily="34" charset="0"/>
                <a:cs typeface="Arial" panose="020B0604020202020204" pitchFamily="34" charset="0"/>
              </a:rPr>
              <a:t>y = h(</a:t>
            </a:r>
            <a:r>
              <a:rPr lang="pt-BR" sz="2000" kern="0" dirty="0" err="1" smtClean="0">
                <a:latin typeface="Arial" panose="020B0604020202020204" pitchFamily="34" charset="0"/>
                <a:cs typeface="Arial" panose="020B0604020202020204" pitchFamily="34" charset="0"/>
              </a:rPr>
              <a:t>x,z</a:t>
            </a:r>
            <a:r>
              <a:rPr lang="pt-BR" sz="2000" kern="0" dirty="0" smtClean="0">
                <a:latin typeface="Arial" panose="020B0604020202020204" pitchFamily="34" charset="0"/>
                <a:cs typeface="Arial" panose="020B0604020202020204" pitchFamily="34" charset="0"/>
              </a:rPr>
              <a:t>)</a:t>
            </a:r>
          </a:p>
          <a:p>
            <a:pPr lvl="2" eaLnBrk="1" hangingPunct="1">
              <a:lnSpc>
                <a:spcPct val="80000"/>
              </a:lnSpc>
            </a:pPr>
            <a:r>
              <a:rPr lang="pt-BR" kern="0" dirty="0" smtClean="0">
                <a:latin typeface="Arial" panose="020B0604020202020204" pitchFamily="34" charset="0"/>
                <a:cs typeface="Arial" panose="020B0604020202020204" pitchFamily="34" charset="0"/>
              </a:rPr>
              <a:t>-3x –y +11</a:t>
            </a:r>
            <a:r>
              <a:rPr lang="pt-BR" b="1" kern="0" dirty="0" smtClean="0">
                <a:solidFill>
                  <a:srgbClr val="FF0000"/>
                </a:solidFill>
                <a:latin typeface="Arial" panose="020B0604020202020204" pitchFamily="34" charset="0"/>
                <a:cs typeface="Arial" panose="020B0604020202020204" pitchFamily="34" charset="0"/>
              </a:rPr>
              <a:t>Z</a:t>
            </a:r>
            <a:r>
              <a:rPr lang="pt-BR" kern="0" dirty="0" smtClean="0">
                <a:latin typeface="Arial" panose="020B0604020202020204" pitchFamily="34" charset="0"/>
                <a:cs typeface="Arial" panose="020B0604020202020204" pitchFamily="34" charset="0"/>
              </a:rPr>
              <a:t> = 0</a:t>
            </a:r>
          </a:p>
          <a:p>
            <a:pPr lvl="2" eaLnBrk="1" hangingPunct="1">
              <a:lnSpc>
                <a:spcPct val="80000"/>
              </a:lnSpc>
            </a:pPr>
            <a:r>
              <a:rPr lang="pt-BR" b="1" kern="0" dirty="0" smtClean="0">
                <a:solidFill>
                  <a:srgbClr val="00B050"/>
                </a:solidFill>
                <a:latin typeface="Arial" panose="020B0604020202020204" pitchFamily="34" charset="0"/>
                <a:cs typeface="Arial" panose="020B0604020202020204" pitchFamily="34" charset="0"/>
              </a:rPr>
              <a:t>Y</a:t>
            </a:r>
            <a:r>
              <a:rPr lang="pt-BR" kern="0" dirty="0" smtClean="0">
                <a:latin typeface="Arial" panose="020B0604020202020204" pitchFamily="34" charset="0"/>
                <a:cs typeface="Arial" panose="020B0604020202020204" pitchFamily="34" charset="0"/>
              </a:rPr>
              <a:t> = 11z-3</a:t>
            </a:r>
            <a:r>
              <a:rPr lang="pt-BR" b="1" kern="0" dirty="0" smtClean="0">
                <a:latin typeface="Arial" panose="020B0604020202020204" pitchFamily="34" charset="0"/>
                <a:cs typeface="Arial" panose="020B0604020202020204" pitchFamily="34" charset="0"/>
              </a:rPr>
              <a:t>X</a:t>
            </a:r>
            <a:r>
              <a:rPr lang="pt-BR" kern="0" dirty="0" smtClean="0">
                <a:latin typeface="Arial" panose="020B0604020202020204" pitchFamily="34" charset="0"/>
                <a:cs typeface="Arial" panose="020B0604020202020204" pitchFamily="34" charset="0"/>
              </a:rPr>
              <a:t> (ok)</a:t>
            </a:r>
            <a:endParaRPr lang="pt-BR" kern="0" dirty="0">
              <a:latin typeface="Arial" panose="020B0604020202020204" pitchFamily="34" charset="0"/>
              <a:cs typeface="Arial" panose="020B0604020202020204" pitchFamily="34" charset="0"/>
            </a:endParaRPr>
          </a:p>
        </p:txBody>
      </p:sp>
      <p:sp>
        <p:nvSpPr>
          <p:cNvPr id="431106" name="Rectangle 2"/>
          <p:cNvSpPr>
            <a:spLocks noGrp="1" noChangeArrowheads="1"/>
          </p:cNvSpPr>
          <p:nvPr>
            <p:ph type="title"/>
          </p:nvPr>
        </p:nvSpPr>
        <p:spPr/>
        <p:txBody>
          <a:bodyPr/>
          <a:lstStyle/>
          <a:p>
            <a:pPr algn="ctr" eaLnBrk="1" hangingPunct="1"/>
            <a:r>
              <a:rPr lang="pt-BR" smtClean="0">
                <a:latin typeface="Arial" charset="0"/>
                <a:cs typeface="Arial" charset="0"/>
              </a:rPr>
              <a:t>Resolução</a:t>
            </a:r>
          </a:p>
        </p:txBody>
      </p:sp>
      <p:sp>
        <p:nvSpPr>
          <p:cNvPr id="1847300" name="Text Box 4"/>
          <p:cNvSpPr txBox="1">
            <a:spLocks noChangeArrowheads="1"/>
          </p:cNvSpPr>
          <p:nvPr/>
        </p:nvSpPr>
        <p:spPr bwMode="auto">
          <a:xfrm>
            <a:off x="5673726" y="2427289"/>
            <a:ext cx="327501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pt-BR" sz="1800" b="1">
                <a:solidFill>
                  <a:srgbClr val="000000"/>
                </a:solidFill>
                <a:latin typeface="Tahoma" pitchFamily="34" charset="0"/>
              </a:rPr>
              <a:t>Note que devemos trazer a</a:t>
            </a:r>
          </a:p>
          <a:p>
            <a:pPr eaLnBrk="1" hangingPunct="1"/>
            <a:r>
              <a:rPr lang="pt-BR" sz="1800" b="1">
                <a:solidFill>
                  <a:srgbClr val="000000"/>
                </a:solidFill>
                <a:latin typeface="Tahoma" pitchFamily="34" charset="0"/>
              </a:rPr>
              <a:t>   iteração de volta para a </a:t>
            </a:r>
          </a:p>
          <a:p>
            <a:pPr eaLnBrk="1" hangingPunct="1"/>
            <a:r>
              <a:rPr lang="pt-BR" sz="1800" b="1">
                <a:solidFill>
                  <a:srgbClr val="000000"/>
                </a:solidFill>
                <a:latin typeface="Tahoma" pitchFamily="34" charset="0"/>
              </a:rPr>
              <a:t>   mesma equação </a:t>
            </a:r>
          </a:p>
        </p:txBody>
      </p:sp>
      <p:sp>
        <p:nvSpPr>
          <p:cNvPr id="1847301" name="Text Box 5"/>
          <p:cNvSpPr txBox="1">
            <a:spLocks noChangeArrowheads="1"/>
          </p:cNvSpPr>
          <p:nvPr/>
        </p:nvSpPr>
        <p:spPr bwMode="auto">
          <a:xfrm>
            <a:off x="5673725" y="3511551"/>
            <a:ext cx="3454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pt-BR" sz="1800" b="1">
                <a:solidFill>
                  <a:srgbClr val="000000"/>
                </a:solidFill>
                <a:latin typeface="Tahoma" pitchFamily="34" charset="0"/>
              </a:rPr>
              <a:t>ISTO É IMPORTANTE :</a:t>
            </a:r>
          </a:p>
          <a:p>
            <a:pPr eaLnBrk="1" hangingPunct="1"/>
            <a:r>
              <a:rPr lang="pt-BR" sz="1800" b="1">
                <a:solidFill>
                  <a:srgbClr val="000000"/>
                </a:solidFill>
                <a:latin typeface="Tahoma" pitchFamily="34" charset="0"/>
              </a:rPr>
              <a:t>   O </a:t>
            </a:r>
            <a:r>
              <a:rPr lang="pt-BR" sz="1800" b="1" i="1">
                <a:solidFill>
                  <a:srgbClr val="000000"/>
                </a:solidFill>
                <a:latin typeface="Tahoma" pitchFamily="34" charset="0"/>
              </a:rPr>
              <a:t>loop </a:t>
            </a:r>
            <a:r>
              <a:rPr lang="pt-BR" sz="1800" b="1">
                <a:solidFill>
                  <a:srgbClr val="000000"/>
                </a:solidFill>
                <a:latin typeface="Tahoma" pitchFamily="34" charset="0"/>
              </a:rPr>
              <a:t> de iteração sempre</a:t>
            </a:r>
          </a:p>
          <a:p>
            <a:pPr eaLnBrk="1" hangingPunct="1"/>
            <a:r>
              <a:rPr lang="pt-BR" sz="1800" b="1">
                <a:solidFill>
                  <a:srgbClr val="000000"/>
                </a:solidFill>
                <a:latin typeface="Tahoma" pitchFamily="34" charset="0"/>
              </a:rPr>
              <a:t>   deverá retornar para o </a:t>
            </a:r>
          </a:p>
          <a:p>
            <a:pPr eaLnBrk="1" hangingPunct="1"/>
            <a:r>
              <a:rPr lang="pt-BR" sz="1800" b="1">
                <a:solidFill>
                  <a:srgbClr val="000000"/>
                </a:solidFill>
                <a:latin typeface="Tahoma" pitchFamily="34" charset="0"/>
              </a:rPr>
              <a:t>   mesmo ponto</a:t>
            </a:r>
          </a:p>
        </p:txBody>
      </p:sp>
    </p:spTree>
    <p:extLst>
      <p:ext uri="{BB962C8B-B14F-4D97-AF65-F5344CB8AC3E}">
        <p14:creationId xmlns:p14="http://schemas.microsoft.com/office/powerpoint/2010/main" val="4206045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73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73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box(in)">
                                      <p:cBhvr>
                                        <p:cTn id="15" dur="500"/>
                                        <p:tgtEl>
                                          <p:spTgt spid="1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animEffect transition="in" filter="box(in)">
                                      <p:cBhvr>
                                        <p:cTn id="20" dur="500"/>
                                        <p:tgtEl>
                                          <p:spTgt spid="1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box(in)">
                                      <p:cBhvr>
                                        <p:cTn id="25" dur="500"/>
                                        <p:tgtEl>
                                          <p:spTgt spid="1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8">
                                            <p:txEl>
                                              <p:pRg st="3" end="3"/>
                                            </p:txEl>
                                          </p:spTgt>
                                        </p:tgtEl>
                                        <p:attrNameLst>
                                          <p:attrName>style.visibility</p:attrName>
                                        </p:attrNameLst>
                                      </p:cBhvr>
                                      <p:to>
                                        <p:strVal val="visible"/>
                                      </p:to>
                                    </p:set>
                                    <p:animEffect transition="in" filter="box(in)">
                                      <p:cBhvr>
                                        <p:cTn id="30" dur="500"/>
                                        <p:tgtEl>
                                          <p:spTgt spid="1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xit" presetSubtype="16" fill="hold" grpId="1" nodeType="clickEffect">
                                  <p:stCondLst>
                                    <p:cond delay="0"/>
                                  </p:stCondLst>
                                  <p:childTnLst>
                                    <p:animEffect transition="out" filter="box(in)">
                                      <p:cBhvr>
                                        <p:cTn id="34" dur="500"/>
                                        <p:tgtEl>
                                          <p:spTgt spid="18">
                                            <p:txEl>
                                              <p:pRg st="1" end="1"/>
                                            </p:txEl>
                                          </p:spTgt>
                                        </p:tgtEl>
                                      </p:cBhvr>
                                    </p:animEffect>
                                    <p:set>
                                      <p:cBhvr>
                                        <p:cTn id="35" dur="1" fill="hold">
                                          <p:stCondLst>
                                            <p:cond delay="499"/>
                                          </p:stCondLst>
                                        </p:cTn>
                                        <p:tgtEl>
                                          <p:spTgt spid="18">
                                            <p:txEl>
                                              <p:pRg st="1" end="1"/>
                                            </p:txEl>
                                          </p:spTgt>
                                        </p:tgtEl>
                                        <p:attrNameLst>
                                          <p:attrName>style.visibility</p:attrName>
                                        </p:attrNameLst>
                                      </p:cBhvr>
                                      <p:to>
                                        <p:strVal val="hidden"/>
                                      </p:to>
                                    </p:set>
                                  </p:childTnLst>
                                </p:cTn>
                              </p:par>
                            </p:childTnLst>
                          </p:cTn>
                        </p:par>
                        <p:par>
                          <p:cTn id="36" fill="hold">
                            <p:stCondLst>
                              <p:cond delay="500"/>
                            </p:stCondLst>
                            <p:childTnLst>
                              <p:par>
                                <p:cTn id="37" presetID="4" presetClass="exit" presetSubtype="16" fill="hold" grpId="1" nodeType="afterEffect">
                                  <p:stCondLst>
                                    <p:cond delay="0"/>
                                  </p:stCondLst>
                                  <p:childTnLst>
                                    <p:animEffect transition="out" filter="box(in)">
                                      <p:cBhvr>
                                        <p:cTn id="38" dur="500"/>
                                        <p:tgtEl>
                                          <p:spTgt spid="18">
                                            <p:txEl>
                                              <p:pRg st="2" end="2"/>
                                            </p:txEl>
                                          </p:spTgt>
                                        </p:tgtEl>
                                      </p:cBhvr>
                                    </p:animEffect>
                                    <p:set>
                                      <p:cBhvr>
                                        <p:cTn id="39" dur="1" fill="hold">
                                          <p:stCondLst>
                                            <p:cond delay="499"/>
                                          </p:stCondLst>
                                        </p:cTn>
                                        <p:tgtEl>
                                          <p:spTgt spid="18">
                                            <p:txEl>
                                              <p:pRg st="2" end="2"/>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18">
                                            <p:txEl>
                                              <p:pRg st="5" end="5"/>
                                            </p:txEl>
                                          </p:spTgt>
                                        </p:tgtEl>
                                        <p:attrNameLst>
                                          <p:attrName>style.visibility</p:attrName>
                                        </p:attrNameLst>
                                      </p:cBhvr>
                                      <p:to>
                                        <p:strVal val="visible"/>
                                      </p:to>
                                    </p:set>
                                    <p:animEffect transition="in" filter="box(in)">
                                      <p:cBhvr>
                                        <p:cTn id="44" dur="500"/>
                                        <p:tgtEl>
                                          <p:spTgt spid="18">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18">
                                            <p:txEl>
                                              <p:pRg st="6" end="6"/>
                                            </p:txEl>
                                          </p:spTgt>
                                        </p:tgtEl>
                                        <p:attrNameLst>
                                          <p:attrName>style.visibility</p:attrName>
                                        </p:attrNameLst>
                                      </p:cBhvr>
                                      <p:to>
                                        <p:strVal val="visible"/>
                                      </p:to>
                                    </p:set>
                                    <p:animEffect transition="in" filter="box(in)">
                                      <p:cBhvr>
                                        <p:cTn id="49" dur="500"/>
                                        <p:tgtEl>
                                          <p:spTgt spid="18">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18">
                                            <p:txEl>
                                              <p:pRg st="7" end="7"/>
                                            </p:txEl>
                                          </p:spTgt>
                                        </p:tgtEl>
                                        <p:attrNameLst>
                                          <p:attrName>style.visibility</p:attrName>
                                        </p:attrNameLst>
                                      </p:cBhvr>
                                      <p:to>
                                        <p:strVal val="visible"/>
                                      </p:to>
                                    </p:set>
                                    <p:animEffect transition="in" filter="box(in)">
                                      <p:cBhvr>
                                        <p:cTn id="54" dur="500"/>
                                        <p:tgtEl>
                                          <p:spTgt spid="18">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18">
                                            <p:txEl>
                                              <p:pRg st="8" end="8"/>
                                            </p:txEl>
                                          </p:spTgt>
                                        </p:tgtEl>
                                        <p:attrNameLst>
                                          <p:attrName>style.visibility</p:attrName>
                                        </p:attrNameLst>
                                      </p:cBhvr>
                                      <p:to>
                                        <p:strVal val="visible"/>
                                      </p:to>
                                    </p:set>
                                    <p:animEffect transition="in" filter="box(in)">
                                      <p:cBhvr>
                                        <p:cTn id="59" dur="500"/>
                                        <p:tgtEl>
                                          <p:spTgt spid="18">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18">
                                            <p:txEl>
                                              <p:pRg st="9" end="9"/>
                                            </p:txEl>
                                          </p:spTgt>
                                        </p:tgtEl>
                                        <p:attrNameLst>
                                          <p:attrName>style.visibility</p:attrName>
                                        </p:attrNameLst>
                                      </p:cBhvr>
                                      <p:to>
                                        <p:strVal val="visible"/>
                                      </p:to>
                                    </p:set>
                                    <p:animEffect transition="in" filter="box(in)">
                                      <p:cBhvr>
                                        <p:cTn id="64" dur="500"/>
                                        <p:tgtEl>
                                          <p:spTgt spid="18">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18">
                                            <p:txEl>
                                              <p:pRg st="10" end="10"/>
                                            </p:txEl>
                                          </p:spTgt>
                                        </p:tgtEl>
                                        <p:attrNameLst>
                                          <p:attrName>style.visibility</p:attrName>
                                        </p:attrNameLst>
                                      </p:cBhvr>
                                      <p:to>
                                        <p:strVal val="visible"/>
                                      </p:to>
                                    </p:set>
                                    <p:animEffect transition="in" filter="box(in)">
                                      <p:cBhvr>
                                        <p:cTn id="69" dur="500"/>
                                        <p:tgtEl>
                                          <p:spTgt spid="18">
                                            <p:txEl>
                                              <p:pRg st="10" end="1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4" presetClass="exit" presetSubtype="16" fill="hold" grpId="1" nodeType="clickEffect">
                                  <p:stCondLst>
                                    <p:cond delay="0"/>
                                  </p:stCondLst>
                                  <p:childTnLst>
                                    <p:animEffect transition="out" filter="box(in)">
                                      <p:cBhvr>
                                        <p:cTn id="73" dur="500"/>
                                        <p:tgtEl>
                                          <p:spTgt spid="18">
                                            <p:txEl>
                                              <p:pRg st="5" end="5"/>
                                            </p:txEl>
                                          </p:spTgt>
                                        </p:tgtEl>
                                      </p:cBhvr>
                                    </p:animEffect>
                                    <p:set>
                                      <p:cBhvr>
                                        <p:cTn id="74" dur="1" fill="hold">
                                          <p:stCondLst>
                                            <p:cond delay="499"/>
                                          </p:stCondLst>
                                        </p:cTn>
                                        <p:tgtEl>
                                          <p:spTgt spid="18">
                                            <p:txEl>
                                              <p:pRg st="5" end="5"/>
                                            </p:txEl>
                                          </p:spTgt>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4" presetClass="entr" presetSubtype="16" fill="hold" grpId="0" nodeType="clickEffect">
                                  <p:stCondLst>
                                    <p:cond delay="0"/>
                                  </p:stCondLst>
                                  <p:childTnLst>
                                    <p:set>
                                      <p:cBhvr>
                                        <p:cTn id="78" dur="1" fill="hold">
                                          <p:stCondLst>
                                            <p:cond delay="0"/>
                                          </p:stCondLst>
                                        </p:cTn>
                                        <p:tgtEl>
                                          <p:spTgt spid="18">
                                            <p:txEl>
                                              <p:pRg st="11" end="11"/>
                                            </p:txEl>
                                          </p:spTgt>
                                        </p:tgtEl>
                                        <p:attrNameLst>
                                          <p:attrName>style.visibility</p:attrName>
                                        </p:attrNameLst>
                                      </p:cBhvr>
                                      <p:to>
                                        <p:strVal val="visible"/>
                                      </p:to>
                                    </p:set>
                                    <p:animEffect transition="in" filter="box(in)">
                                      <p:cBhvr>
                                        <p:cTn id="79" dur="500"/>
                                        <p:tgtEl>
                                          <p:spTgt spid="18">
                                            <p:txEl>
                                              <p:pRg st="11" end="1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18">
                                            <p:txEl>
                                              <p:pRg st="13" end="13"/>
                                            </p:txEl>
                                          </p:spTgt>
                                        </p:tgtEl>
                                        <p:attrNameLst>
                                          <p:attrName>style.visibility</p:attrName>
                                        </p:attrNameLst>
                                      </p:cBhvr>
                                      <p:to>
                                        <p:strVal val="visible"/>
                                      </p:to>
                                    </p:set>
                                    <p:animEffect transition="in" filter="box(in)">
                                      <p:cBhvr>
                                        <p:cTn id="84" dur="500"/>
                                        <p:tgtEl>
                                          <p:spTgt spid="18">
                                            <p:txEl>
                                              <p:pRg st="13" end="13"/>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18">
                                            <p:txEl>
                                              <p:pRg st="14" end="14"/>
                                            </p:txEl>
                                          </p:spTgt>
                                        </p:tgtEl>
                                        <p:attrNameLst>
                                          <p:attrName>style.visibility</p:attrName>
                                        </p:attrNameLst>
                                      </p:cBhvr>
                                      <p:to>
                                        <p:strVal val="visible"/>
                                      </p:to>
                                    </p:set>
                                    <p:animEffect transition="in" filter="box(in)">
                                      <p:cBhvr>
                                        <p:cTn id="89" dur="500"/>
                                        <p:tgtEl>
                                          <p:spTgt spid="18">
                                            <p:txEl>
                                              <p:pRg st="14" end="14"/>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4" presetClass="entr" presetSubtype="16" fill="hold" grpId="0" nodeType="clickEffect">
                                  <p:stCondLst>
                                    <p:cond delay="0"/>
                                  </p:stCondLst>
                                  <p:childTnLst>
                                    <p:set>
                                      <p:cBhvr>
                                        <p:cTn id="93" dur="1" fill="hold">
                                          <p:stCondLst>
                                            <p:cond delay="0"/>
                                          </p:stCondLst>
                                        </p:cTn>
                                        <p:tgtEl>
                                          <p:spTgt spid="18">
                                            <p:txEl>
                                              <p:pRg st="15" end="15"/>
                                            </p:txEl>
                                          </p:spTgt>
                                        </p:tgtEl>
                                        <p:attrNameLst>
                                          <p:attrName>style.visibility</p:attrName>
                                        </p:attrNameLst>
                                      </p:cBhvr>
                                      <p:to>
                                        <p:strVal val="visible"/>
                                      </p:to>
                                    </p:set>
                                    <p:animEffect transition="in" filter="box(in)">
                                      <p:cBhvr>
                                        <p:cTn id="94" dur="500"/>
                                        <p:tgtEl>
                                          <p:spTgt spid="18">
                                            <p:txEl>
                                              <p:pRg st="15" end="15"/>
                                            </p:txEl>
                                          </p:spTgt>
                                        </p:tgtEl>
                                      </p:cBhvr>
                                    </p:animEffect>
                                  </p:childTnLst>
                                </p:cTn>
                              </p:par>
                            </p:childTnLst>
                          </p:cTn>
                        </p:par>
                        <p:par>
                          <p:cTn id="95" fill="hold">
                            <p:stCondLst>
                              <p:cond delay="500"/>
                            </p:stCondLst>
                            <p:childTnLst>
                              <p:par>
                                <p:cTn id="96" presetID="4" presetClass="exit" presetSubtype="16" fill="hold" grpId="1" nodeType="afterEffect">
                                  <p:stCondLst>
                                    <p:cond delay="0"/>
                                  </p:stCondLst>
                                  <p:childTnLst>
                                    <p:animEffect transition="out" filter="box(in)">
                                      <p:cBhvr>
                                        <p:cTn id="97" dur="500"/>
                                        <p:tgtEl>
                                          <p:spTgt spid="18">
                                            <p:txEl>
                                              <p:pRg st="6" end="6"/>
                                            </p:txEl>
                                          </p:spTgt>
                                        </p:tgtEl>
                                      </p:cBhvr>
                                    </p:animEffect>
                                    <p:set>
                                      <p:cBhvr>
                                        <p:cTn id="98" dur="1" fill="hold">
                                          <p:stCondLst>
                                            <p:cond delay="499"/>
                                          </p:stCondLst>
                                        </p:cTn>
                                        <p:tgtEl>
                                          <p:spTgt spid="18">
                                            <p:txEl>
                                              <p:pRg st="6" end="6"/>
                                            </p:txEl>
                                          </p:spTgt>
                                        </p:tgtEl>
                                        <p:attrNameLst>
                                          <p:attrName>style.visibility</p:attrName>
                                        </p:attrNameLst>
                                      </p:cBhvr>
                                      <p:to>
                                        <p:strVal val="hidden"/>
                                      </p:to>
                                    </p:set>
                                  </p:childTnLst>
                                </p:cTn>
                              </p:par>
                            </p:childTnLst>
                          </p:cTn>
                        </p:par>
                        <p:par>
                          <p:cTn id="99" fill="hold">
                            <p:stCondLst>
                              <p:cond delay="1000"/>
                            </p:stCondLst>
                            <p:childTnLst>
                              <p:par>
                                <p:cTn id="100" presetID="4" presetClass="exit" presetSubtype="16" fill="hold" grpId="1" nodeType="afterEffect">
                                  <p:stCondLst>
                                    <p:cond delay="0"/>
                                  </p:stCondLst>
                                  <p:childTnLst>
                                    <p:animEffect transition="out" filter="box(in)">
                                      <p:cBhvr>
                                        <p:cTn id="101" dur="500"/>
                                        <p:tgtEl>
                                          <p:spTgt spid="18">
                                            <p:txEl>
                                              <p:pRg st="7" end="7"/>
                                            </p:txEl>
                                          </p:spTgt>
                                        </p:tgtEl>
                                      </p:cBhvr>
                                    </p:animEffect>
                                    <p:set>
                                      <p:cBhvr>
                                        <p:cTn id="102" dur="1" fill="hold">
                                          <p:stCondLst>
                                            <p:cond delay="499"/>
                                          </p:stCondLst>
                                        </p:cTn>
                                        <p:tgtEl>
                                          <p:spTgt spid="18">
                                            <p:txEl>
                                              <p:pRg st="7" end="7"/>
                                            </p:txEl>
                                          </p:spTgt>
                                        </p:tgtEl>
                                        <p:attrNameLst>
                                          <p:attrName>style.visibility</p:attrName>
                                        </p:attrNameLst>
                                      </p:cBhvr>
                                      <p:to>
                                        <p:strVal val="hidden"/>
                                      </p:to>
                                    </p:set>
                                  </p:childTnLst>
                                </p:cTn>
                              </p:par>
                            </p:childTnLst>
                          </p:cTn>
                        </p:par>
                        <p:par>
                          <p:cTn id="103" fill="hold">
                            <p:stCondLst>
                              <p:cond delay="1500"/>
                            </p:stCondLst>
                            <p:childTnLst>
                              <p:par>
                                <p:cTn id="104" presetID="4" presetClass="exit" presetSubtype="16" fill="hold" grpId="1" nodeType="afterEffect">
                                  <p:stCondLst>
                                    <p:cond delay="0"/>
                                  </p:stCondLst>
                                  <p:childTnLst>
                                    <p:animEffect transition="out" filter="box(in)">
                                      <p:cBhvr>
                                        <p:cTn id="105" dur="500"/>
                                        <p:tgtEl>
                                          <p:spTgt spid="18">
                                            <p:txEl>
                                              <p:pRg st="8" end="8"/>
                                            </p:txEl>
                                          </p:spTgt>
                                        </p:tgtEl>
                                      </p:cBhvr>
                                    </p:animEffect>
                                    <p:set>
                                      <p:cBhvr>
                                        <p:cTn id="106" dur="1" fill="hold">
                                          <p:stCondLst>
                                            <p:cond delay="499"/>
                                          </p:stCondLst>
                                        </p:cTn>
                                        <p:tgtEl>
                                          <p:spTgt spid="18">
                                            <p:txEl>
                                              <p:pRg st="8" end="8"/>
                                            </p:txEl>
                                          </p:spTgt>
                                        </p:tgtEl>
                                        <p:attrNameLst>
                                          <p:attrName>style.visibility</p:attrName>
                                        </p:attrNameLst>
                                      </p:cBhvr>
                                      <p:to>
                                        <p:strVal val="hidden"/>
                                      </p:to>
                                    </p:set>
                                  </p:childTnLst>
                                </p:cTn>
                              </p:par>
                            </p:childTnLst>
                          </p:cTn>
                        </p:par>
                        <p:par>
                          <p:cTn id="107" fill="hold">
                            <p:stCondLst>
                              <p:cond delay="2000"/>
                            </p:stCondLst>
                            <p:childTnLst>
                              <p:par>
                                <p:cTn id="108" presetID="4" presetClass="exit" presetSubtype="16" fill="hold" grpId="1" nodeType="afterEffect">
                                  <p:stCondLst>
                                    <p:cond delay="0"/>
                                  </p:stCondLst>
                                  <p:childTnLst>
                                    <p:animEffect transition="out" filter="box(in)">
                                      <p:cBhvr>
                                        <p:cTn id="109" dur="500"/>
                                        <p:tgtEl>
                                          <p:spTgt spid="18">
                                            <p:txEl>
                                              <p:pRg st="9" end="9"/>
                                            </p:txEl>
                                          </p:spTgt>
                                        </p:tgtEl>
                                      </p:cBhvr>
                                    </p:animEffect>
                                    <p:set>
                                      <p:cBhvr>
                                        <p:cTn id="110" dur="1" fill="hold">
                                          <p:stCondLst>
                                            <p:cond delay="499"/>
                                          </p:stCondLst>
                                        </p:cTn>
                                        <p:tgtEl>
                                          <p:spTgt spid="18">
                                            <p:txEl>
                                              <p:pRg st="9" end="9"/>
                                            </p:txEl>
                                          </p:spTgt>
                                        </p:tgtEl>
                                        <p:attrNameLst>
                                          <p:attrName>style.visibility</p:attrName>
                                        </p:attrNameLst>
                                      </p:cBhvr>
                                      <p:to>
                                        <p:strVal val="hidden"/>
                                      </p:to>
                                    </p:set>
                                  </p:childTnLst>
                                </p:cTn>
                              </p:par>
                            </p:childTnLst>
                          </p:cTn>
                        </p:par>
                        <p:par>
                          <p:cTn id="111" fill="hold">
                            <p:stCondLst>
                              <p:cond delay="2500"/>
                            </p:stCondLst>
                            <p:childTnLst>
                              <p:par>
                                <p:cTn id="112" presetID="4" presetClass="exit" presetSubtype="16" fill="hold" grpId="1" nodeType="afterEffect">
                                  <p:stCondLst>
                                    <p:cond delay="0"/>
                                  </p:stCondLst>
                                  <p:childTnLst>
                                    <p:animEffect transition="out" filter="box(in)">
                                      <p:cBhvr>
                                        <p:cTn id="113" dur="500"/>
                                        <p:tgtEl>
                                          <p:spTgt spid="18">
                                            <p:txEl>
                                              <p:pRg st="10" end="10"/>
                                            </p:txEl>
                                          </p:spTgt>
                                        </p:tgtEl>
                                      </p:cBhvr>
                                    </p:animEffect>
                                    <p:set>
                                      <p:cBhvr>
                                        <p:cTn id="114" dur="1" fill="hold">
                                          <p:stCondLst>
                                            <p:cond delay="499"/>
                                          </p:stCondLst>
                                        </p:cTn>
                                        <p:tgtEl>
                                          <p:spTgt spid="18">
                                            <p:txEl>
                                              <p:pRg st="10" end="10"/>
                                            </p:txEl>
                                          </p:spTgt>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4" presetClass="exit" presetSubtype="16" fill="hold" grpId="1" nodeType="clickEffect">
                                  <p:stCondLst>
                                    <p:cond delay="0"/>
                                  </p:stCondLst>
                                  <p:childTnLst>
                                    <p:animEffect transition="out" filter="box(in)">
                                      <p:cBhvr>
                                        <p:cTn id="118" dur="500"/>
                                        <p:tgtEl>
                                          <p:spTgt spid="18">
                                            <p:txEl>
                                              <p:pRg st="13" end="13"/>
                                            </p:txEl>
                                          </p:spTgt>
                                        </p:tgtEl>
                                      </p:cBhvr>
                                    </p:animEffect>
                                    <p:set>
                                      <p:cBhvr>
                                        <p:cTn id="119" dur="1" fill="hold">
                                          <p:stCondLst>
                                            <p:cond delay="499"/>
                                          </p:stCondLst>
                                        </p:cTn>
                                        <p:tgtEl>
                                          <p:spTgt spid="18">
                                            <p:txEl>
                                              <p:pRg st="13" end="13"/>
                                            </p:txEl>
                                          </p:spTgt>
                                        </p:tgtEl>
                                        <p:attrNameLst>
                                          <p:attrName>style.visibility</p:attrName>
                                        </p:attrNameLst>
                                      </p:cBhvr>
                                      <p:to>
                                        <p:strVal val="hidden"/>
                                      </p:to>
                                    </p:set>
                                  </p:childTnLst>
                                </p:cTn>
                              </p:par>
                            </p:childTnLst>
                          </p:cTn>
                        </p:par>
                        <p:par>
                          <p:cTn id="120" fill="hold">
                            <p:stCondLst>
                              <p:cond delay="500"/>
                            </p:stCondLst>
                            <p:childTnLst>
                              <p:par>
                                <p:cTn id="121" presetID="4" presetClass="exit" presetSubtype="16" fill="hold" grpId="1" nodeType="afterEffect">
                                  <p:stCondLst>
                                    <p:cond delay="0"/>
                                  </p:stCondLst>
                                  <p:childTnLst>
                                    <p:animEffect transition="out" filter="box(in)">
                                      <p:cBhvr>
                                        <p:cTn id="122" dur="500"/>
                                        <p:tgtEl>
                                          <p:spTgt spid="18">
                                            <p:txEl>
                                              <p:pRg st="14" end="14"/>
                                            </p:txEl>
                                          </p:spTgt>
                                        </p:tgtEl>
                                      </p:cBhvr>
                                    </p:animEffect>
                                    <p:set>
                                      <p:cBhvr>
                                        <p:cTn id="123" dur="1" fill="hold">
                                          <p:stCondLst>
                                            <p:cond delay="499"/>
                                          </p:stCondLst>
                                        </p:cTn>
                                        <p:tgtEl>
                                          <p:spTgt spid="18">
                                            <p:txEl>
                                              <p:pRg st="14" end="1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8" grpId="1" build="p"/>
      <p:bldP spid="1847300" grpId="0"/>
      <p:bldP spid="184730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eaLnBrk="1" hangingPunct="1"/>
            <a:r>
              <a:rPr lang="pt-BR" smtClean="0">
                <a:latin typeface="Arial" charset="0"/>
                <a:cs typeface="Arial" charset="0"/>
              </a:rPr>
              <a:t>Indo para a planilha</a:t>
            </a:r>
          </a:p>
        </p:txBody>
      </p:sp>
      <p:graphicFrame>
        <p:nvGraphicFramePr>
          <p:cNvPr id="1848324" name="Object 4"/>
          <p:cNvGraphicFramePr>
            <a:graphicFrameLocks noChangeAspect="1"/>
          </p:cNvGraphicFramePr>
          <p:nvPr/>
        </p:nvGraphicFramePr>
        <p:xfrm>
          <a:off x="703264" y="3716339"/>
          <a:ext cx="3902075" cy="1431925"/>
        </p:xfrm>
        <a:graphic>
          <a:graphicData uri="http://schemas.openxmlformats.org/presentationml/2006/ole">
            <mc:AlternateContent xmlns:mc="http://schemas.openxmlformats.org/markup-compatibility/2006">
              <mc:Choice xmlns:v="urn:schemas-microsoft-com:vml" Requires="v">
                <p:oleObj spid="_x0000_s319590" name="Planilha" r:id="rId3" imgW="3057465" imgH="1143060" progId="Excel.Sheet.8">
                  <p:embed/>
                </p:oleObj>
              </mc:Choice>
              <mc:Fallback>
                <p:oleObj name="Planilha" r:id="rId3" imgW="3057465" imgH="1143060" progId="Excel.Sheet.8">
                  <p:embed/>
                  <p:pic>
                    <p:nvPicPr>
                      <p:cNvPr id="18483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4" y="3716339"/>
                        <a:ext cx="3902075" cy="143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8325" name="Object 5"/>
          <p:cNvGraphicFramePr>
            <a:graphicFrameLocks noChangeAspect="1"/>
          </p:cNvGraphicFramePr>
          <p:nvPr/>
        </p:nvGraphicFramePr>
        <p:xfrm>
          <a:off x="5026025" y="2159000"/>
          <a:ext cx="3887788" cy="1341438"/>
        </p:xfrm>
        <a:graphic>
          <a:graphicData uri="http://schemas.openxmlformats.org/presentationml/2006/ole">
            <mc:AlternateContent xmlns:mc="http://schemas.openxmlformats.org/markup-compatibility/2006">
              <mc:Choice xmlns:v="urn:schemas-microsoft-com:vml" Requires="v">
                <p:oleObj spid="_x0000_s319591" name="Planilha" r:id="rId5" imgW="3057465" imgH="1143060" progId="Excel.Sheet.8">
                  <p:embed/>
                </p:oleObj>
              </mc:Choice>
              <mc:Fallback>
                <p:oleObj name="Planilha" r:id="rId5" imgW="3057465" imgH="1143060" progId="Excel.Sheet.8">
                  <p:embed/>
                  <p:pic>
                    <p:nvPicPr>
                      <p:cNvPr id="184832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6025" y="2159000"/>
                        <a:ext cx="3887788"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8326" name="Object 6"/>
          <p:cNvGraphicFramePr>
            <a:graphicFrameLocks noChangeAspect="1"/>
          </p:cNvGraphicFramePr>
          <p:nvPr/>
        </p:nvGraphicFramePr>
        <p:xfrm>
          <a:off x="5021264" y="3716339"/>
          <a:ext cx="3902075" cy="1431925"/>
        </p:xfrm>
        <a:graphic>
          <a:graphicData uri="http://schemas.openxmlformats.org/presentationml/2006/ole">
            <mc:AlternateContent xmlns:mc="http://schemas.openxmlformats.org/markup-compatibility/2006">
              <mc:Choice xmlns:v="urn:schemas-microsoft-com:vml" Requires="v">
                <p:oleObj spid="_x0000_s319592" name="Planilha" r:id="rId7" imgW="3057465" imgH="1143060" progId="Excel.Sheet.8">
                  <p:embed/>
                </p:oleObj>
              </mc:Choice>
              <mc:Fallback>
                <p:oleObj name="Planilha" r:id="rId7" imgW="3057465" imgH="1143060" progId="Excel.Sheet.8">
                  <p:embed/>
                  <p:pic>
                    <p:nvPicPr>
                      <p:cNvPr id="184832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1264" y="3716339"/>
                        <a:ext cx="39020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8327" name="Object 7"/>
          <p:cNvGraphicFramePr>
            <a:graphicFrameLocks noChangeAspect="1"/>
          </p:cNvGraphicFramePr>
          <p:nvPr/>
        </p:nvGraphicFramePr>
        <p:xfrm>
          <a:off x="2936875" y="5256214"/>
          <a:ext cx="3887788" cy="1341437"/>
        </p:xfrm>
        <a:graphic>
          <a:graphicData uri="http://schemas.openxmlformats.org/presentationml/2006/ole">
            <mc:AlternateContent xmlns:mc="http://schemas.openxmlformats.org/markup-compatibility/2006">
              <mc:Choice xmlns:v="urn:schemas-microsoft-com:vml" Requires="v">
                <p:oleObj spid="_x0000_s319593" name="Planilha" r:id="rId9" imgW="3057465" imgH="1143060" progId="Excel.Sheet.8">
                  <p:embed/>
                </p:oleObj>
              </mc:Choice>
              <mc:Fallback>
                <p:oleObj name="Planilha" r:id="rId9" imgW="3057465" imgH="1143060" progId="Excel.Sheet.8">
                  <p:embed/>
                  <p:pic>
                    <p:nvPicPr>
                      <p:cNvPr id="1848327"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6875" y="5256214"/>
                        <a:ext cx="3887788"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8328" name="Text Box 8"/>
          <p:cNvSpPr txBox="1">
            <a:spLocks noChangeArrowheads="1"/>
          </p:cNvSpPr>
          <p:nvPr/>
        </p:nvSpPr>
        <p:spPr bwMode="auto">
          <a:xfrm>
            <a:off x="684214" y="5243513"/>
            <a:ext cx="2157963"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pt-BR" sz="2000" b="1" dirty="0">
                <a:solidFill>
                  <a:srgbClr val="000000"/>
                </a:solidFill>
                <a:latin typeface="Tahoma" pitchFamily="34" charset="0"/>
              </a:rPr>
              <a:t>Apertando F9</a:t>
            </a:r>
          </a:p>
          <a:p>
            <a:pPr eaLnBrk="1" hangingPunct="1"/>
            <a:r>
              <a:rPr lang="pt-BR" sz="2000" b="1" dirty="0">
                <a:solidFill>
                  <a:srgbClr val="000000"/>
                </a:solidFill>
                <a:latin typeface="Tahoma" pitchFamily="34" charset="0"/>
              </a:rPr>
              <a:t>mais 12 vezes :</a:t>
            </a:r>
          </a:p>
        </p:txBody>
      </p:sp>
      <p:graphicFrame>
        <p:nvGraphicFramePr>
          <p:cNvPr id="1848323" name="Object 3"/>
          <p:cNvGraphicFramePr>
            <a:graphicFrameLocks noChangeAspect="1"/>
          </p:cNvGraphicFramePr>
          <p:nvPr/>
        </p:nvGraphicFramePr>
        <p:xfrm>
          <a:off x="704850" y="2182814"/>
          <a:ext cx="3887788" cy="1341437"/>
        </p:xfrm>
        <a:graphic>
          <a:graphicData uri="http://schemas.openxmlformats.org/presentationml/2006/ole">
            <mc:AlternateContent xmlns:mc="http://schemas.openxmlformats.org/markup-compatibility/2006">
              <mc:Choice xmlns:v="urn:schemas-microsoft-com:vml" Requires="v">
                <p:oleObj spid="_x0000_s319594" name="Planilha" r:id="rId11" imgW="3057465" imgH="1143060" progId="Excel.Sheet.8">
                  <p:embed/>
                </p:oleObj>
              </mc:Choice>
              <mc:Fallback>
                <p:oleObj name="Planilha" r:id="rId11" imgW="3057465" imgH="1143060" progId="Excel.Sheet.8">
                  <p:embed/>
                  <p:pic>
                    <p:nvPicPr>
                      <p:cNvPr id="1848323"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850" y="2182814"/>
                        <a:ext cx="3887788" cy="1341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0596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48323"/>
                                        </p:tgtEl>
                                        <p:attrNameLst>
                                          <p:attrName>style.visibility</p:attrName>
                                        </p:attrNameLst>
                                      </p:cBhvr>
                                      <p:to>
                                        <p:strVal val="visible"/>
                                      </p:to>
                                    </p:set>
                                    <p:animEffect transition="in" filter="box(in)">
                                      <p:cBhvr>
                                        <p:cTn id="7" dur="500"/>
                                        <p:tgtEl>
                                          <p:spTgt spid="1848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48324"/>
                                        </p:tgtEl>
                                        <p:attrNameLst>
                                          <p:attrName>style.visibility</p:attrName>
                                        </p:attrNameLst>
                                      </p:cBhvr>
                                      <p:to>
                                        <p:strVal val="visible"/>
                                      </p:to>
                                    </p:set>
                                    <p:animEffect transition="in" filter="box(in)">
                                      <p:cBhvr>
                                        <p:cTn id="12" dur="500"/>
                                        <p:tgtEl>
                                          <p:spTgt spid="18483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848325"/>
                                        </p:tgtEl>
                                        <p:attrNameLst>
                                          <p:attrName>style.visibility</p:attrName>
                                        </p:attrNameLst>
                                      </p:cBhvr>
                                      <p:to>
                                        <p:strVal val="visible"/>
                                      </p:to>
                                    </p:set>
                                    <p:animEffect transition="in" filter="box(in)">
                                      <p:cBhvr>
                                        <p:cTn id="17" dur="500"/>
                                        <p:tgtEl>
                                          <p:spTgt spid="1848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848326"/>
                                        </p:tgtEl>
                                        <p:attrNameLst>
                                          <p:attrName>style.visibility</p:attrName>
                                        </p:attrNameLst>
                                      </p:cBhvr>
                                      <p:to>
                                        <p:strVal val="visible"/>
                                      </p:to>
                                    </p:set>
                                    <p:animEffect transition="in" filter="box(in)">
                                      <p:cBhvr>
                                        <p:cTn id="22" dur="500"/>
                                        <p:tgtEl>
                                          <p:spTgt spid="18483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48328"/>
                                        </p:tgtEl>
                                        <p:attrNameLst>
                                          <p:attrName>style.visibility</p:attrName>
                                        </p:attrNameLst>
                                      </p:cBhvr>
                                      <p:to>
                                        <p:strVal val="visible"/>
                                      </p:to>
                                    </p:set>
                                    <p:animEffect transition="in" filter="box(in)">
                                      <p:cBhvr>
                                        <p:cTn id="27" dur="500"/>
                                        <p:tgtEl>
                                          <p:spTgt spid="18483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848327"/>
                                        </p:tgtEl>
                                        <p:attrNameLst>
                                          <p:attrName>style.visibility</p:attrName>
                                        </p:attrNameLst>
                                      </p:cBhvr>
                                      <p:to>
                                        <p:strVal val="visible"/>
                                      </p:to>
                                    </p:set>
                                    <p:animEffect transition="in" filter="box(in)">
                                      <p:cBhvr>
                                        <p:cTn id="32" dur="500"/>
                                        <p:tgtEl>
                                          <p:spTgt spid="1848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32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ítulo 3"/>
          <p:cNvSpPr>
            <a:spLocks noGrp="1"/>
          </p:cNvSpPr>
          <p:nvPr>
            <p:ph type="ctrTitle" sz="quarter"/>
          </p:nvPr>
        </p:nvSpPr>
        <p:spPr/>
        <p:txBody>
          <a:bodyPr/>
          <a:lstStyle/>
          <a:p>
            <a:r>
              <a:rPr lang="en-US" smtClean="0"/>
              <a:t>Métodos Numéricos</a:t>
            </a:r>
            <a:endParaRPr lang="pt-BR" smtClean="0"/>
          </a:p>
        </p:txBody>
      </p:sp>
      <p:sp>
        <p:nvSpPr>
          <p:cNvPr id="62467" name="Subtítulo 4"/>
          <p:cNvSpPr>
            <a:spLocks noGrp="1"/>
          </p:cNvSpPr>
          <p:nvPr>
            <p:ph type="subTitle" sz="quarter" idx="1"/>
          </p:nvPr>
        </p:nvSpPr>
        <p:spPr/>
        <p:txBody>
          <a:bodyPr/>
          <a:lstStyle/>
          <a:p>
            <a:r>
              <a:rPr lang="en-US" smtClean="0"/>
              <a:t>6a Aula</a:t>
            </a:r>
            <a:endParaRPr lang="pt-BR"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ítulo 5"/>
          <p:cNvSpPr>
            <a:spLocks noGrp="1"/>
          </p:cNvSpPr>
          <p:nvPr>
            <p:ph type="ctrTitle" sz="quarter"/>
          </p:nvPr>
        </p:nvSpPr>
        <p:spPr/>
        <p:txBody>
          <a:bodyPr/>
          <a:lstStyle/>
          <a:p>
            <a:pPr eaLnBrk="1" hangingPunct="1"/>
            <a:r>
              <a:rPr lang="en-US" smtClean="0"/>
              <a:t>Sistemas de Equações Algébricas</a:t>
            </a:r>
            <a:endParaRPr lang="pt-BR" smtClean="0"/>
          </a:p>
        </p:txBody>
      </p:sp>
      <p:sp>
        <p:nvSpPr>
          <p:cNvPr id="63491" name="Subtítulo 6"/>
          <p:cNvSpPr>
            <a:spLocks noGrp="1"/>
          </p:cNvSpPr>
          <p:nvPr>
            <p:ph type="subTitle" sz="quarter" idx="1"/>
          </p:nvPr>
        </p:nvSpPr>
        <p:spPr/>
        <p:txBody>
          <a:bodyPr/>
          <a:lstStyle/>
          <a:p>
            <a:pPr eaLnBrk="1" hangingPunct="1"/>
            <a:r>
              <a:rPr lang="en-US" smtClean="0"/>
              <a:t>Multiplicação e Inversão de Matrizes via Excel e Matlab : Cálculo de Treliças</a:t>
            </a:r>
            <a:endParaRPr lang="pt-BR"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ítulo 1"/>
          <p:cNvSpPr>
            <a:spLocks noGrp="1"/>
          </p:cNvSpPr>
          <p:nvPr>
            <p:ph type="title"/>
          </p:nvPr>
        </p:nvSpPr>
        <p:spPr>
          <a:xfrm>
            <a:off x="271463" y="466725"/>
            <a:ext cx="9363075" cy="533400"/>
          </a:xfrm>
        </p:spPr>
        <p:txBody>
          <a:bodyPr/>
          <a:lstStyle/>
          <a:p>
            <a:r>
              <a:rPr lang="en-US" smtClean="0"/>
              <a:t>Vamos hoje estudar outra técnica de resolução de sistemas lineares : a inversão de matrizes</a:t>
            </a:r>
            <a:endParaRPr lang="pt-BR" smtClean="0"/>
          </a:p>
        </p:txBody>
      </p:sp>
      <p:sp>
        <p:nvSpPr>
          <p:cNvPr id="76803" name="Espaço Reservado para Conteúdo 2"/>
          <p:cNvSpPr>
            <a:spLocks noGrp="1"/>
          </p:cNvSpPr>
          <p:nvPr>
            <p:ph idx="1"/>
          </p:nvPr>
        </p:nvSpPr>
        <p:spPr>
          <a:xfrm>
            <a:off x="293688" y="1643063"/>
            <a:ext cx="9340850" cy="4935537"/>
          </a:xfrm>
        </p:spPr>
        <p:txBody>
          <a:bodyPr/>
          <a:lstStyle/>
          <a:p>
            <a:r>
              <a:rPr lang="en-US" smtClean="0"/>
              <a:t>O método se baseia no seguinte :</a:t>
            </a:r>
          </a:p>
          <a:p>
            <a:pPr lvl="1"/>
            <a:r>
              <a:rPr lang="en-US" smtClean="0"/>
              <a:t>A.x = B ( A, x e B matrizes, sendo A uma matriz de coeficientes e B um vetor de resultados )</a:t>
            </a:r>
          </a:p>
          <a:p>
            <a:r>
              <a:rPr lang="en-US" smtClean="0"/>
              <a:t>No exemplo da aula passada teríamos :</a:t>
            </a:r>
          </a:p>
          <a:p>
            <a:pPr lvl="1"/>
            <a:r>
              <a:rPr lang="en-US" smtClean="0"/>
              <a:t> 11x</a:t>
            </a:r>
            <a:r>
              <a:rPr lang="en-US" baseline="-25000" smtClean="0"/>
              <a:t>1</a:t>
            </a:r>
            <a:r>
              <a:rPr lang="en-US" smtClean="0"/>
              <a:t> + 13x</a:t>
            </a:r>
            <a:r>
              <a:rPr lang="en-US" baseline="-25000" smtClean="0"/>
              <a:t>2</a:t>
            </a:r>
            <a:r>
              <a:rPr lang="en-US" smtClean="0"/>
              <a:t> = 286</a:t>
            </a:r>
          </a:p>
          <a:p>
            <a:pPr lvl="1"/>
            <a:r>
              <a:rPr lang="en-US" smtClean="0"/>
              <a:t> 11x</a:t>
            </a:r>
            <a:r>
              <a:rPr lang="en-US" baseline="-25000" smtClean="0"/>
              <a:t>1</a:t>
            </a:r>
            <a:r>
              <a:rPr lang="en-US" smtClean="0"/>
              <a:t>  -   9x</a:t>
            </a:r>
            <a:r>
              <a:rPr lang="en-US" baseline="-25000" smtClean="0"/>
              <a:t>2</a:t>
            </a:r>
            <a:r>
              <a:rPr lang="en-US" smtClean="0"/>
              <a:t> = 99</a:t>
            </a:r>
          </a:p>
          <a:p>
            <a:r>
              <a:rPr lang="en-US" smtClean="0"/>
              <a:t>Com isso :</a:t>
            </a:r>
          </a:p>
          <a:p>
            <a:pPr lvl="1"/>
            <a:r>
              <a:rPr lang="en-US" smtClean="0"/>
              <a:t>A = 	11  13	B = 	286		x = 	x</a:t>
            </a:r>
            <a:r>
              <a:rPr lang="en-US" baseline="-25000" smtClean="0"/>
              <a:t>1</a:t>
            </a:r>
          </a:p>
          <a:p>
            <a:pPr lvl="1"/>
            <a:r>
              <a:rPr lang="en-US" smtClean="0"/>
              <a:t> 		11  -9		99			x</a:t>
            </a:r>
            <a:r>
              <a:rPr lang="en-US" baseline="-25000" smtClean="0"/>
              <a:t>2</a:t>
            </a:r>
            <a:endParaRPr lang="pt-BR" baseline="-25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 calcmode="lin" valueType="num">
                                      <p:cBhvr>
                                        <p:cTn id="7" dur="500" fill="hold"/>
                                        <p:tgtEl>
                                          <p:spTgt spid="7680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680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680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76803">
                                            <p:txEl>
                                              <p:pRg st="1" end="1"/>
                                            </p:txEl>
                                          </p:spTgt>
                                        </p:tgtEl>
                                        <p:attrNameLst>
                                          <p:attrName>style.visibility</p:attrName>
                                        </p:attrNameLst>
                                      </p:cBhvr>
                                      <p:to>
                                        <p:strVal val="visible"/>
                                      </p:to>
                                    </p:set>
                                    <p:anim calcmode="lin" valueType="num">
                                      <p:cBhvr>
                                        <p:cTn id="12" dur="500" fill="hold"/>
                                        <p:tgtEl>
                                          <p:spTgt spid="7680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680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680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76803">
                                            <p:txEl>
                                              <p:pRg st="2" end="2"/>
                                            </p:txEl>
                                          </p:spTgt>
                                        </p:tgtEl>
                                        <p:attrNameLst>
                                          <p:attrName>style.visibility</p:attrName>
                                        </p:attrNameLst>
                                      </p:cBhvr>
                                      <p:to>
                                        <p:strVal val="visible"/>
                                      </p:to>
                                    </p:set>
                                    <p:anim calcmode="lin" valueType="num">
                                      <p:cBhvr>
                                        <p:cTn id="19" dur="500" fill="hold"/>
                                        <p:tgtEl>
                                          <p:spTgt spid="7680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680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680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76803">
                                            <p:txEl>
                                              <p:pRg st="3" end="3"/>
                                            </p:txEl>
                                          </p:spTgt>
                                        </p:tgtEl>
                                        <p:attrNameLst>
                                          <p:attrName>style.visibility</p:attrName>
                                        </p:attrNameLst>
                                      </p:cBhvr>
                                      <p:to>
                                        <p:strVal val="visible"/>
                                      </p:to>
                                    </p:set>
                                    <p:anim calcmode="lin" valueType="num">
                                      <p:cBhvr>
                                        <p:cTn id="24" dur="500" fill="hold"/>
                                        <p:tgtEl>
                                          <p:spTgt spid="7680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7680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76803">
                                            <p:txEl>
                                              <p:pRg st="3" end="3"/>
                                            </p:txEl>
                                          </p:spTgt>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76803">
                                            <p:txEl>
                                              <p:pRg st="4" end="4"/>
                                            </p:txEl>
                                          </p:spTgt>
                                        </p:tgtEl>
                                        <p:attrNameLst>
                                          <p:attrName>style.visibility</p:attrName>
                                        </p:attrNameLst>
                                      </p:cBhvr>
                                      <p:to>
                                        <p:strVal val="visible"/>
                                      </p:to>
                                    </p:set>
                                    <p:anim calcmode="lin" valueType="num">
                                      <p:cBhvr>
                                        <p:cTn id="29" dur="500" fill="hold"/>
                                        <p:tgtEl>
                                          <p:spTgt spid="7680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7680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7680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3" presetClass="entr" presetSubtype="0" fill="hold" grpId="0" nodeType="clickEffect">
                                  <p:stCondLst>
                                    <p:cond delay="0"/>
                                  </p:stCondLst>
                                  <p:childTnLst>
                                    <p:set>
                                      <p:cBhvr>
                                        <p:cTn id="35" dur="1" fill="hold">
                                          <p:stCondLst>
                                            <p:cond delay="0"/>
                                          </p:stCondLst>
                                        </p:cTn>
                                        <p:tgtEl>
                                          <p:spTgt spid="76803">
                                            <p:txEl>
                                              <p:pRg st="5" end="5"/>
                                            </p:txEl>
                                          </p:spTgt>
                                        </p:tgtEl>
                                        <p:attrNameLst>
                                          <p:attrName>style.visibility</p:attrName>
                                        </p:attrNameLst>
                                      </p:cBhvr>
                                      <p:to>
                                        <p:strVal val="visible"/>
                                      </p:to>
                                    </p:set>
                                    <p:anim calcmode="lin" valueType="num">
                                      <p:cBhvr>
                                        <p:cTn id="36" dur="500" fill="hold"/>
                                        <p:tgtEl>
                                          <p:spTgt spid="7680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7680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7680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76803">
                                            <p:txEl>
                                              <p:pRg st="6" end="6"/>
                                            </p:txEl>
                                          </p:spTgt>
                                        </p:tgtEl>
                                        <p:attrNameLst>
                                          <p:attrName>style.visibility</p:attrName>
                                        </p:attrNameLst>
                                      </p:cBhvr>
                                      <p:to>
                                        <p:strVal val="visible"/>
                                      </p:to>
                                    </p:set>
                                    <p:anim calcmode="lin" valueType="num">
                                      <p:cBhvr>
                                        <p:cTn id="41" dur="500" fill="hold"/>
                                        <p:tgtEl>
                                          <p:spTgt spid="7680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7680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76803">
                                            <p:txEl>
                                              <p:pRg st="6" end="6"/>
                                            </p:txEl>
                                          </p:spTgt>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76803">
                                            <p:txEl>
                                              <p:pRg st="7" end="7"/>
                                            </p:txEl>
                                          </p:spTgt>
                                        </p:tgtEl>
                                        <p:attrNameLst>
                                          <p:attrName>style.visibility</p:attrName>
                                        </p:attrNameLst>
                                      </p:cBhvr>
                                      <p:to>
                                        <p:strVal val="visible"/>
                                      </p:to>
                                    </p:set>
                                    <p:anim calcmode="lin" valueType="num">
                                      <p:cBhvr>
                                        <p:cTn id="46" dur="500" fill="hold"/>
                                        <p:tgtEl>
                                          <p:spTgt spid="7680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7680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768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Ambiente de Desenvolvimento Python</a:t>
            </a:r>
            <a:endParaRPr lang="pt-BR"/>
          </a:p>
        </p:txBody>
      </p:sp>
      <p:sp>
        <p:nvSpPr>
          <p:cNvPr id="3" name="Espaço Reservado para Conteúdo 2"/>
          <p:cNvSpPr>
            <a:spLocks noGrp="1"/>
          </p:cNvSpPr>
          <p:nvPr>
            <p:ph idx="1"/>
          </p:nvPr>
        </p:nvSpPr>
        <p:spPr/>
        <p:txBody>
          <a:bodyPr/>
          <a:lstStyle/>
          <a:p>
            <a:r>
              <a:rPr lang="pt-BR" smtClean="0"/>
              <a:t>Baixar a distribuição Anaconda ou Winpython.</a:t>
            </a:r>
          </a:p>
          <a:p>
            <a:pPr lvl="1"/>
            <a:r>
              <a:rPr lang="pt-BR" smtClean="0"/>
              <a:t>Neste tutorial será utilizada a distribuição Anaconda</a:t>
            </a:r>
          </a:p>
          <a:p>
            <a:endParaRPr lang="pt-BR" smtClean="0"/>
          </a:p>
          <a:p>
            <a:r>
              <a:rPr lang="pt-BR" smtClean="0"/>
              <a:t>Após baixar, iniciar o ambiente de trabalho</a:t>
            </a:r>
          </a:p>
          <a:p>
            <a:pPr lvl="1"/>
            <a:r>
              <a:rPr lang="pt-BR" smtClean="0"/>
              <a:t>Neste caso trabalharemos com o Spyder</a:t>
            </a:r>
          </a:p>
          <a:p>
            <a:pPr lvl="1"/>
            <a:endParaRPr lang="pt-BR"/>
          </a:p>
          <a:p>
            <a:r>
              <a:rPr lang="pt-BR" smtClean="0"/>
              <a:t>Vide próximo slide</a:t>
            </a:r>
            <a:endParaRPr lang="pt-BR"/>
          </a:p>
        </p:txBody>
      </p:sp>
    </p:spTree>
    <p:extLst>
      <p:ext uri="{BB962C8B-B14F-4D97-AF65-F5344CB8AC3E}">
        <p14:creationId xmlns:p14="http://schemas.microsoft.com/office/powerpoint/2010/main" val="28749371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ítulo 1"/>
          <p:cNvSpPr>
            <a:spLocks noGrp="1"/>
          </p:cNvSpPr>
          <p:nvPr>
            <p:ph type="title"/>
          </p:nvPr>
        </p:nvSpPr>
        <p:spPr/>
        <p:txBody>
          <a:bodyPr/>
          <a:lstStyle/>
          <a:p>
            <a:r>
              <a:rPr lang="en-US" smtClean="0"/>
              <a:t>Neste caso resolveremos o sistema da seguinte forma :</a:t>
            </a:r>
            <a:endParaRPr lang="pt-BR" smtClean="0"/>
          </a:p>
        </p:txBody>
      </p:sp>
      <p:sp>
        <p:nvSpPr>
          <p:cNvPr id="27652" name="Espaço Reservado para Conteúdo 2"/>
          <p:cNvSpPr>
            <a:spLocks noGrp="1"/>
          </p:cNvSpPr>
          <p:nvPr>
            <p:ph idx="1"/>
          </p:nvPr>
        </p:nvSpPr>
        <p:spPr>
          <a:xfrm>
            <a:off x="238125" y="1214438"/>
            <a:ext cx="9340850" cy="5381625"/>
          </a:xfrm>
        </p:spPr>
        <p:txBody>
          <a:bodyPr/>
          <a:lstStyle/>
          <a:p>
            <a:r>
              <a:rPr lang="en-US" smtClean="0"/>
              <a:t> A.x = B -&gt; x = A</a:t>
            </a:r>
            <a:r>
              <a:rPr lang="en-US" baseline="30000" smtClean="0"/>
              <a:t>-1</a:t>
            </a:r>
            <a:r>
              <a:rPr lang="en-US" smtClean="0"/>
              <a:t>.B onde A</a:t>
            </a:r>
            <a:r>
              <a:rPr lang="en-US" baseline="30000" smtClean="0"/>
              <a:t>-1</a:t>
            </a:r>
            <a:r>
              <a:rPr lang="en-US" smtClean="0"/>
              <a:t> é a matriz inversa.</a:t>
            </a:r>
          </a:p>
          <a:p>
            <a:r>
              <a:rPr lang="en-US" smtClean="0"/>
              <a:t>Implementando no Excel</a:t>
            </a:r>
            <a:endParaRPr lang="pt-BR" smtClean="0"/>
          </a:p>
        </p:txBody>
      </p:sp>
      <p:graphicFrame>
        <p:nvGraphicFramePr>
          <p:cNvPr id="27650" name="Object 2"/>
          <p:cNvGraphicFramePr>
            <a:graphicFrameLocks noChangeAspect="1"/>
          </p:cNvGraphicFramePr>
          <p:nvPr/>
        </p:nvGraphicFramePr>
        <p:xfrm>
          <a:off x="1881188" y="2928938"/>
          <a:ext cx="6127750" cy="2928937"/>
        </p:xfrm>
        <a:graphic>
          <a:graphicData uri="http://schemas.openxmlformats.org/presentationml/2006/ole">
            <mc:AlternateContent xmlns:mc="http://schemas.openxmlformats.org/markup-compatibility/2006">
              <mc:Choice xmlns:v="urn:schemas-microsoft-com:vml" Requires="v">
                <p:oleObj spid="_x0000_s27920" name="Worksheet" r:id="rId3" imgW="3667041" imgH="1752600" progId="Excel.Sheet.8">
                  <p:embed/>
                </p:oleObj>
              </mc:Choice>
              <mc:Fallback>
                <p:oleObj name="Worksheet" r:id="rId3" imgW="3667041" imgH="1752600"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2928938"/>
                        <a:ext cx="6127750" cy="292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anim calcmode="lin" valueType="num">
                                      <p:cBhvr>
                                        <p:cTn id="7" dur="500" fill="hold"/>
                                        <p:tgtEl>
                                          <p:spTgt spid="2765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765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765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27652">
                                            <p:txEl>
                                              <p:pRg st="1" end="1"/>
                                            </p:txEl>
                                          </p:spTgt>
                                        </p:tgtEl>
                                        <p:attrNameLst>
                                          <p:attrName>style.visibility</p:attrName>
                                        </p:attrNameLst>
                                      </p:cBhvr>
                                      <p:to>
                                        <p:strVal val="visible"/>
                                      </p:to>
                                    </p:set>
                                    <p:anim calcmode="lin" valueType="num">
                                      <p:cBhvr>
                                        <p:cTn id="14" dur="500" fill="hold"/>
                                        <p:tgtEl>
                                          <p:spTgt spid="27652">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7652">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7652">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27650"/>
                                        </p:tgtEl>
                                        <p:attrNameLst>
                                          <p:attrName>style.visibility</p:attrName>
                                        </p:attrNameLst>
                                      </p:cBhvr>
                                      <p:to>
                                        <p:strVal val="visible"/>
                                      </p:to>
                                    </p:set>
                                    <p:anim calcmode="lin" valueType="num">
                                      <p:cBhvr>
                                        <p:cTn id="21" dur="500" fill="hold"/>
                                        <p:tgtEl>
                                          <p:spTgt spid="27650"/>
                                        </p:tgtEl>
                                        <p:attrNameLst>
                                          <p:attrName>ppt_w</p:attrName>
                                        </p:attrNameLst>
                                      </p:cBhvr>
                                      <p:tavLst>
                                        <p:tav tm="0">
                                          <p:val>
                                            <p:fltVal val="0"/>
                                          </p:val>
                                        </p:tav>
                                        <p:tav tm="100000">
                                          <p:val>
                                            <p:strVal val="#ppt_w"/>
                                          </p:val>
                                        </p:tav>
                                      </p:tavLst>
                                    </p:anim>
                                    <p:anim calcmode="lin" valueType="num">
                                      <p:cBhvr>
                                        <p:cTn id="22" dur="500" fill="hold"/>
                                        <p:tgtEl>
                                          <p:spTgt spid="27650"/>
                                        </p:tgtEl>
                                        <p:attrNameLst>
                                          <p:attrName>ppt_h</p:attrName>
                                        </p:attrNameLst>
                                      </p:cBhvr>
                                      <p:tavLst>
                                        <p:tav tm="0">
                                          <p:val>
                                            <p:fltVal val="0"/>
                                          </p:val>
                                        </p:tav>
                                        <p:tav tm="100000">
                                          <p:val>
                                            <p:strVal val="#ppt_h"/>
                                          </p:val>
                                        </p:tav>
                                      </p:tavLst>
                                    </p:anim>
                                    <p:animEffect transition="in" filter="fade">
                                      <p:cBhvr>
                                        <p:cTn id="23"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p:cNvSpPr>
            <a:spLocks noGrp="1"/>
          </p:cNvSpPr>
          <p:nvPr>
            <p:ph type="title"/>
          </p:nvPr>
        </p:nvSpPr>
        <p:spPr/>
        <p:txBody>
          <a:bodyPr/>
          <a:lstStyle/>
          <a:p>
            <a:r>
              <a:rPr lang="en-US" smtClean="0"/>
              <a:t>No Matlab</a:t>
            </a:r>
            <a:endParaRPr lang="pt-BR" smtClean="0"/>
          </a:p>
        </p:txBody>
      </p:sp>
      <p:sp>
        <p:nvSpPr>
          <p:cNvPr id="77827" name="Espaço Reservado para Conteúdo 2"/>
          <p:cNvSpPr>
            <a:spLocks noGrp="1"/>
          </p:cNvSpPr>
          <p:nvPr>
            <p:ph idx="1"/>
          </p:nvPr>
        </p:nvSpPr>
        <p:spPr/>
        <p:txBody>
          <a:bodyPr/>
          <a:lstStyle/>
          <a:p>
            <a:r>
              <a:rPr lang="en-US" smtClean="0"/>
              <a:t>Neste caso utilizamos os comandos “.” para a multiplicação de matrizes e “inverse” para a inversão.</a:t>
            </a:r>
          </a:p>
          <a:p>
            <a:endParaRPr lang="en-US" smtClean="0"/>
          </a:p>
          <a:p>
            <a:r>
              <a:rPr lang="en-US" smtClean="0"/>
              <a:t>O resultado será imediato</a:t>
            </a:r>
          </a:p>
          <a:p>
            <a:endParaRPr lang="en-US" smtClean="0"/>
          </a:p>
          <a:p>
            <a:r>
              <a:rPr lang="en-US" smtClean="0"/>
              <a:t>Perceba que com tais métodos, sistemas de qualquer tamanho podem ser resolvidos</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 calcmode="lin" valueType="num">
                                      <p:cBhvr>
                                        <p:cTn id="7" dur="500" fill="hold"/>
                                        <p:tgtEl>
                                          <p:spTgt spid="778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782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7827">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77827">
                                            <p:txEl>
                                              <p:pRg st="2" end="2"/>
                                            </p:txEl>
                                          </p:spTgt>
                                        </p:tgtEl>
                                        <p:attrNameLst>
                                          <p:attrName>style.visibility</p:attrName>
                                        </p:attrNameLst>
                                      </p:cBhvr>
                                      <p:to>
                                        <p:strVal val="visible"/>
                                      </p:to>
                                    </p:set>
                                    <p:anim calcmode="lin" valueType="num">
                                      <p:cBhvr>
                                        <p:cTn id="14" dur="500" fill="hold"/>
                                        <p:tgtEl>
                                          <p:spTgt spid="7782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782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782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77827">
                                            <p:txEl>
                                              <p:pRg st="4" end="4"/>
                                            </p:txEl>
                                          </p:spTgt>
                                        </p:tgtEl>
                                        <p:attrNameLst>
                                          <p:attrName>style.visibility</p:attrName>
                                        </p:attrNameLst>
                                      </p:cBhvr>
                                      <p:to>
                                        <p:strVal val="visible"/>
                                      </p:to>
                                    </p:set>
                                    <p:anim calcmode="lin" valueType="num">
                                      <p:cBhvr>
                                        <p:cTn id="21" dur="500" fill="hold"/>
                                        <p:tgtEl>
                                          <p:spTgt spid="77827">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77827">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77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ítulo 1"/>
          <p:cNvSpPr>
            <a:spLocks noGrp="1"/>
          </p:cNvSpPr>
          <p:nvPr>
            <p:ph type="title"/>
          </p:nvPr>
        </p:nvSpPr>
        <p:spPr/>
        <p:txBody>
          <a:bodyPr/>
          <a:lstStyle/>
          <a:p>
            <a:r>
              <a:rPr lang="en-US" smtClean="0"/>
              <a:t>Chapra-Canale – 12.6</a:t>
            </a:r>
            <a:endParaRPr lang="pt-BR" smtClean="0"/>
          </a:p>
        </p:txBody>
      </p:sp>
      <p:pic>
        <p:nvPicPr>
          <p:cNvPr id="2" name="Imagem 1"/>
          <p:cNvPicPr>
            <a:picLocks noChangeAspect="1"/>
          </p:cNvPicPr>
          <p:nvPr/>
        </p:nvPicPr>
        <p:blipFill>
          <a:blip r:embed="rId2"/>
          <a:stretch>
            <a:fillRect/>
          </a:stretch>
        </p:blipFill>
        <p:spPr>
          <a:xfrm>
            <a:off x="2409825" y="989531"/>
            <a:ext cx="5086350" cy="1866900"/>
          </a:xfrm>
          <a:prstGeom prst="rect">
            <a:avLst/>
          </a:prstGeom>
        </p:spPr>
      </p:pic>
      <p:pic>
        <p:nvPicPr>
          <p:cNvPr id="3" name="Imagem 2"/>
          <p:cNvPicPr>
            <a:picLocks noChangeAspect="1"/>
          </p:cNvPicPr>
          <p:nvPr/>
        </p:nvPicPr>
        <p:blipFill>
          <a:blip r:embed="rId3"/>
          <a:stretch>
            <a:fillRect/>
          </a:stretch>
        </p:blipFill>
        <p:spPr>
          <a:xfrm>
            <a:off x="271463" y="2856431"/>
            <a:ext cx="9448800" cy="3076575"/>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1"/>
          <p:cNvSpPr>
            <a:spLocks noGrp="1"/>
          </p:cNvSpPr>
          <p:nvPr>
            <p:ph type="title"/>
          </p:nvPr>
        </p:nvSpPr>
        <p:spPr/>
        <p:txBody>
          <a:bodyPr/>
          <a:lstStyle/>
          <a:p>
            <a:r>
              <a:rPr lang="en-US" smtClean="0"/>
              <a:t>Chapra-Canale, 12.14</a:t>
            </a:r>
            <a:endParaRPr lang="pt-BR" smtClean="0"/>
          </a:p>
        </p:txBody>
      </p:sp>
      <p:sp>
        <p:nvSpPr>
          <p:cNvPr id="11267" name="Espaço Reservado para Conteúdo 3"/>
          <p:cNvSpPr>
            <a:spLocks noGrp="1"/>
          </p:cNvSpPr>
          <p:nvPr>
            <p:ph idx="1"/>
          </p:nvPr>
        </p:nvSpPr>
        <p:spPr/>
        <p:txBody>
          <a:bodyPr/>
          <a:lstStyle/>
          <a:p>
            <a:r>
              <a:rPr lang="en-US" smtClean="0"/>
              <a:t>Calcule os esforços na base da treliça abaixo</a:t>
            </a:r>
            <a:endParaRPr lang="pt-BR" smtClean="0"/>
          </a:p>
        </p:txBody>
      </p:sp>
      <p:pic>
        <p:nvPicPr>
          <p:cNvPr id="2" name="Imagem 1"/>
          <p:cNvPicPr>
            <a:picLocks noChangeAspect="1"/>
          </p:cNvPicPr>
          <p:nvPr/>
        </p:nvPicPr>
        <p:blipFill>
          <a:blip r:embed="rId2"/>
          <a:stretch>
            <a:fillRect/>
          </a:stretch>
        </p:blipFill>
        <p:spPr>
          <a:xfrm>
            <a:off x="2808932" y="2319337"/>
            <a:ext cx="4088284" cy="3185853"/>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ítulo 1"/>
          <p:cNvSpPr>
            <a:spLocks noGrp="1"/>
          </p:cNvSpPr>
          <p:nvPr>
            <p:ph type="title"/>
          </p:nvPr>
        </p:nvSpPr>
        <p:spPr/>
        <p:txBody>
          <a:bodyPr/>
          <a:lstStyle/>
          <a:p>
            <a:r>
              <a:rPr lang="en-US" smtClean="0"/>
              <a:t>Chapra-Canale 12.29</a:t>
            </a:r>
            <a:endParaRPr lang="pt-BR" smtClean="0"/>
          </a:p>
        </p:txBody>
      </p:sp>
      <p:sp>
        <p:nvSpPr>
          <p:cNvPr id="12291" name="Espaço Reservado para Conteúdo 3"/>
          <p:cNvSpPr>
            <a:spLocks noGrp="1"/>
          </p:cNvSpPr>
          <p:nvPr>
            <p:ph idx="1"/>
          </p:nvPr>
        </p:nvSpPr>
        <p:spPr/>
        <p:txBody>
          <a:bodyPr/>
          <a:lstStyle/>
          <a:p>
            <a:r>
              <a:rPr lang="en-US" smtClean="0"/>
              <a:t>Determine as correntes de malha na figura abaixo :</a:t>
            </a:r>
            <a:endParaRPr lang="pt-BR" smtClean="0"/>
          </a:p>
        </p:txBody>
      </p:sp>
      <p:pic>
        <p:nvPicPr>
          <p:cNvPr id="2" name="Imagem 1"/>
          <p:cNvPicPr>
            <a:picLocks noChangeAspect="1"/>
          </p:cNvPicPr>
          <p:nvPr/>
        </p:nvPicPr>
        <p:blipFill>
          <a:blip r:embed="rId2"/>
          <a:stretch>
            <a:fillRect/>
          </a:stretch>
        </p:blipFill>
        <p:spPr>
          <a:xfrm>
            <a:off x="2432720" y="1988840"/>
            <a:ext cx="5371480" cy="4136178"/>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p:txBody>
          <a:bodyPr/>
          <a:lstStyle/>
          <a:p>
            <a:r>
              <a:rPr lang="en-US" smtClean="0"/>
              <a:t>Chapra-Canale 12.36</a:t>
            </a:r>
            <a:endParaRPr lang="pt-BR" smtClean="0"/>
          </a:p>
        </p:txBody>
      </p:sp>
      <p:sp>
        <p:nvSpPr>
          <p:cNvPr id="13315" name="Espaço Reservado para Conteúdo 2"/>
          <p:cNvSpPr>
            <a:spLocks noGrp="1"/>
          </p:cNvSpPr>
          <p:nvPr>
            <p:ph idx="1"/>
          </p:nvPr>
        </p:nvSpPr>
        <p:spPr/>
        <p:txBody>
          <a:bodyPr/>
          <a:lstStyle/>
          <a:p>
            <a:r>
              <a:rPr lang="en-US" smtClean="0"/>
              <a:t>Calcule os esforços nos cabos da figura abaixo ( o ângulo com a horizontal é de 45o ) :</a:t>
            </a:r>
            <a:endParaRPr lang="pt-BR" smtClean="0"/>
          </a:p>
        </p:txBody>
      </p:sp>
      <p:pic>
        <p:nvPicPr>
          <p:cNvPr id="2" name="Imagem 1"/>
          <p:cNvPicPr>
            <a:picLocks noChangeAspect="1"/>
          </p:cNvPicPr>
          <p:nvPr/>
        </p:nvPicPr>
        <p:blipFill>
          <a:blip r:embed="rId2"/>
          <a:stretch>
            <a:fillRect/>
          </a:stretch>
        </p:blipFill>
        <p:spPr>
          <a:xfrm>
            <a:off x="2792760" y="2395381"/>
            <a:ext cx="4013795" cy="3625907"/>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05.sistemas algébricos.xlsm</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1304888075"/>
              </p:ext>
            </p:extLst>
          </p:nvPr>
        </p:nvGraphicFramePr>
        <p:xfrm>
          <a:off x="270719" y="2132856"/>
          <a:ext cx="9443012" cy="3888432"/>
        </p:xfrm>
        <a:graphic>
          <a:graphicData uri="http://schemas.openxmlformats.org/presentationml/2006/ole">
            <mc:AlternateContent xmlns:mc="http://schemas.openxmlformats.org/markup-compatibility/2006">
              <mc:Choice xmlns:v="urn:schemas-microsoft-com:vml" Requires="v">
                <p:oleObj spid="_x0000_s324626" name="Planilha Habilitada para Macro" r:id="rId3" imgW="11591861" imgH="4771945" progId="Excel.SheetMacroEnabled.12">
                  <p:embed/>
                </p:oleObj>
              </mc:Choice>
              <mc:Fallback>
                <p:oleObj name="Planilha Habilitada para Macro" r:id="rId3" imgW="11591861" imgH="4771945" progId="Excel.SheetMacroEnabled.12">
                  <p:embed/>
                  <p:pic>
                    <p:nvPicPr>
                      <p:cNvPr id="0" name=""/>
                      <p:cNvPicPr/>
                      <p:nvPr/>
                    </p:nvPicPr>
                    <p:blipFill>
                      <a:blip r:embed="rId4"/>
                      <a:stretch>
                        <a:fillRect/>
                      </a:stretch>
                    </p:blipFill>
                    <p:spPr>
                      <a:xfrm>
                        <a:off x="270719" y="2132856"/>
                        <a:ext cx="9443012" cy="3888432"/>
                      </a:xfrm>
                      <a:prstGeom prst="rect">
                        <a:avLst/>
                      </a:prstGeom>
                    </p:spPr>
                  </p:pic>
                </p:oleObj>
              </mc:Fallback>
            </mc:AlternateContent>
          </a:graphicData>
        </a:graphic>
      </p:graphicFrame>
    </p:spTree>
    <p:extLst>
      <p:ext uri="{BB962C8B-B14F-4D97-AF65-F5344CB8AC3E}">
        <p14:creationId xmlns:p14="http://schemas.microsoft.com/office/powerpoint/2010/main" val="18820472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ítulo 3"/>
          <p:cNvSpPr>
            <a:spLocks noGrp="1"/>
          </p:cNvSpPr>
          <p:nvPr>
            <p:ph type="ctrTitle" sz="quarter"/>
          </p:nvPr>
        </p:nvSpPr>
        <p:spPr/>
        <p:txBody>
          <a:bodyPr/>
          <a:lstStyle/>
          <a:p>
            <a:r>
              <a:rPr lang="en-US" smtClean="0"/>
              <a:t>Métodos Numéricos</a:t>
            </a:r>
            <a:endParaRPr lang="pt-BR" smtClean="0"/>
          </a:p>
        </p:txBody>
      </p:sp>
      <p:sp>
        <p:nvSpPr>
          <p:cNvPr id="62467" name="Subtítulo 4"/>
          <p:cNvSpPr>
            <a:spLocks noGrp="1"/>
          </p:cNvSpPr>
          <p:nvPr>
            <p:ph type="subTitle" sz="quarter" idx="1"/>
          </p:nvPr>
        </p:nvSpPr>
        <p:spPr/>
        <p:txBody>
          <a:bodyPr/>
          <a:lstStyle/>
          <a:p>
            <a:r>
              <a:rPr lang="en-US" smtClean="0"/>
              <a:t>6a Aula</a:t>
            </a:r>
            <a:endParaRPr lang="pt-BR" smtClean="0"/>
          </a:p>
        </p:txBody>
      </p:sp>
    </p:spTree>
    <p:extLst>
      <p:ext uri="{BB962C8B-B14F-4D97-AF65-F5344CB8AC3E}">
        <p14:creationId xmlns:p14="http://schemas.microsoft.com/office/powerpoint/2010/main" val="7254322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6a Aula</a:t>
            </a:r>
          </a:p>
          <a:p>
            <a:r>
              <a:rPr lang="pt-BR" dirty="0" smtClean="0"/>
              <a:t>Sistemas de Equações Lineares</a:t>
            </a:r>
          </a:p>
          <a:p>
            <a:r>
              <a:rPr lang="pt-BR" dirty="0" smtClean="0"/>
              <a:t>Introdução ao </a:t>
            </a:r>
            <a:r>
              <a:rPr lang="en-US" dirty="0" err="1"/>
              <a:t>Método</a:t>
            </a:r>
            <a:r>
              <a:rPr lang="en-US" dirty="0"/>
              <a:t> dos </a:t>
            </a:r>
            <a:r>
              <a:rPr lang="en-US" dirty="0" err="1"/>
              <a:t>Elementos</a:t>
            </a:r>
            <a:r>
              <a:rPr lang="en-US" dirty="0"/>
              <a:t> </a:t>
            </a:r>
            <a:r>
              <a:rPr lang="en-US" dirty="0" err="1" smtClean="0"/>
              <a:t>Finitos</a:t>
            </a:r>
            <a:endParaRPr lang="en-US" dirty="0" smtClean="0"/>
          </a:p>
          <a:p>
            <a:r>
              <a:rPr lang="en-US" dirty="0" err="1" smtClean="0"/>
              <a:t>Ref.Finite</a:t>
            </a:r>
            <a:r>
              <a:rPr lang="en-US" dirty="0" smtClean="0"/>
              <a:t> Element Procedures – </a:t>
            </a:r>
            <a:r>
              <a:rPr lang="en-US" dirty="0" err="1" smtClean="0"/>
              <a:t>K.J.Barthe</a:t>
            </a:r>
            <a:r>
              <a:rPr lang="en-US" dirty="0" smtClean="0"/>
              <a:t>, </a:t>
            </a:r>
            <a:r>
              <a:rPr lang="en-US" dirty="0" err="1" smtClean="0"/>
              <a:t>exemplo</a:t>
            </a:r>
            <a:r>
              <a:rPr lang="en-US" dirty="0" smtClean="0"/>
              <a:t> 3.1</a:t>
            </a:r>
          </a:p>
        </p:txBody>
      </p:sp>
    </p:spTree>
    <p:extLst>
      <p:ext uri="{BB962C8B-B14F-4D97-AF65-F5344CB8AC3E}">
        <p14:creationId xmlns:p14="http://schemas.microsoft.com/office/powerpoint/2010/main" val="13254390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sistema linear abaixo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08720"/>
                <a:ext cx="9340850" cy="5381625"/>
              </a:xfrm>
            </p:spPr>
            <p:txBody>
              <a:bodyPr/>
              <a:lstStyle/>
              <a:p>
                <a:r>
                  <a:rPr lang="pt-BR" smtClean="0"/>
                  <a:t>Cada mola tem como equação básica: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𝐹</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oMath>
                </a14:m>
                <a:r>
                  <a:rPr lang="pt-BR" smtClean="0"/>
                  <a:t> (lei de Hooke ou força é </a:t>
                </a:r>
                <a:r>
                  <a:rPr lang="pt-BR" smtClean="0">
                    <a:latin typeface="Symbol" panose="05050102010706020507" pitchFamily="18" charset="2"/>
                  </a:rPr>
                  <a:t>a</a:t>
                </a:r>
                <a:r>
                  <a:rPr lang="pt-BR" smtClean="0"/>
                  <a:t> ao deslocamento). </a:t>
                </a:r>
              </a:p>
              <a:p>
                <a:r>
                  <a:rPr lang="pt-BR" smtClean="0"/>
                  <a:t>Com base nesta relação, a partir dos esforços (R) descreva os deslocamentos (U) na estrutura abaixo, conhecento os coeficientes k das molas.</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08720"/>
                <a:ext cx="9340850" cy="5381625"/>
              </a:xfrm>
              <a:blipFill>
                <a:blip r:embed="rId2"/>
                <a:stretch>
                  <a:fillRect l="-1828" r="-392"/>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280592" y="3789040"/>
            <a:ext cx="7344360" cy="2693665"/>
          </a:xfrm>
          <a:prstGeom prst="rect">
            <a:avLst/>
          </a:prstGeom>
        </p:spPr>
      </p:pic>
    </p:spTree>
    <p:extLst>
      <p:ext uri="{BB962C8B-B14F-4D97-AF65-F5344CB8AC3E}">
        <p14:creationId xmlns:p14="http://schemas.microsoft.com/office/powerpoint/2010/main" val="5064683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sz="quarter" idx="4294967295"/>
          </p:nvPr>
        </p:nvSpPr>
        <p:spPr>
          <a:xfrm>
            <a:off x="0" y="2438400"/>
            <a:ext cx="9410700" cy="1143000"/>
          </a:xfrm>
        </p:spPr>
        <p:txBody>
          <a:bodyPr/>
          <a:lstStyle/>
          <a:p>
            <a:pPr eaLnBrk="1" hangingPunct="1"/>
            <a:r>
              <a:rPr lang="pt-BR" smtClean="0"/>
              <a:t>Métodos Numéricos</a:t>
            </a:r>
            <a:r>
              <a:rPr lang="pt-BR" dirty="0" smtClean="0"/>
              <a:t/>
            </a:r>
            <a:br>
              <a:rPr lang="pt-BR" dirty="0" smtClean="0"/>
            </a:br>
            <a:r>
              <a:rPr lang="pt-BR" dirty="0" smtClean="0"/>
              <a:t>Tutorial </a:t>
            </a:r>
            <a:r>
              <a:rPr lang="pt-BR" smtClean="0"/>
              <a:t>de Matlab</a:t>
            </a:r>
            <a:endParaRPr lang="pt-BR" dirty="0" smtClean="0"/>
          </a:p>
        </p:txBody>
      </p:sp>
      <p:sp>
        <p:nvSpPr>
          <p:cNvPr id="3075" name="Rectangle 5"/>
          <p:cNvSpPr>
            <a:spLocks noGrp="1" noChangeArrowheads="1"/>
          </p:cNvSpPr>
          <p:nvPr>
            <p:ph type="subTitle" sz="quarter" idx="4294967295"/>
          </p:nvPr>
        </p:nvSpPr>
        <p:spPr>
          <a:xfrm>
            <a:off x="0" y="3857625"/>
            <a:ext cx="9410700" cy="1703388"/>
          </a:xfrm>
        </p:spPr>
        <p:txBody>
          <a:bodyPr/>
          <a:lstStyle/>
          <a:p>
            <a:pPr eaLnBrk="1" hangingPunct="1"/>
            <a:r>
              <a:rPr lang="pt-BR" dirty="0" err="1" smtClean="0"/>
              <a:t>Prof.Gustavo</a:t>
            </a:r>
            <a:r>
              <a:rPr lang="pt-BR" dirty="0" smtClean="0"/>
              <a:t> Corrêa Mirapalheta</a:t>
            </a:r>
          </a:p>
        </p:txBody>
      </p:sp>
      <p:pic>
        <p:nvPicPr>
          <p:cNvPr id="4" name="Espaço Reservado para Imagem 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5486400" y="3767137"/>
            <a:ext cx="4398963" cy="2758207"/>
          </a:xfrm>
          <a:prstGeom prst="rect">
            <a:avLst/>
          </a:prstGeom>
          <a:solidFill>
            <a:srgbClr val="CDD1D1">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6" name="Text Box 7"/>
          <p:cNvSpPr txBox="1">
            <a:spLocks noChangeArrowheads="1"/>
          </p:cNvSpPr>
          <p:nvPr/>
        </p:nvSpPr>
        <p:spPr bwMode="auto">
          <a:xfrm>
            <a:off x="5889104" y="4508863"/>
            <a:ext cx="3619872"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Console de Comandos</a:t>
            </a:r>
            <a:endParaRPr lang="en-US" sz="2400" b="1">
              <a:solidFill>
                <a:srgbClr val="FF0000"/>
              </a:solidFill>
              <a:latin typeface="Arial" pitchFamily="34" charset="0"/>
              <a:cs typeface="+mn-cs"/>
            </a:endParaRPr>
          </a:p>
        </p:txBody>
      </p:sp>
      <p:sp>
        <p:nvSpPr>
          <p:cNvPr id="7" name="Rectangle 9"/>
          <p:cNvSpPr>
            <a:spLocks noChangeArrowheads="1"/>
          </p:cNvSpPr>
          <p:nvPr/>
        </p:nvSpPr>
        <p:spPr bwMode="auto">
          <a:xfrm>
            <a:off x="5673080" y="444704"/>
            <a:ext cx="2514600" cy="169862"/>
          </a:xfrm>
          <a:prstGeom prst="rect">
            <a:avLst/>
          </a:prstGeom>
          <a:solidFill>
            <a:srgbClr val="F6A8B3">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8" name="Text Box 10"/>
          <p:cNvSpPr txBox="1">
            <a:spLocks noChangeArrowheads="1"/>
          </p:cNvSpPr>
          <p:nvPr/>
        </p:nvSpPr>
        <p:spPr bwMode="auto">
          <a:xfrm>
            <a:off x="4160912" y="15007"/>
            <a:ext cx="2392040"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Diretório Atual</a:t>
            </a:r>
            <a:endParaRPr lang="en-US" sz="2400" b="1">
              <a:solidFill>
                <a:srgbClr val="FF0000"/>
              </a:solidFill>
              <a:latin typeface="Arial" pitchFamily="34" charset="0"/>
              <a:cs typeface="+mn-cs"/>
            </a:endParaRPr>
          </a:p>
        </p:txBody>
      </p:sp>
      <p:sp>
        <p:nvSpPr>
          <p:cNvPr id="9" name="Line 11"/>
          <p:cNvSpPr>
            <a:spLocks noChangeShapeType="1"/>
          </p:cNvSpPr>
          <p:nvPr/>
        </p:nvSpPr>
        <p:spPr bwMode="auto">
          <a:xfrm>
            <a:off x="5385048" y="368708"/>
            <a:ext cx="648072" cy="122970"/>
          </a:xfrm>
          <a:prstGeom prst="line">
            <a:avLst/>
          </a:prstGeom>
          <a:noFill/>
          <a:ln w="19050">
            <a:solidFill>
              <a:schemeClr val="tx1"/>
            </a:solidFill>
            <a:round/>
            <a:headEnd/>
            <a:tailEnd type="triangle" w="med" len="med"/>
          </a:ln>
        </p:spPr>
        <p:txBody>
          <a:bodyPr/>
          <a:lstStyle/>
          <a:p>
            <a:pPr>
              <a:defRPr/>
            </a:pPr>
            <a:endParaRPr lang="pt-BR" sz="1800">
              <a:solidFill>
                <a:srgbClr val="000000"/>
              </a:solidFill>
              <a:latin typeface="Arial" pitchFamily="34" charset="0"/>
              <a:cs typeface="+mn-cs"/>
            </a:endParaRPr>
          </a:p>
        </p:txBody>
      </p:sp>
      <p:sp>
        <p:nvSpPr>
          <p:cNvPr id="10" name="Rectangle 13"/>
          <p:cNvSpPr>
            <a:spLocks noChangeArrowheads="1"/>
          </p:cNvSpPr>
          <p:nvPr/>
        </p:nvSpPr>
        <p:spPr bwMode="auto">
          <a:xfrm>
            <a:off x="1389445" y="678950"/>
            <a:ext cx="4067611" cy="5846394"/>
          </a:xfrm>
          <a:prstGeom prst="rect">
            <a:avLst/>
          </a:prstGeom>
          <a:solidFill>
            <a:srgbClr val="333399">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11" name="Text Box 14"/>
          <p:cNvSpPr txBox="1">
            <a:spLocks noChangeArrowheads="1"/>
          </p:cNvSpPr>
          <p:nvPr/>
        </p:nvSpPr>
        <p:spPr bwMode="auto">
          <a:xfrm>
            <a:off x="1856656" y="3130414"/>
            <a:ext cx="2808312"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Edição de Scripts</a:t>
            </a:r>
            <a:endParaRPr lang="en-US" sz="2400" b="1">
              <a:solidFill>
                <a:srgbClr val="FF0000"/>
              </a:solidFill>
              <a:latin typeface="Arial" pitchFamily="34" charset="0"/>
              <a:cs typeface="+mn-cs"/>
            </a:endParaRPr>
          </a:p>
        </p:txBody>
      </p:sp>
      <p:sp>
        <p:nvSpPr>
          <p:cNvPr id="12" name="Rectangle 15"/>
          <p:cNvSpPr>
            <a:spLocks noChangeArrowheads="1"/>
          </p:cNvSpPr>
          <p:nvPr/>
        </p:nvSpPr>
        <p:spPr bwMode="auto">
          <a:xfrm>
            <a:off x="5486400" y="690562"/>
            <a:ext cx="4398963" cy="3051765"/>
          </a:xfrm>
          <a:prstGeom prst="rect">
            <a:avLst/>
          </a:prstGeom>
          <a:solidFill>
            <a:srgbClr val="99CC00">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13" name="Text Box 16"/>
          <p:cNvSpPr txBox="1">
            <a:spLocks noChangeArrowheads="1"/>
          </p:cNvSpPr>
          <p:nvPr/>
        </p:nvSpPr>
        <p:spPr bwMode="auto">
          <a:xfrm>
            <a:off x="6033120" y="5703639"/>
            <a:ext cx="3744416"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Histórico de Comandos</a:t>
            </a:r>
            <a:endParaRPr lang="en-US" sz="2400" b="1">
              <a:solidFill>
                <a:srgbClr val="FF0000"/>
              </a:solidFill>
              <a:latin typeface="Arial" pitchFamily="34" charset="0"/>
              <a:cs typeface="+mn-cs"/>
            </a:endParaRPr>
          </a:p>
        </p:txBody>
      </p:sp>
      <p:sp>
        <p:nvSpPr>
          <p:cNvPr id="14" name="Text Box 7"/>
          <p:cNvSpPr txBox="1">
            <a:spLocks noChangeArrowheads="1"/>
          </p:cNvSpPr>
          <p:nvPr/>
        </p:nvSpPr>
        <p:spPr bwMode="auto">
          <a:xfrm>
            <a:off x="5889103" y="1887215"/>
            <a:ext cx="3759721"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Explorador de Variáveis</a:t>
            </a:r>
            <a:endParaRPr lang="en-US" sz="2400" b="1">
              <a:solidFill>
                <a:srgbClr val="FF0000"/>
              </a:solidFill>
              <a:latin typeface="Arial" pitchFamily="34" charset="0"/>
              <a:cs typeface="+mn-cs"/>
            </a:endParaRPr>
          </a:p>
        </p:txBody>
      </p:sp>
      <p:sp>
        <p:nvSpPr>
          <p:cNvPr id="15" name="Rectangle 13"/>
          <p:cNvSpPr>
            <a:spLocks noChangeArrowheads="1"/>
          </p:cNvSpPr>
          <p:nvPr/>
        </p:nvSpPr>
        <p:spPr bwMode="auto">
          <a:xfrm>
            <a:off x="20637" y="690562"/>
            <a:ext cx="1348171" cy="5846394"/>
          </a:xfrm>
          <a:prstGeom prst="rect">
            <a:avLst/>
          </a:prstGeom>
          <a:solidFill>
            <a:srgbClr val="00B0F0">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16" name="Text Box 14"/>
          <p:cNvSpPr txBox="1">
            <a:spLocks noChangeArrowheads="1"/>
          </p:cNvSpPr>
          <p:nvPr/>
        </p:nvSpPr>
        <p:spPr bwMode="auto">
          <a:xfrm>
            <a:off x="0" y="1921763"/>
            <a:ext cx="1944216" cy="830997"/>
          </a:xfrm>
          <a:prstGeom prst="rect">
            <a:avLst/>
          </a:prstGeom>
          <a:noFill/>
          <a:ln w="9525">
            <a:noFill/>
            <a:miter lim="800000"/>
            <a:headEnd/>
            <a:tailEnd/>
          </a:ln>
        </p:spPr>
        <p:txBody>
          <a:bodyPr wrap="square">
            <a:spAutoFit/>
          </a:bodyPr>
          <a:lstStyle/>
          <a:p>
            <a:pPr algn="ctr">
              <a:spcBef>
                <a:spcPct val="50000"/>
              </a:spcBef>
              <a:defRPr/>
            </a:pPr>
            <a:r>
              <a:rPr lang="en-US" sz="2400" b="1" smtClean="0">
                <a:solidFill>
                  <a:srgbClr val="FF0000"/>
                </a:solidFill>
                <a:latin typeface="Arial" pitchFamily="34" charset="0"/>
                <a:cs typeface="+mn-cs"/>
              </a:rPr>
              <a:t>Explorador de Projetos</a:t>
            </a:r>
            <a:endParaRPr lang="en-US" sz="2400" b="1">
              <a:solidFill>
                <a:srgbClr val="FF0000"/>
              </a:solidFill>
              <a:latin typeface="Arial" pitchFamily="34" charset="0"/>
              <a:cs typeface="+mn-cs"/>
            </a:endParaRPr>
          </a:p>
        </p:txBody>
      </p:sp>
    </p:spTree>
    <p:extLst>
      <p:ext uri="{BB962C8B-B14F-4D97-AF65-F5344CB8AC3E}">
        <p14:creationId xmlns:p14="http://schemas.microsoft.com/office/powerpoint/2010/main" val="105571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animBg="1"/>
      <p:bldP spid="11" grpId="0"/>
      <p:bldP spid="12" grpId="0" animBg="1"/>
      <p:bldP spid="13" grpId="0"/>
      <p:bldP spid="14" grpId="0"/>
      <p:bldP spid="15" grpId="0" animBg="1"/>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a:lstStyle/>
          <a:p>
            <a:r>
              <a:rPr lang="pt-BR" smtClean="0"/>
              <a:t>Equações por elemento (locais)</a:t>
            </a:r>
            <a:endParaRPr lang="pt-BR"/>
          </a:p>
        </p:txBody>
      </p:sp>
      <p:sp>
        <p:nvSpPr>
          <p:cNvPr id="9" name="Espaço Reservado para Conteúdo 8"/>
          <p:cNvSpPr>
            <a:spLocks noGrp="1"/>
          </p:cNvSpPr>
          <p:nvPr>
            <p:ph sz="half" idx="1"/>
          </p:nvPr>
        </p:nvSpPr>
        <p:spPr/>
        <p:txBody>
          <a:bodyPr/>
          <a:lstStyle/>
          <a:p>
            <a:endParaRPr lang="pt-BR" smtClean="0"/>
          </a:p>
          <a:p>
            <a:endParaRPr lang="pt-BR"/>
          </a:p>
          <a:p>
            <a:endParaRPr lang="pt-BR" smtClean="0"/>
          </a:p>
          <a:p>
            <a:endParaRPr lang="pt-BR"/>
          </a:p>
        </p:txBody>
      </p:sp>
      <mc:AlternateContent xmlns:mc="http://schemas.openxmlformats.org/markup-compatibility/2006" xmlns:a14="http://schemas.microsoft.com/office/drawing/2010/main">
        <mc:Choice Requires="a14">
          <p:sp>
            <p:nvSpPr>
              <p:cNvPr id="13" name="Espaço Reservado para Conteúdo 12"/>
              <p:cNvSpPr>
                <a:spLocks noGrp="1"/>
              </p:cNvSpPr>
              <p:nvPr>
                <p:ph sz="half" idx="2"/>
              </p:nvPr>
            </p:nvSpPr>
            <p:spPr>
              <a:xfrm>
                <a:off x="5045869" y="927695"/>
                <a:ext cx="4588404" cy="5381625"/>
              </a:xfrm>
            </p:spPr>
            <p:txBody>
              <a:bodyPr/>
              <a:lstStyle/>
              <a:p>
                <a:endParaRPr lang="pt-BR" i="1" smtClean="0">
                  <a:latin typeface="Cambria Math" panose="02040503050406030204" pitchFamily="18" charset="0"/>
                </a:endParaRPr>
              </a:p>
              <a:p>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(1)</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oMath>
                </a14:m>
                <a:endParaRPr lang="pt-BR" smtClean="0"/>
              </a:p>
              <a:p>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(2)</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1</m:t>
                        </m:r>
                      </m:sub>
                    </m:sSub>
                    <m:r>
                      <a:rPr lang="pt-BR" i="1">
                        <a:latin typeface="Cambria Math" panose="02040503050406030204" pitchFamily="18" charset="0"/>
                      </a:rPr>
                      <m:t>)</m:t>
                    </m:r>
                  </m:oMath>
                </a14:m>
                <a:endParaRPr lang="pt-BR"/>
              </a:p>
              <a:p>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oMath>
                </a14:m>
                <a:endParaRPr lang="pt-BR"/>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oMath>
                </a14:m>
                <a:endParaRPr lang="pt-BR"/>
              </a:p>
            </p:txBody>
          </p:sp>
        </mc:Choice>
        <mc:Fallback xmlns="">
          <p:sp>
            <p:nvSpPr>
              <p:cNvPr id="13" name="Espaço Reservado para Conteúdo 12"/>
              <p:cNvSpPr>
                <a:spLocks noGrp="1" noRot="1" noChangeAspect="1" noMove="1" noResize="1" noEditPoints="1" noAdjustHandles="1" noChangeArrowheads="1" noChangeShapeType="1" noTextEdit="1"/>
              </p:cNvSpPr>
              <p:nvPr>
                <p:ph sz="half" idx="2"/>
              </p:nvPr>
            </p:nvSpPr>
            <p:spPr>
              <a:xfrm>
                <a:off x="5045869" y="927695"/>
                <a:ext cx="4588404" cy="5381625"/>
              </a:xfrm>
              <a:blipFill>
                <a:blip r:embed="rId2"/>
                <a:stretch>
                  <a:fillRect b="-1019"/>
                </a:stretch>
              </a:blipFill>
            </p:spPr>
            <p:txBody>
              <a:bodyPr/>
              <a:lstStyle/>
              <a:p>
                <a:r>
                  <a:rPr lang="pt-BR">
                    <a:noFill/>
                  </a:rPr>
                  <a:t> </a:t>
                </a:r>
              </a:p>
            </p:txBody>
          </p:sp>
        </mc:Fallback>
      </mc:AlternateContent>
      <p:pic>
        <p:nvPicPr>
          <p:cNvPr id="5" name="Imagem 4"/>
          <p:cNvPicPr>
            <a:picLocks noChangeAspect="1"/>
          </p:cNvPicPr>
          <p:nvPr/>
        </p:nvPicPr>
        <p:blipFill>
          <a:blip r:embed="rId3"/>
          <a:stretch>
            <a:fillRect/>
          </a:stretch>
        </p:blipFill>
        <p:spPr>
          <a:xfrm>
            <a:off x="992560" y="1196975"/>
            <a:ext cx="2647950" cy="1333500"/>
          </a:xfrm>
          <a:prstGeom prst="rect">
            <a:avLst/>
          </a:prstGeom>
        </p:spPr>
      </p:pic>
      <p:pic>
        <p:nvPicPr>
          <p:cNvPr id="10" name="Imagem 9"/>
          <p:cNvPicPr>
            <a:picLocks noChangeAspect="1"/>
          </p:cNvPicPr>
          <p:nvPr/>
        </p:nvPicPr>
        <p:blipFill>
          <a:blip r:embed="rId4"/>
          <a:stretch>
            <a:fillRect/>
          </a:stretch>
        </p:blipFill>
        <p:spPr>
          <a:xfrm>
            <a:off x="1178297" y="2945606"/>
            <a:ext cx="2276475" cy="1447800"/>
          </a:xfrm>
          <a:prstGeom prst="rect">
            <a:avLst/>
          </a:prstGeom>
        </p:spPr>
      </p:pic>
      <p:pic>
        <p:nvPicPr>
          <p:cNvPr id="11" name="Imagem 10"/>
          <p:cNvPicPr>
            <a:picLocks noChangeAspect="1"/>
          </p:cNvPicPr>
          <p:nvPr/>
        </p:nvPicPr>
        <p:blipFill>
          <a:blip r:embed="rId5"/>
          <a:stretch>
            <a:fillRect/>
          </a:stretch>
        </p:blipFill>
        <p:spPr>
          <a:xfrm>
            <a:off x="1178297" y="4808537"/>
            <a:ext cx="2276475" cy="1343025"/>
          </a:xfrm>
          <a:prstGeom prst="rect">
            <a:avLst/>
          </a:prstGeom>
        </p:spPr>
      </p:pic>
    </p:spTree>
    <p:extLst>
      <p:ext uri="{BB962C8B-B14F-4D97-AF65-F5344CB8AC3E}">
        <p14:creationId xmlns:p14="http://schemas.microsoft.com/office/powerpoint/2010/main" val="22937139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a:lstStyle/>
          <a:p>
            <a:r>
              <a:rPr lang="pt-BR" smtClean="0"/>
              <a:t>Equações por elementos (locais)</a:t>
            </a:r>
            <a:endParaRPr lang="pt-BR"/>
          </a:p>
        </p:txBody>
      </p:sp>
      <p:sp>
        <p:nvSpPr>
          <p:cNvPr id="9" name="Espaço Reservado para Conteúdo 8"/>
          <p:cNvSpPr>
            <a:spLocks noGrp="1"/>
          </p:cNvSpPr>
          <p:nvPr>
            <p:ph sz="half" idx="1"/>
          </p:nvPr>
        </p:nvSpPr>
        <p:spPr/>
        <p:txBody>
          <a:bodyPr/>
          <a:lstStyle/>
          <a:p>
            <a:endParaRPr lang="pt-BR" dirty="0" smtClean="0"/>
          </a:p>
          <a:p>
            <a:endParaRPr lang="pt-BR" dirty="0"/>
          </a:p>
          <a:p>
            <a:endParaRPr lang="pt-BR" dirty="0" smtClean="0"/>
          </a:p>
          <a:p>
            <a:endParaRPr lang="pt-BR" dirty="0"/>
          </a:p>
        </p:txBody>
      </p:sp>
      <mc:AlternateContent xmlns:mc="http://schemas.openxmlformats.org/markup-compatibility/2006" xmlns:a14="http://schemas.microsoft.com/office/drawing/2010/main">
        <mc:Choice Requires="a14">
          <p:sp>
            <p:nvSpPr>
              <p:cNvPr id="13" name="Espaço Reservado para Conteúdo 12"/>
              <p:cNvSpPr>
                <a:spLocks noGrp="1"/>
              </p:cNvSpPr>
              <p:nvPr>
                <p:ph sz="half" idx="2"/>
              </p:nvPr>
            </p:nvSpPr>
            <p:spPr>
              <a:xfrm>
                <a:off x="5045869" y="927695"/>
                <a:ext cx="4588404" cy="5381625"/>
              </a:xfrm>
            </p:spPr>
            <p:txBody>
              <a:bodyPr/>
              <a:lstStyle/>
              <a:p>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b="0" i="1" smtClean="0">
                        <a:latin typeface="Cambria Math" panose="02040503050406030204" pitchFamily="18" charset="0"/>
                      </a:rPr>
                      <m:t>)</m:t>
                    </m:r>
                  </m:oMath>
                </a14:m>
                <a:endParaRPr lang="pt-BR" dirty="0"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1</m:t>
                        </m:r>
                      </m:sub>
                    </m:sSub>
                    <m:r>
                      <a:rPr lang="pt-BR" i="1">
                        <a:latin typeface="Cambria Math" panose="02040503050406030204" pitchFamily="18" charset="0"/>
                      </a:rPr>
                      <m:t>)</m:t>
                    </m:r>
                  </m:oMath>
                </a14:m>
                <a:endParaRPr lang="pt-BR" dirty="0"/>
              </a:p>
              <a:p>
                <a:endParaRPr lang="pt-BR" dirty="0"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2</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5</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i="1">
                        <a:latin typeface="Cambria Math" panose="02040503050406030204" pitchFamily="18" charset="0"/>
                      </a:rPr>
                      <m:t>)</m:t>
                    </m:r>
                  </m:oMath>
                </a14:m>
                <a:endParaRPr lang="pt-BR" dirty="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5</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i="1">
                        <a:latin typeface="Cambria Math" panose="02040503050406030204" pitchFamily="18" charset="0"/>
                      </a:rPr>
                      <m:t>)</m:t>
                    </m:r>
                  </m:oMath>
                </a14:m>
                <a:endParaRPr lang="pt-BR" dirty="0"/>
              </a:p>
            </p:txBody>
          </p:sp>
        </mc:Choice>
        <mc:Fallback xmlns="">
          <p:sp>
            <p:nvSpPr>
              <p:cNvPr id="13" name="Espaço Reservado para Conteúdo 12"/>
              <p:cNvSpPr>
                <a:spLocks noGrp="1" noRot="1" noChangeAspect="1" noMove="1" noResize="1" noEditPoints="1" noAdjustHandles="1" noChangeArrowheads="1" noChangeShapeType="1" noTextEdit="1"/>
              </p:cNvSpPr>
              <p:nvPr>
                <p:ph sz="half" idx="2"/>
              </p:nvPr>
            </p:nvSpPr>
            <p:spPr>
              <a:xfrm>
                <a:off x="5045869" y="927695"/>
                <a:ext cx="4588404" cy="5381625"/>
              </a:xfrm>
              <a:blipFill rotWithShape="1">
                <a:blip r:embed="rId2"/>
                <a:stretch>
                  <a:fillRect/>
                </a:stretch>
              </a:blipFill>
            </p:spPr>
            <p:txBody>
              <a:bodyPr/>
              <a:lstStyle/>
              <a:p>
                <a:r>
                  <a:rPr lang="pt-BR">
                    <a:noFill/>
                  </a:rPr>
                  <a:t> </a:t>
                </a:r>
              </a:p>
            </p:txBody>
          </p:sp>
        </mc:Fallback>
      </mc:AlternateContent>
      <p:pic>
        <p:nvPicPr>
          <p:cNvPr id="2" name="Imagem 1"/>
          <p:cNvPicPr>
            <a:picLocks noChangeAspect="1"/>
          </p:cNvPicPr>
          <p:nvPr/>
        </p:nvPicPr>
        <p:blipFill>
          <a:blip r:embed="rId3"/>
          <a:stretch>
            <a:fillRect/>
          </a:stretch>
        </p:blipFill>
        <p:spPr>
          <a:xfrm>
            <a:off x="1064568" y="1124744"/>
            <a:ext cx="2400300" cy="1390650"/>
          </a:xfrm>
          <a:prstGeom prst="rect">
            <a:avLst/>
          </a:prstGeom>
        </p:spPr>
      </p:pic>
      <p:pic>
        <p:nvPicPr>
          <p:cNvPr id="3" name="Imagem 2"/>
          <p:cNvPicPr>
            <a:picLocks noChangeAspect="1"/>
          </p:cNvPicPr>
          <p:nvPr/>
        </p:nvPicPr>
        <p:blipFill>
          <a:blip r:embed="rId4"/>
          <a:stretch>
            <a:fillRect/>
          </a:stretch>
        </p:blipFill>
        <p:spPr>
          <a:xfrm>
            <a:off x="1064568" y="3103612"/>
            <a:ext cx="2362200" cy="1333500"/>
          </a:xfrm>
          <a:prstGeom prst="rect">
            <a:avLst/>
          </a:prstGeom>
        </p:spPr>
      </p:pic>
    </p:spTree>
    <p:extLst>
      <p:ext uri="{BB962C8B-B14F-4D97-AF65-F5344CB8AC3E}">
        <p14:creationId xmlns:p14="http://schemas.microsoft.com/office/powerpoint/2010/main" val="8131124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Fazendo a somatória de forças por nó</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p:txBody>
              <a:bodyPr/>
              <a:lstStyle/>
              <a:p>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up>
                    </m:sSubSup>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1</m:t>
                        </m:r>
                      </m:sub>
                    </m:sSub>
                  </m:oMath>
                </a14:m>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oMath>
                </a14:m>
                <a:endParaRPr lang="pt-BR" i="1" smtClean="0">
                  <a:latin typeface="Cambria Math" panose="02040503050406030204" pitchFamily="18" charset="0"/>
                </a:endParaRPr>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3</m:t>
                        </m:r>
                      </m:sub>
                    </m:sSub>
                  </m:oMath>
                </a14:m>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pic>
        <p:nvPicPr>
          <p:cNvPr id="7" name="Imagem 6"/>
          <p:cNvPicPr>
            <a:picLocks noChangeAspect="1"/>
          </p:cNvPicPr>
          <p:nvPr/>
        </p:nvPicPr>
        <p:blipFill>
          <a:blip r:embed="rId3"/>
          <a:stretch>
            <a:fillRect/>
          </a:stretch>
        </p:blipFill>
        <p:spPr>
          <a:xfrm>
            <a:off x="1280592" y="3789040"/>
            <a:ext cx="7344360" cy="2693665"/>
          </a:xfrm>
          <a:prstGeom prst="rect">
            <a:avLst/>
          </a:prstGeom>
        </p:spPr>
      </p:pic>
    </p:spTree>
    <p:extLst>
      <p:ext uri="{BB962C8B-B14F-4D97-AF65-F5344CB8AC3E}">
        <p14:creationId xmlns:p14="http://schemas.microsoft.com/office/powerpoint/2010/main" val="165990798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280"/>
            <a:ext cx="9363075" cy="533400"/>
          </a:xfrm>
        </p:spPr>
        <p:txBody>
          <a:bodyPr/>
          <a:lstStyle/>
          <a:p>
            <a:r>
              <a:rPr lang="pt-BR" smtClean="0"/>
              <a:t>Equações por elemento (globais)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548680"/>
                <a:ext cx="9340850" cy="5741665"/>
              </a:xfrm>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1</m:t>
                                  </m:r>
                                </m:sub>
                              </m:sSub>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𝐹</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r>
                      <a:rPr lang="pt-BR"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1</m:t>
                        </m:r>
                      </m:sup>
                    </m:sSup>
                    <m:r>
                      <a:rPr lang="pt-BR" b="1" i="1" smtClean="0">
                        <a:latin typeface="Cambria Math" panose="02040503050406030204" pitchFamily="18" charset="0"/>
                        <a:ea typeface="Cambria Math" panose="02040503050406030204" pitchFamily="18" charset="0"/>
                      </a:rPr>
                      <m:t>𝑼</m:t>
                    </m:r>
                    <m:r>
                      <a:rPr lang="pt-BR" b="1"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𝑭</m:t>
                        </m:r>
                      </m:e>
                      <m:sup>
                        <m:r>
                          <a:rPr lang="pt-BR" i="1">
                            <a:latin typeface="Cambria Math" panose="02040503050406030204" pitchFamily="18" charset="0"/>
                            <a:ea typeface="Cambria Math" panose="02040503050406030204" pitchFamily="18" charset="0"/>
                          </a:rPr>
                          <m:t>1</m:t>
                        </m:r>
                      </m:sup>
                    </m:sSup>
                  </m:oMath>
                </a14:m>
                <a:endParaRPr lang="pt-BR" b="1" smtClean="0"/>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2</m:t>
                                  </m:r>
                                </m:sub>
                              </m:sSub>
                            </m:e>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e>
                          </m:mr>
                          <m:mr>
                            <m:e>
                              <m:r>
                                <a:rPr lang="pt-BR" i="1">
                                  <a:latin typeface="Cambria Math" panose="02040503050406030204" pitchFamily="18" charset="0"/>
                                </a:rPr>
                                <m:t>0</m:t>
                              </m:r>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2</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2</m:t>
                        </m:r>
                      </m:sup>
                    </m:sSup>
                  </m:oMath>
                </a14:m>
                <a:endParaRPr lang="pt-BR" b="1" smtClean="0"/>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e>
                          </m:mr>
                          <m:mr>
                            <m:e>
                              <m:r>
                                <a:rPr lang="pt-BR" i="1">
                                  <a:latin typeface="Cambria Math" panose="02040503050406030204" pitchFamily="18" charset="0"/>
                                </a:rPr>
                                <m:t>0</m:t>
                              </m:r>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3</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3</m:t>
                        </m:r>
                      </m:sup>
                    </m:sSup>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548680"/>
                <a:ext cx="9340850" cy="5741665"/>
              </a:xfrm>
              <a:blipFill>
                <a:blip r:embed="rId2"/>
                <a:stretch>
                  <a:fillRect b="-5732"/>
                </a:stretch>
              </a:blipFill>
            </p:spPr>
            <p:txBody>
              <a:bodyPr/>
              <a:lstStyle/>
              <a:p>
                <a:r>
                  <a:rPr lang="pt-BR">
                    <a:noFill/>
                  </a:rPr>
                  <a:t> </a:t>
                </a:r>
              </a:p>
            </p:txBody>
          </p:sp>
        </mc:Fallback>
      </mc:AlternateContent>
    </p:spTree>
    <p:extLst>
      <p:ext uri="{BB962C8B-B14F-4D97-AF65-F5344CB8AC3E}">
        <p14:creationId xmlns:p14="http://schemas.microsoft.com/office/powerpoint/2010/main" val="9638015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280"/>
            <a:ext cx="9363075" cy="533400"/>
          </a:xfrm>
        </p:spPr>
        <p:txBody>
          <a:bodyPr/>
          <a:lstStyle/>
          <a:p>
            <a:r>
              <a:rPr lang="pt-BR" smtClean="0"/>
              <a:t>Equações por elemento (globais)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08720"/>
                <a:ext cx="9340850" cy="5741665"/>
              </a:xfrm>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e>
                            <m:e>
                              <m:r>
                                <a:rPr lang="pt-BR" b="0" i="1" smtClean="0">
                                  <a:latin typeface="Cambria Math" panose="02040503050406030204" pitchFamily="18" charset="0"/>
                                </a:rPr>
                                <m:t>0</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e>
                          </m:mr>
                          <m:mr>
                            <m:e>
                              <m:r>
                                <a:rPr lang="pt-BR" i="1" smtClean="0">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e>
                          </m:mr>
                          <m:mr>
                            <m:e>
                              <m:r>
                                <a:rPr lang="pt-BR" b="0"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4</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4</m:t>
                        </m:r>
                      </m:sup>
                    </m:sSup>
                  </m:oMath>
                </a14:m>
                <a:endParaRPr lang="pt-BR" b="1" dirty="0" smtClean="0"/>
              </a:p>
              <a:p>
                <a:endParaRPr lang="pt-BR" i="1" dirty="0" smtClean="0">
                  <a:latin typeface="Cambria Math" panose="02040503050406030204" pitchFamily="18" charset="0"/>
                </a:endParaRPr>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a:rPr lang="pt-BR" i="1" smtClean="0">
                                  <a:latin typeface="Cambria Math" panose="02040503050406030204" pitchFamily="18" charset="0"/>
                                </a:rPr>
                                <m:t>0</m:t>
                              </m:r>
                            </m:e>
                            <m:e>
                              <m:r>
                                <a:rPr lang="pt-BR" i="1" smtClean="0">
                                  <a:latin typeface="Cambria Math" panose="02040503050406030204" pitchFamily="18" charset="0"/>
                                </a:rPr>
                                <m:t>0</m:t>
                              </m:r>
                            </m:e>
                            <m:e>
                              <m:r>
                                <a:rPr lang="pt-BR" i="1">
                                  <a:latin typeface="Cambria Math" panose="02040503050406030204" pitchFamily="18" charset="0"/>
                                </a:rPr>
                                <m:t>0</m:t>
                              </m:r>
                            </m:e>
                          </m:mr>
                          <m:mr>
                            <m:e>
                              <m:r>
                                <a:rPr lang="pt-BR" i="1" smtClean="0">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5</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mr>
                          <m:mr>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2</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(5)</m:t>
                                  </m:r>
                                </m:sup>
                              </m:sSubSup>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5</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5</m:t>
                        </m:r>
                      </m:sup>
                    </m:sSup>
                  </m:oMath>
                </a14:m>
                <a:endParaRPr lang="pt-BR" b="1"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08720"/>
                <a:ext cx="9340850" cy="5741665"/>
              </a:xfrm>
              <a:blipFill rotWithShape="1">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2893860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Fazendo a somatória de matrizes: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72480" y="1071711"/>
                <a:ext cx="9340850" cy="5381625"/>
              </a:xfrm>
            </p:spPr>
            <p:txBody>
              <a:bodyPr>
                <a:normAutofit fontScale="85000" lnSpcReduction="10000"/>
              </a:bodyPr>
              <a:lstStyle/>
              <a:p>
                <a14:m>
                  <m:oMath xmlns:m="http://schemas.openxmlformats.org/officeDocument/2006/math">
                    <m:r>
                      <a:rPr lang="pt-BR" b="1" i="1" smtClean="0">
                        <a:latin typeface="Cambria Math" panose="02040503050406030204" pitchFamily="18" charset="0"/>
                      </a:rPr>
                      <m:t>𝑲</m:t>
                    </m:r>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r>
                  <a:rPr lang="pt-BR" b="1" i="1" dirty="0" smtClean="0">
                    <a:latin typeface="Cambria Math" panose="02040503050406030204" pitchFamily="18" charset="0"/>
                  </a:rPr>
                  <a:t> ///  </a:t>
                </a:r>
                <a14:m>
                  <m:oMath xmlns:m="http://schemas.openxmlformats.org/officeDocument/2006/math">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4</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5</m:t>
                            </m:r>
                          </m:sup>
                        </m:sSup>
                      </m:e>
                    </m:d>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endParaRPr lang="pt-BR" b="1" dirty="0" smtClean="0"/>
              </a:p>
              <a:p>
                <a14:m>
                  <m:oMath xmlns:m="http://schemas.openxmlformats.org/officeDocument/2006/math">
                    <m:d>
                      <m:dPr>
                        <m:ctrlPr>
                          <a:rPr lang="pt-BR" i="1" smtClean="0">
                            <a:latin typeface="Cambria Math" panose="02040503050406030204" pitchFamily="18" charset="0"/>
                          </a:rPr>
                        </m:ctrlPr>
                      </m:dPr>
                      <m:e>
                        <m:eqArr>
                          <m:eqArrPr>
                            <m:ctrlPr>
                              <a:rPr lang="pt-BR" i="1">
                                <a:latin typeface="Cambria Math" panose="02040503050406030204" pitchFamily="18" charset="0"/>
                              </a:rPr>
                            </m:ctrlPr>
                          </m:eqArr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1</m:t>
                                          </m:r>
                                        </m:sub>
                                      </m:sSub>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e>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0</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mr>
                                  <m:mr>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mr>
                                </m:m>
                              </m:e>
                            </m:d>
                          </m:e>
                        </m:eqArr>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(1)</m:t>
                                  </m:r>
                                </m:sup>
                              </m:sSubSup>
                            </m:e>
                          </m:mr>
                          <m:mr>
                            <m:e>
                              <m:r>
                                <a:rPr lang="pt-BR" i="1">
                                  <a:latin typeface="Cambria Math" panose="02040503050406030204" pitchFamily="18" charset="0"/>
                                </a:rPr>
                                <m:t>0</m:t>
                              </m:r>
                            </m:e>
                          </m:mr>
                          <m:mr>
                            <m:e>
                              <m:r>
                                <a:rPr lang="pt-BR" i="1">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(2)</m:t>
                                  </m:r>
                                </m:sup>
                              </m:sSubSup>
                            </m:e>
                          </m:mr>
                          <m:mr>
                            <m:e>
                              <m:r>
                                <a:rPr lang="pt-BR" i="1">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(3)</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(3)</m:t>
                                  </m:r>
                                </m:sup>
                              </m:sSubSup>
                            </m:e>
                          </m:mr>
                          <m:mr>
                            <m:e>
                              <m:r>
                                <a:rPr lang="pt-BR" i="1">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(4)</m:t>
                                  </m:r>
                                </m:sup>
                              </m:sSubSup>
                            </m:e>
                          </m:mr>
                          <m:mr>
                            <m:e>
                              <m:r>
                                <a:rPr lang="pt-BR" i="1">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(4)</m:t>
                                  </m:r>
                                </m:sup>
                              </m:sSubSup>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(5)</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(5)</m:t>
                                  </m:r>
                                </m:sup>
                              </m:sSubSup>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3</m:t>
                                  </m:r>
                                </m:sub>
                              </m:sSub>
                            </m:e>
                          </m:mr>
                        </m:m>
                      </m:e>
                    </m:d>
                  </m:oMath>
                </a14:m>
                <a:endParaRPr lang="pt-BR" b="1"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72480" y="1071711"/>
                <a:ext cx="9340850" cy="5381625"/>
              </a:xfrm>
              <a:blipFill rotWithShape="1">
                <a:blip r:embed="rId2"/>
                <a:stretch>
                  <a:fillRect l="-1436" t="-793"/>
                </a:stretch>
              </a:blipFill>
            </p:spPr>
            <p:txBody>
              <a:bodyPr/>
              <a:lstStyle/>
              <a:p>
                <a:r>
                  <a:rPr lang="pt-BR">
                    <a:noFill/>
                  </a:rPr>
                  <a:t> </a:t>
                </a:r>
              </a:p>
            </p:txBody>
          </p:sp>
        </mc:Fallback>
      </mc:AlternateContent>
    </p:spTree>
    <p:extLst>
      <p:ext uri="{BB962C8B-B14F-4D97-AF65-F5344CB8AC3E}">
        <p14:creationId xmlns:p14="http://schemas.microsoft.com/office/powerpoint/2010/main" val="18754031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Fazendo a somatória de matrizes: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65224" y="908720"/>
                <a:ext cx="9612312" cy="5381625"/>
              </a:xfrm>
            </p:spPr>
            <p:txBody>
              <a:bodyPr/>
              <a:lstStyle/>
              <a:p>
                <a14:m>
                  <m:oMath xmlns:m="http://schemas.openxmlformats.org/officeDocument/2006/math">
                    <m:r>
                      <a:rPr lang="pt-BR" b="1" i="1" smtClean="0">
                        <a:latin typeface="Cambria Math" panose="02040503050406030204" pitchFamily="18" charset="0"/>
                      </a:rPr>
                      <m:t>𝑲</m:t>
                    </m:r>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r>
                  <a:rPr lang="pt-BR" b="1" i="1" dirty="0" smtClean="0">
                    <a:latin typeface="Cambria Math" panose="02040503050406030204" pitchFamily="18" charset="0"/>
                  </a:rPr>
                  <a:t> ///  </a:t>
                </a:r>
                <a14:m>
                  <m:oMath xmlns:m="http://schemas.openxmlformats.org/officeDocument/2006/math">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4</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5</m:t>
                            </m:r>
                          </m:sup>
                        </m:sSup>
                      </m:e>
                    </m:d>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endParaRPr lang="pt-BR" b="1" dirty="0" smtClean="0"/>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mr>
                          <m:m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3</m:t>
                                  </m:r>
                                </m:sub>
                              </m:sSub>
                            </m:e>
                          </m:mr>
                        </m:m>
                      </m:e>
                    </m:d>
                  </m:oMath>
                </a14:m>
                <a:endParaRPr lang="pt-BR" b="1" dirty="0" smtClean="0"/>
              </a:p>
              <a:p>
                <a:endParaRPr lang="pt-BR" b="1" dirty="0"/>
              </a:p>
              <a:p>
                <a:r>
                  <a:rPr lang="pt-BR" dirty="0" smtClean="0"/>
                  <a:t>O sistema permite calcular os deslocamentos </a:t>
                </a:r>
                <a:r>
                  <a:rPr lang="pt-BR" i="1" dirty="0" smtClean="0"/>
                  <a:t>U</a:t>
                </a:r>
                <a:r>
                  <a:rPr lang="pt-BR" i="1" baseline="-25000" dirty="0" smtClean="0"/>
                  <a:t>1</a:t>
                </a:r>
                <a:r>
                  <a:rPr lang="pt-BR" i="1" dirty="0" smtClean="0"/>
                  <a:t>, U</a:t>
                </a:r>
                <a:r>
                  <a:rPr lang="pt-BR" i="1" baseline="-25000" dirty="0" smtClean="0"/>
                  <a:t>2</a:t>
                </a:r>
                <a:r>
                  <a:rPr lang="pt-BR" i="1" dirty="0" smtClean="0"/>
                  <a:t> e U</a:t>
                </a:r>
                <a:r>
                  <a:rPr lang="pt-BR" i="1" baseline="-25000" dirty="0" smtClean="0"/>
                  <a:t>3</a:t>
                </a:r>
                <a:r>
                  <a:rPr lang="pt-BR" i="1" dirty="0" smtClean="0"/>
                  <a:t> </a:t>
                </a:r>
                <a:r>
                  <a:rPr lang="pt-BR" dirty="0" smtClean="0"/>
                  <a:t>(pois conhecemos as constantes K e os esforços resultantes R).</a:t>
                </a:r>
              </a:p>
              <a:p>
                <a:r>
                  <a:rPr lang="pt-BR" dirty="0" smtClean="0"/>
                  <a:t>Com os deslocamentos </a:t>
                </a:r>
                <a:r>
                  <a:rPr lang="pt-BR" i="1" dirty="0" smtClean="0"/>
                  <a:t>U </a:t>
                </a:r>
                <a:r>
                  <a:rPr lang="pt-BR" dirty="0" smtClean="0"/>
                  <a:t>pode-se calcular os esforços internos </a:t>
                </a:r>
                <a:r>
                  <a:rPr lang="pt-BR" i="1" dirty="0" smtClean="0"/>
                  <a:t>F </a:t>
                </a:r>
                <a:r>
                  <a:rPr lang="pt-BR" dirty="0" smtClean="0"/>
                  <a:t>na estrutura. </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65224" y="908720"/>
                <a:ext cx="9612312" cy="5381625"/>
              </a:xfrm>
              <a:blipFill>
                <a:blip r:embed="rId2"/>
                <a:stretch>
                  <a:fillRect l="-1776" t="-340" b="-6908"/>
                </a:stretch>
              </a:blipFill>
            </p:spPr>
            <p:txBody>
              <a:bodyPr/>
              <a:lstStyle/>
              <a:p>
                <a:r>
                  <a:rPr lang="pt-BR">
                    <a:noFill/>
                  </a:rPr>
                  <a:t> </a:t>
                </a:r>
              </a:p>
            </p:txBody>
          </p:sp>
        </mc:Fallback>
      </mc:AlternateContent>
    </p:spTree>
    <p:extLst>
      <p:ext uri="{BB962C8B-B14F-4D97-AF65-F5344CB8AC3E}">
        <p14:creationId xmlns:p14="http://schemas.microsoft.com/office/powerpoint/2010/main" val="15408333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6a Aula</a:t>
            </a:r>
            <a:endParaRPr lang="en-US" dirty="0" smtClean="0"/>
          </a:p>
          <a:p>
            <a:r>
              <a:rPr lang="pt-BR" smtClean="0"/>
              <a:t>Sistemas de Equações Lineares</a:t>
            </a:r>
          </a:p>
          <a:p>
            <a:r>
              <a:rPr lang="pt-BR" smtClean="0"/>
              <a:t>Introdução ao </a:t>
            </a:r>
            <a:r>
              <a:rPr lang="en-US"/>
              <a:t>Método dos Elementos </a:t>
            </a:r>
            <a:r>
              <a:rPr lang="en-US" smtClean="0"/>
              <a:t>Finitos</a:t>
            </a:r>
          </a:p>
          <a:p>
            <a:r>
              <a:rPr lang="en-US" smtClean="0"/>
              <a:t>Ref.Finite Element Procedures – K.J.Barthe, exemplo 3.2</a:t>
            </a:r>
            <a:endParaRPr lang="en-US" dirty="0" smtClean="0"/>
          </a:p>
        </p:txBody>
      </p:sp>
    </p:spTree>
    <p:extLst>
      <p:ext uri="{BB962C8B-B14F-4D97-AF65-F5344CB8AC3E}">
        <p14:creationId xmlns:p14="http://schemas.microsoft.com/office/powerpoint/2010/main" val="224984280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smtClean="0"/>
              <a:t>Lei de Condução de Calor</a:t>
            </a:r>
            <a:endParaRPr lang="pt-BR"/>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a:xfrm>
                <a:off x="293688" y="1196975"/>
                <a:ext cx="9483848" cy="5381625"/>
              </a:xfrm>
            </p:spPr>
            <p:txBody>
              <a:bodyPr/>
              <a:lstStyle/>
              <a:p>
                <a:r>
                  <a:rPr lang="pt-BR" smtClean="0"/>
                  <a:t>O </a:t>
                </a:r>
                <a:r>
                  <a:rPr lang="pt-BR"/>
                  <a:t>fluxo é proporcional à diferença de </a:t>
                </a:r>
                <a:r>
                  <a:rPr lang="pt-BR" smtClean="0"/>
                  <a:t>temperatura </a:t>
                </a:r>
              </a:p>
              <a:p>
                <a:pPr lvl="1"/>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𝑞</m:t>
                        </m:r>
                      </m:num>
                      <m:den>
                        <m:r>
                          <a:rPr lang="pt-BR" b="0" i="1" smtClean="0">
                            <a:latin typeface="Cambria Math" panose="02040503050406030204" pitchFamily="18" charset="0"/>
                          </a:rPr>
                          <m:t>𝐴</m:t>
                        </m:r>
                      </m:den>
                    </m:f>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a14:m>
                <a:r>
                  <a:rPr lang="pt-BR" smtClean="0"/>
                  <a:t> onde</a:t>
                </a:r>
              </a:p>
              <a:p>
                <a:pPr lvl="2"/>
                <a:r>
                  <a:rPr lang="pt-BR" i="1"/>
                  <a:t>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𝑞</m:t>
                        </m:r>
                      </m:num>
                      <m:den>
                        <m:r>
                          <a:rPr lang="pt-BR" i="1">
                            <a:latin typeface="Cambria Math" panose="02040503050406030204" pitchFamily="18" charset="0"/>
                          </a:rPr>
                          <m:t>𝐴</m:t>
                        </m:r>
                      </m:den>
                    </m:f>
                  </m:oMath>
                </a14:m>
                <a:r>
                  <a:rPr lang="pt-BR" smtClean="0"/>
                  <a:t> Fluxo por unidade de área</a:t>
                </a:r>
              </a:p>
              <a:p>
                <a:pPr lvl="2"/>
                <a:r>
                  <a:rPr lang="pt-BR" i="1" smtClean="0"/>
                  <a:t> K </a:t>
                </a:r>
                <a:r>
                  <a:rPr lang="pt-BR" smtClean="0"/>
                  <a:t>condutância térmica</a:t>
                </a:r>
              </a:p>
              <a:p>
                <a:pPr lvl="2"/>
                <a:r>
                  <a:rPr lang="pt-BR" i="1" smtClean="0"/>
                  <a:t> </a:t>
                </a:r>
                <a:r>
                  <a:rPr lang="pt-BR" i="1" smtClean="0">
                    <a:latin typeface="Symbol" panose="05050102010706020507" pitchFamily="18" charset="2"/>
                  </a:rPr>
                  <a:t>q</a:t>
                </a:r>
                <a:r>
                  <a:rPr lang="pt-BR" i="1" smtClean="0"/>
                  <a:t> </a:t>
                </a:r>
                <a:r>
                  <a:rPr lang="pt-BR" smtClean="0"/>
                  <a:t>temperatura em i</a:t>
                </a:r>
              </a:p>
              <a:p>
                <a:pPr lvl="1"/>
                <a:r>
                  <a:rPr lang="pt-BR" i="1" smtClean="0"/>
                  <a:t>q</a:t>
                </a:r>
                <a:r>
                  <a:rPr lang="pt-BR" i="1" baseline="-25000" smtClean="0"/>
                  <a:t>1</a:t>
                </a:r>
                <a:r>
                  <a:rPr lang="pt-BR" i="1" smtClean="0"/>
                  <a:t> = q</a:t>
                </a:r>
                <a:r>
                  <a:rPr lang="pt-BR" i="1" baseline="-25000" smtClean="0"/>
                  <a:t>2</a:t>
                </a:r>
                <a:r>
                  <a:rPr lang="pt-BR" i="1" smtClean="0"/>
                  <a:t> = q</a:t>
                </a:r>
                <a:r>
                  <a:rPr lang="pt-BR" i="1" baseline="-25000" smtClean="0"/>
                  <a:t>3</a:t>
                </a:r>
                <a:r>
                  <a:rPr lang="pt-BR" i="1" smtClean="0"/>
                  <a:t> = q</a:t>
                </a:r>
                <a:r>
                  <a:rPr lang="pt-BR" i="1" baseline="-25000" smtClean="0"/>
                  <a:t>4</a:t>
                </a:r>
                <a:r>
                  <a:rPr lang="pt-BR" i="1" smtClean="0"/>
                  <a:t> </a:t>
                </a:r>
                <a:r>
                  <a:rPr lang="pt-BR" smtClean="0"/>
                  <a:t>ou Condição de equilíbrio térmico</a:t>
                </a:r>
              </a:p>
              <a:p>
                <a:endParaRPr lang="pt-BR" i="1"/>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xfrm>
                <a:off x="293688" y="1196975"/>
                <a:ext cx="9483848" cy="5381625"/>
              </a:xfrm>
              <a:blipFill>
                <a:blip r:embed="rId2"/>
                <a:stretch>
                  <a:fillRect l="-1799" t="-566" r="-2378"/>
                </a:stretch>
              </a:blipFill>
            </p:spPr>
            <p:txBody>
              <a:bodyPr/>
              <a:lstStyle/>
              <a:p>
                <a:r>
                  <a:rPr lang="pt-BR">
                    <a:noFill/>
                  </a:rPr>
                  <a:t> </a:t>
                </a:r>
              </a:p>
            </p:txBody>
          </p:sp>
        </mc:Fallback>
      </mc:AlternateContent>
    </p:spTree>
    <p:extLst>
      <p:ext uri="{BB962C8B-B14F-4D97-AF65-F5344CB8AC3E}">
        <p14:creationId xmlns:p14="http://schemas.microsoft.com/office/powerpoint/2010/main" val="18378328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Calcular os fluxos de calor nas superfícies abaixo</a:t>
            </a:r>
            <a:endParaRPr lang="pt-BR"/>
          </a:p>
        </p:txBody>
      </p:sp>
      <p:pic>
        <p:nvPicPr>
          <p:cNvPr id="5" name="Imagem 4"/>
          <p:cNvPicPr>
            <a:picLocks noChangeAspect="1"/>
          </p:cNvPicPr>
          <p:nvPr/>
        </p:nvPicPr>
        <p:blipFill>
          <a:blip r:embed="rId2"/>
          <a:stretch>
            <a:fillRect/>
          </a:stretch>
        </p:blipFill>
        <p:spPr>
          <a:xfrm>
            <a:off x="2360712" y="1727874"/>
            <a:ext cx="5184576" cy="3861366"/>
          </a:xfrm>
          <a:prstGeom prst="rect">
            <a:avLst/>
          </a:prstGeom>
        </p:spPr>
      </p:pic>
    </p:spTree>
    <p:extLst>
      <p:ext uri="{BB962C8B-B14F-4D97-AF65-F5344CB8AC3E}">
        <p14:creationId xmlns:p14="http://schemas.microsoft.com/office/powerpoint/2010/main" val="34084059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THEME_BG_IMAGE" val=""/>
  <p:tag name="MMPROD_10012PHOTO" val=""/>
  <p:tag name="MMPROD_10012LOGO" val=""/>
  <p:tag name="MMPROD_TAG_VCONFIG" val="PD94bWwgdmVyc2lvbj0iMS4wIiBlbmNvZGluZz0iVVRGLTgiPz4NCjxjb25maWd1cmF0aW9u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DQoJCTx1aXNob3cgbmFtZT0idGh1bWJuYWlsIiB2YWx1ZT0idHJ1ZSIvPg0KCQk8dWlzaG93IG5hbWU9Im5vdGVzIiB2YWx1ZT0idHJ1ZSIvPg0KCQk8dWlzaG93IG5hbWU9InNlYXJjaCIgdmFsdWU9InRydWUiLz4NCgkJPHVpc2hvdyBuYW1lPSJhdHRhY2htZW50cyIgdmFsdWU9InRydWUiLz4NCgkJPHVpc2hvdyBuYW1lPSJ1dGlscyIgdmFsdWU9InRydWUiLz4NCgkJPHVpc2hvdyBuYW1lPSJ2b2x1bWUiIHZhbHVlPSJ0cnVlIi8+DQoJCTx1aXNob3cgbmFtZT0icGxheWJhciIgdmFsdWU9InRydWUiLz4NCgkJPHVpc2hvdyBuYW1lPSJ0YWxraW5naGVhZCIgdmFsdWU9InRydWUiLz4NCgkJPHVpc2hvdyBuYW1lPSJzaWRlYmFyb25yaWdodCIgdmFsdWU9InRydWUiLz4NCgkJPHVpc2hvdyBuYW1lPSJ2aWV3Y2hhbmdlIiB2YWx1ZT0idHJ1ZSIvPg0KCQk8dWlzaG93IG5hbWU9ImluaXRpYWxkaXNwbGF5bW9kZWlzbm9ybWFsIiB2YWx1ZT0idHJ1ZSIvPg0KCQk8dWlyZXBsYWNlIG5hbWU9ImxvZ28iIHZhbHVlPSIiLz4NCgkJPHVpcmVwbGFjZSBuYW1lPSJiZ2ltYWdlIiB2YWx1ZT0iIi8+DQoJCTx1aXJlcGxhY2UgbmFtZT0iaW5pdGlhbHRhYiIgdmFsdWU9Im91dGxpbmUiLz4NCgk8L2xheW91dD4NCgk8bGFuZ3VhZ2UgaWQ9ImVu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DQoJCTwhLS0gc3Vic3RpdHV0aW9uOiAlbiA9PSBzbGlkZSBudW1iZXIgLS0+DQoJCTx1aXRleHQgbmFtZT0iVU5OQU1FRFNMSURFVElUTEUiIHZhbHVlPSJTbGlkZSAlbiIvPg0KCQk8IS0tIHN1YnN0aXR1dGlvbjogJW4gPT0gc2xpZGUgbnVtYmVyIC0tPg0KCQk8IS0tIHN1YnN0aXR1dGlvbjogJXQgPT0gdG90YWwgc2xpZGUgY291bnQgLS0+DQoJCTx1aXRleHQgbmFtZT0iU0NSVUJCQVJTVEFUVVNfU0xJREVJTkZPIiB2YWx1ZT0iU2xpZGUgJW4gLyAldCB8ICIvPg0KCQk8dWl0ZXh0IG5hbWU9IlNDUlVCQkFSU1RBVFVTX1NUT1BQRUQiIHZhbHVlPSJTdG9wcGVkIi8+DQoJCTx1aXRleHQgbmFtZT0iU0NSVUJCQVJTVEFUVVNfUExBWUlORyIgdmFsdWU9IlBsYXlpbmciLz4NCgkJPHVpdGV4dCBuYW1lPSJTQ1JVQkJBUlNUQVRVU19OT0FVRElPIiB2YWx1ZT0iTm8gQXVkaW8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whLS0gc3Vic3RpdHV0aW9uOiAlcCA9PSBwcmVzZW50YXRpb24gdGl0bGUgLS0+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DQoJCTx1aXRleHQgbmFtZT0iU0hPV1NJREVCQVIiIHZhbHVlPSJTaG93IHNpZGViYXIgdG8gcGFydGljaXBhbnRzIi8+DQoJPC9sYW5ndWFnZT4NCgk8bGFuZ3VhZ2UgaWQ9ImRl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DQoJCTwhLS0gc3Vic3RpdHV0aW9uOiAlbiA9PSBzbGlkZSBudW1iZXIgLS0+DQoJCTx1aXRleHQgbmFtZT0iVU5OQU1FRFNMSURFVElUTEUiIHZhbHVlPSJGb2xpZSAlbiIvPg0KCQk8IS0tIHN1YnN0aXR1dGlvbjogJW4gPT0gc2xpZGUgbnVtYmVyIC0tPg0KCQk8IS0tIHN1YnN0aXR1dGlvbjogJXQgPT0gdG90YWwgc2xpZGUgY291bnQgLS0+DQoJCTx1aXRleHQgbmFtZT0iU0NSVUJCQVJTVEFUVVNfU0xJREVJTkZPIiB2YWx1ZT0iRm9saWUgJW4gLyAldCB8ICIvPg0KCQk8dWl0ZXh0IG5hbWU9IlNDUlVCQkFSU1RBVFVTX1NUT1BQRUQiIHZhbHVlPSJCZWVuZGV0Ii8+DQoJCTx1aXRleHQgbmFtZT0iU0NSVUJCQVJTVEFUVVNfUExBWUlORyIgdmFsdWU9IldpZWRlcmdhYmUiLz4NCgkJPHVpdGV4dCBuYW1lPSJTQ1JVQkJBUlNUQVRVU19OT0FVRElPIiB2YWx1ZT0iS2VpbiBBdWRpbyIvPg0KCQk8dWl0ZXh0IG5hbWU9IlNDUlVCQkFSU1RBVFVTX0xPQURJTkciIHZhbHVlPSJMYWRlbiIvPg0KCQk8dWl0ZXh0IG5hbWU9IlNDUlVCQkFSU1RBVFVTX0JVRkZFUklORyIgdmFsdWU9IlB1ZmZlcm4iLz4NCgkJPHVpdGV4dCBuYW1lPSJTQ1JVQkJBUlNUQVRVU19RVUVTVElPTiIgdmFsdWU9IkZyYWdlIGJlYW50d29ydGVuIi8+DQoJCTx1aXRleHQgbmFtZT0iU0NSVUJCQVJTVEFUVVNfUkVWSUVXUVVJWiIgdmFsdWU9Ik5vY2htYWxzIGR1cmNoc2VoZW4iLz4NCgkJPCEtLSBzdWJzdGl0dXRpb246ICVtID09IG1pbnV0ZXMgcmVtYWluaW5nIC0tPg0KCQk8IS0tIHN1YnN0aXR1dGlvbjogJXMgPT0gc2Vjb25kcyByZW1haW5pbmcgLS0+DQoJCTx1aXRleHQgbmFtZT0iRUxBUFNFRCIgdmFsdWU9IlJlc3RkYXVlcjogJW0gTWludXRlbiAlcyBTZWt1bmRlbiIvPg0KCQk8dWl0ZXh0IG5hbWU9Ik5PVEZPVU5EIiB2YWx1ZT0iTmljaHRzIGdlZnVuZGVuIi8+DQoJCTx1aXRleHQgbmFtZT0iQVRUQUNITUVOVFMiIHZhbHVlPSJBbmxhZ2VuIi8+DQoJCTwhLS0gc3Vic3RpdHV0aW9uOiAlcCA9PSBjdXJyZW50IHNwZWFrZXIncyB0aXRsZSAtLT4NCgkJPHVpdGV4dCBuYW1lPSJCSU9XSU5fVElUTEUiIHZhbHVlPSJTcHJlY2hlcjogJXAiLz4NCgkJPHVpdGV4dCBuYW1lPSJCSU9CVE5fVElUTEUiIHZhbHVlPSJTcHJlY2hlciIvPg0KCQk8dWl0ZXh0IG5hbWU9IkRJVklERVJCVE5fVElUTEUiIHZhbHVlPSJ8Ii8+DQoJCTx1aXRleHQgbmFtZT0iQ09OVEFDVEJUTl9USVRMRSIgdmFsdWU9IktvbnRha3QiLz4NCgkJPHVpdGV4dCBuYW1lPSJUQUJfT1VUTElORSIgdmFsdWU9IlN0cnVrdHVyIi8+DQoJCTx1aXRleHQgbmFtZT0iVEFCX1RIVU1CIiB2YWx1ZT0iTWluaWF0dXIiLz4NCgkJPHVpdGV4dCBuYW1lPSJUQUJfTk9URVMiIHZhbHVlPSJOb3RpemVuIi8+DQoJCTx1aXRleHQgbmFtZT0iVEFCX1NFQVJDSCIgdmFsdWU9IlN1Y2hlbiIvPg0KCQk8dWl0ZXh0IG5hbWU9IlNMSURFX0hFQURJTkciIHZhbHVlPSJGb2xpZW50aXRlbCIvPg0KCQk8dWl0ZXh0IG5hbWU9IkRVUkFUSU9OX0hFQURJTkciIHZhbHVlPSJEYXVlciIvPg0KCQk8dWl0ZXh0IG5hbWU9IlNFQVJDSF9IRUFESU5HIiB2YWx1ZT0iVGV4dCBzdWNoZW46Ii8+DQoJCTx1aXRleHQgbmFtZT0iVEhVTUJfSEVBRElORyIgdmFsdWU9IkZvbGllIi8+DQoJCTx1aXRleHQgbmFtZT0iVEhVTUJfSU5GTyIgdmFsdWU9IkZvbGllbnRpdGVsL0RhdWVyIi8+DQoJCTx1aXRleHQgbmFtZT0iQVRUQUNITkFNRV9IRUFESU5HIiB2YWx1ZT0iRGF0ZWluYW1lIi8+DQoJCTx1aXRleHQgbmFtZT0iQVRUQUNIU0laRV9IRUFESU5HIiB2YWx1ZT0iR3LDtsOfZSIvPg0KCQk8dWl0ZXh0IG5hbWU9IlNMSURFX05PVEVTIiB2YWx1ZT0iRm9saWVubm90aXplbiIvPg0KCQk8IS0tIHN1YnN0aXR1dGlvbjogJXAgPT0gcHJlc2VudGF0aW9uIHRpdGxlIC0tPg0KCQk8IS0tIHN1YnN0aXR1dGlvbjogJXMgPT0gc2xpZGUgdGl0bGUgLS0+DQoJCTwhLS0gc3Vic3RpdHV0aW9uOiAlbiA9PSBzbGlkZSBudW1iZXIgLS0+DQoJCTx1aXRleHQgbmFtZT0iQk9PS01BUksiIHZhbHVlPSJNYWNyb21lZGlhIEJyZWV6ZSAtICVwIi8+DQoJCTwhLS0gc3Vic3RpdHV0aW9uOiAlcCA9PSBwcmVzZW50YXRpb24gdGl0bGUgLS0+DQoJCTwhLS0gc3Vic3RpdHV0aW9uOiAlcyA9PSBzbGlkZSB0aXRsZSAtLT4NCgkJPCEtLSBzdWJzdGl0dXRpb246ICVuID09IHNsaWRlIG51bWJlciAtLT4NCgkJPHVpdGV4dCBuYW1lPSJCT09LTUFSS1NMSURFIiB2YWx1ZT0iTWFjcm9tZWRpYSBCcmVlemUgLSAlcCAlcyIvPg0KCQk8dWl0ZXh0IG5hbWU9IlNIT1dTSURFQkFSIiB2YWx1ZT0iRGVuIFRlaWxuZWhtZXJuIGRpZSBTZWl0ZW5sZWlzdGUgYW56ZWln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SxmYWxzZSxmYWxzZSx0cnVlIi8+DQoJCTx1aWZvbnQgbmFtZT0iRk9OVF9QUkVTRU5URVJOQU1FIiB2YWx1ZT0iVmVyZGFuYSwxNSxmYWxzZSxmYWxzZSx0cnVlIi8+DQoJCTx1aWZvbnQgbmFtZT0iRk9OVF9QUkVTRU5URVJUSVRMRSIgdmFsdWU9IlZlcmRhbmEsMTEsdHJ1ZSxmYWxzZSx0cnVlIi8+DQoJCTx1aWZvbnQgbmFtZT0iRk9OVF9CSU9CVE4iIHZhbHVlPSJWZXJkYW5hLDk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IHVpdGV4dCAtLT4NCgkJPCEtLSBzdWJzdGl0dXRpb246ICVuID09IHNsaWRlIG51bWJlciAtLT4NCgkJPHVpdGV4dCBuYW1lPSJVTk5BTUVEU0xJREVUSVRMRSIgdmFsdWU9IkRpYXBvc2l0aXZlICVuIi8+DQoJCTwhLS0gc3Vic3RpdHV0aW9uOiAlbiA9PSBzbGlkZSBudW1iZXIgLS0+DQoJCTwhLS0gc3Vic3RpdHV0aW9uOiAldCA9PSB0b3RhbCBzbGlkZSBjb3VudCAtLT4NCgkJPHVpdGV4dCBuYW1lPSJTQ1JVQkJBUlNUQVRVU19TTElERUlORk8iIHZhbHVlPSJEaWFwb3NpdGl2ZSAlbiAvICV0IHwgIi8+DQoJCTx1aXRleHQgbmFtZT0iU0NSVUJCQVJTVEFUVVNfU1RPUFBFRCIgdmFsdWU9IkFycsOqdMOpZSIvPg0KCQk8dWl0ZXh0IG5hbWU9IlNDUlVCQkFSU1RBVFVTX1BMQVlJTkciIHZhbHVlPSJMZWN0dXJlIi8+DQoJCTx1aXRleHQgbmFtZT0iU0NSVUJCQVJTVEFUVVNfTk9BVURJTyIgdmFsdWU9IlBhcyBkZSBzb24iLz4NCgkJPHVpdGV4dCBuYW1lPSJTQ1JVQkJBUlNUQVRVU19MT0FESU5HIiB2YWx1ZT0iQ2hhcmdlbWVudCBlbiBjb3VycyIvPg0KCQk8dWl0ZXh0IG5hbWU9IlNDUlVCQkFSU1RBVFVTX0JVRkZFUklORyIgdmFsdWU9Ik1pc2UgZW4gbcOpbW9pcmUiLz4NCgkJPHVpdGV4dCBuYW1lPSJTQ1JVQkJBUlNUQVRVU19RVUVTVElPTiIgdmFsdWU9IlLDqXBvbmRyZSDDoCBsYSBxdWVzdGlvbiIvPg0KCQk8dWl0ZXh0IG5hbWU9IlNDUlVCQkFSU1RBVFVTX1JFVklFV1FVSVoiIHZhbHVlPSJSw6l2aXNpb24gZHUgcXVlc3Rpb25uYWlyZSIvPg0KCQk8IS0tIHN1YnN0aXR1dGlvbjogJW0gPT0gbWludXRlcyByZW1haW5pbmcgLS0+DQoJCTwhLS0gc3Vic3RpdHV0aW9uOiAlcyA9PSBzZWNvbmRzIHJlbWFpbmluZyAtLT4NCgkJPHVpdGV4dCBuYW1lPSJFTEFQU0VEIiB2YWx1ZT0iJW0gbWludXRlcyAlcyBzZWNvbmRlcyBSZXN0YW50ZXMiLz4NCgkJPHVpdGV4dCBuYW1lPSJOT1RGT1VORCIgdmFsdWU9IlJpZW4gdHJvdXbDqSIvPg0KCQk8dWl0ZXh0IG5hbWU9IkFUVEFDSE1FTlRTIiB2YWx1ZT0iUGnDqGNlcyBqb2ludGVzIi8+DQoJCTwhLS0gc3Vic3RpdHV0aW9uOiAlcCA9PSBjdXJyZW50IHNwZWFrZXIncyB0aXRsZSAtLT4NCgkJPHVpdGV4dCBuYW1lPSJCSU9XSU5fVElUTEUiIHZhbHVlPSJCaW8gOiAlcCIvPg0KCQk8dWl0ZXh0IG5hbWU9IkJJT0JUTl9USVRMRSIgdmFsdWU9IkJpbyA6Ii8+DQoJCTx1aXRleHQgbmFtZT0iRElWSURFUkJUTl9USVRMRSIgdmFsdWU9InwiLz4NCgkJPHVpdGV4dCBuYW1lPSJDT05UQUNUQlROX1RJVExFIiB2YWx1ZT0iQ29udGFjdCIvPg0KCQk8dWl0ZXh0IG5hbWU9IlRBQl9PVVRMSU5FIiB2YWx1ZT0iUGxhbiIvPg0KCQk8dWl0ZXh0IG5hbWU9IlRBQl9USFVNQiIgdmFsdWU9Ik1pbmlhdHVyZSIvPg0KCQk8dWl0ZXh0IG5hbWU9IlRBQl9OT1RFUyIgdmFsdWU9IkNvbW0uIi8+DQoJCTx1aXRleHQgbmFtZT0iVEFCX1NFQVJDSCIgdmFsdWU9IkNoZXJjaGUiLz4NCgkJPHVpdGV4dCBuYW1lPSJTTElERV9IRUFESU5HIiB2YWx1ZT0iVGl0cmUgZGUgbGEgZGlhcG9zaXRpdmUiLz4NCgkJPHVpdGV4dCBuYW1lPSJEVVJBVElPTl9IRUFESU5HIiB2YWx1ZT0iRHVyw6llIi8+DQoJCTx1aXRleHQgbmFtZT0iU0VBUkNIX0hFQURJTkciIHZhbHVlPSJDaGVyY2hlciBsZSB0ZXh0ZSA6Ii8+DQoJCTx1aXRleHQgbmFtZT0iVEhVTUJfSEVBRElORyIgdmFsdWU9IkRpYXBvc2l0aXZlIC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k1vbnRyZXIgbCdlbmNhZHLDqSBhdXggcGFydGljaXBhbnRzIi8+DQoJPC9sYW5ndWFnZT4NCgk8bGFuZ3VhZ2UgaWQ9Imph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0gdWl0ZXh0IC0tPg0KCQk8IS0tIHN1YnN0aXR1dGlvbjogJW4gPT0gc2xpZGUgbnVtYmVyIC0tPg0KCQk8dWl0ZXh0IG5hbWU9IlVOTkFNRURTTElERVRJVExFIiB2YWx1ZT0i44K544Op44Kk44OJIDogJW4iLz4NCgkJPCEtLSBzdWJzdGl0dXRpb246ICVuID09IHNsaWRlIG51bWJlciAtLT4NCgkJPCEtLSBzdWJzdGl0dXRpb246ICV0ID09IHRvdGFsIHNsaWRlIGNvdW50IC0tPg0KCQk8dWl0ZXh0IG5hbWU9IlNDUlVCQkFSU1RBVFVTX1NMSURFSU5GTyIgdmFsdWU9IuOCueODqeOCpOODiSA6ICVuIC8gJXQgfCAiLz4NCgkJPHVpdGV4dCBuYW1lPSJTQ1JVQkJBUlNUQVRVU19TVE9QUEVEIiB2YWx1ZT0i5YGc5q2iIi8+DQoJCTx1aXRleHQgbmFtZT0iU0NSVUJCQVJTVEFUVVNfUExBWUlORyIgdmFsdWU9IuWGjeeUn+S4rSIvPg0KCQk8dWl0ZXh0IG5hbWU9IlNDUlVCQkFSU1RBVFVTX05PQVVESU8iIHZhbHVlPSLpn7Plo7DjgarjgZciLz4NCgkJPHVpdGV4dCBuYW1lPSJTQ1JVQkJBUlNUQVRVU19MT0FESU5HIiB2YWx1ZT0i44Ot44O844OJ5LitIi8+DQoJCTx1aXRleHQgbmFtZT0iU0NSVUJCQVJTVEFUVVNfQlVGRkVSSU5HIiB2YWx1ZT0i44OQ44OD44OV44Kh5LitIi8+DQoJCTx1aXRleHQgbmFtZT0iU0NSVUJCQVJTVEFUVVNfUVVFU1RJT04iIHZhbHVlPSLos6rllY/jgavnrZTjgYjjgabkuIvjgZXjgYQiLz4NCgkJPHVpdGV4dCBuYW1lPSJTQ1JVQkJBUlNUQVRVU19SRVZJRVdRVUlaIiB2YWx1ZT0i44Kv44Kk44K644KS44Oq44OT44Ol44O844GX44Gm44GE44G+44GZIi8+DQoJCTwhLS0gc3Vic3RpdHV0aW9uOiAlbSA9PSBtaW51dGVzIHJlbWFpbmluZyAtLT4NCgkJPCEtLSBzdWJzdGl0dXRpb246ICVzID09IHNlY29uZHMgcmVtYWluaW5nIC0tPg0KCQk8dWl0ZXh0IG5hbWU9IkVMQVBTRUQiIHZhbHVlPSLmrovjgoogOiAlbSDliIYgJXMg56eSIi8+DQoJCTx1aXRleHQgbmFtZT0iTk9URk9VTkQiIHZhbHVlPSLkvZXjgoLopovjgaTjgYvjgorjgb7jgZvjgpMiLz4NCgkJPHVpdGV4dCBuYW1lPSJBVFRBQ0hNRU5UUyIgdmFsdWU9Iua3u+S7mCIvPg0KCQk8IS0tIHN1YnN0aXR1dGlvbjogJXAgPT0gY3VycmVudCBzcGVha2VyJ3MgdGl0bGUgLS0+DQoJCTx1aXRleHQgbmFtZT0iQklPV0lOX1RJVExFIiB2YWx1ZT0iQmlvIDogJXAiLz4NCgkJPHVpdGV4dCBuYW1lPSJCSU9CVE5fVElUTEUiIHZhbHVlPSJCaW8iLz4NCgkJPHVpdGV4dCBuYW1lPSJESVZJREVSQlROX1RJVExFIiB2YWx1ZT0ifCIvPg0KCQk8dWl0ZXh0IG5hbWU9IkNPTlRBQ1RCVE5fVElUTEUiIHZhbHVlPSLjgYrllY/jgYTlkIjjgo/jgZsiLz4NCgkJPHVpdGV4dCBuYW1lPSJUQUJfT1VUTElORSIgdmFsdWU9IuOCouOCpuODiOODqeOCpOODsyIvPg0KCQk8dWl0ZXh0IG5hbWU9IlRBQl9USFVNQiIgdmFsdWU9Iuizm+WQpiIvPg0KCQk8dWl0ZXh0IG5hbWU9IlRBQl9OT1RFUyIgdmFsdWU9IuODjuODvOODiCIvPg0KCQk8dWl0ZXh0IG5hbWU9IlRBQl9TRUFSQ0giIHZhbHVlPSLmpJzntKIiLz4NCgkJPHVpdGV4dCBuYW1lPSJTTElERV9IRUFESU5HIiB2YWx1ZT0i44K544Op44Kk44OJ44K/44Kk44OI44OrIi8+DQoJCTx1aXRleHQgbmFtZT0iRFVSQVRJT05fSEVBRElORyIgdmFsdWU9IumVt+OBlSIvPg0KCQk8dWl0ZXh0IG5hbWU9IlNFQVJDSF9IRUFESU5HIiB2YWx1ZT0i44OG44Kt44K544OI5qSc57SiIDogIi8+DQoJCTx1aXRleHQgbmFtZT0iVEhVTUJfSEVBRElORyIgdmFsdWU9IuOCueODqeOCpOODiSIvPg0KCQk8dWl0ZXh0IG5hbWU9IlRIVU1CX0lORk8iIHZhbHVlPSLjgrnjg6njgqTjg4njgr/jgqTjg4jjg6sgLyDplbfjgZUiLz4NCgkJPHVpdGV4dCBuYW1lPSJBVFRBQ0hOQU1FX0hFQURJTkciIHZhbHVlPSLjg5XjgqHjgqTjg6vlkI0iLz4NCgkJPHVpdGV4dCBuYW1lPSJBVFRBQ0hTSVpFX0hFQURJTkciIHZhbHVlPSLjgrXjgqTjgroiLz4NCgkJPHVpdGV4dCBuYW1lPSJTTElERV9OT1RFUyIgdmFsdWU9IuOCueODqeOCpOODieODjuODvOODiCIvPg0KCQk8IS0tIHN1YnN0aXR1dGlvbjogJXAgPT0gcHJlc2VudGF0aW9uIHRpdGxlIC0tPg0KCQk8IS0tIHN1YnN0aXR1dGlvbjogJXMgPT0gc2xpZGUgdGl0bGUgLS0+DQoJCTwhLS0gc3Vic3RpdHV0aW9uOiAlbiA9PSBzbGlkZSBudW1iZXIgLS0+DQoJCTx1aXRleHQgbmFtZT0iQk9PS01BUksiIHZhbHVlPSJNYWNyb21lZGlhIEJyZWV6ZSAtICVwIi8+DQoJCTwhLS0gc3Vic3RpdHV0aW9uOiAlcCA9PSBwcmVzZW50YXRpb24gdGl0bGUgLS0+DQoJCTwhLS0gc3Vic3RpdHV0aW9uOiAlcyA9PSBzbGlkZSB0aXRsZSAtLT4NCgkJPCEtLSBzdWJzdGl0dXRpb246ICVuID09IHNsaWRlIG51bWJlciAtLT4NCgkJPHVpdGV4dCBuYW1lPSJCT09LTUFSS1NMSURFIiB2YWx1ZT0iTWFjcm9tZWRpYSBCcmVlemUgLSAlcCAlcyIvPg0KCQk8dWl0ZXh0IG5hbWU9IlNIT1dTSURFQkFSIiB2YWx1ZT0i44K144Kk44OJ44OQ44O844KS5Y+C5Yqg6ICF44Gr6KaL44Gb44KLIi8+DQoJPC9sYW5ndWFnZT4NCgk8bGFuZ3VhZ2UgaWQ9Imtv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0gdWl0ZXh0IC0tPg0KCQk8IS0tIHN1YnN0aXR1dGlvbjogJW4gPT0gc2xpZGUgbnVtYmVyIC0tPg0KCQk8dWl0ZXh0IG5hbWU9IlVOTkFNRURTTElERVRJVExFIiB2YWx1ZT0i7Iqs65287J2065OcICVuIi8+DQoJCTwhLS0gc3Vic3RpdHV0aW9uOiAlbiA9PSBzbGlkZSBudW1iZXIgLS0+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DQoJCTx1aXRleHQgbmFtZT0iU0NSVUJCQVJTVEFUVVNfTk9BVURJTyIgdmFsdWU9IuyYpOuUlOyYpCDsl4bsnYwiLz4NCgkJPHVpdGV4dCBuYW1lPSJTQ1JVQkJBUlNUQVRVU19MT0FESU5HIiB2YWx1ZT0i66Gc65SpIi8+DQoJCTx1aXRleHQgbmFtZT0iU0NSVUJCQVJTVEFUVVNfQlVGRkVSSU5HIiB2YWx1ZT0i67KE7Y2866eBIi8+DQoJCTx1aXRleHQgbmFtZT0iU0NSVUJCQVJTVEFUVVNfUVVFU1RJT04iIHZhbHVlPSLsp4jrrLjsl5Ag64u17ZWY6riwIi8+DQoJCTx1aXRleHQgbmFtZT0iU0NSVUJCQVJTVEFUVVNfUkVWSUVXUVVJWiIgdmFsdWU9IuyniOusuCDri6Tsi5zrs7TquLAiLz4NCgkJPCEtLSBzdWJzdGl0dXRpb246ICVtID09IG1pbnV0ZXMgcmVtYWluaW5nIC0tPg0KCQk8IS0tIHN1YnN0aXR1dGlvbjogJXMgPT0gc2Vjb25kcyByZW1haW5pbmcgLS0+DQoJCTx1aXRleHQgbmFtZT0iRUxBUFNFRCIgdmFsdWU9IiVt67aEICVz7LSIIOuCqOydjCIvPg0KCQk8dWl0ZXh0IG5hbWU9Ik5PVEZPVU5EIiB2YWx1ZT0i7JeG7J2MIi8+DQoJCTx1aXRleHQgbmFtZT0iQVRUQUNITUVOVFMiIHZhbHVlPSLssqjrtoAg7YyM7J28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7Jew65297LKY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uywuOyXrOyekOyXkOqyjCDshLjroZwg66eJ64yAIOuztOydtOq4sCIvPg0KCTwvbGFuZ3VhZ2U+DQo8L2NvbmZpZ3VyYXRpb24+DQo="/>
  <p:tag name="MMPROD_UIDATA" val="&lt;database version=&quot;6.0&quot;&gt;&lt;object type=&quot;1&quot; unique_id=&quot;10001&quot;&gt;&lt;property id=&quot;20141&quot; value=&quot;Gestão de Projetos Armando&quot;/&gt;&lt;property id=&quot;20224&quot; value=&quot;C:\Documents and Settings\Hizuru\Meus documentos\FAAP\My Breeze Presentations&quot;/&gt;&lt;property id=&quot;20250&quot; value=&quot;0&quot;/&gt;&lt;property id=&quot;20251&quot; value=&quot;0&quot;/&gt;&lt;property id=&quot;20259&quot; value=&quot;0&quot;/&gt;&lt;object type=&quot;4&quot; unique_id=&quot;10002&quot;&gt;&lt;object type=&quot;5&quot; unique_id=&quot;10012&quot;&gt;&lt;property id=&quot;20149&quot; value=&quot;OBATA, SASQUIA HIZURU&quot;/&gt;&lt;property id=&quot;20150&quot; value=&quot;PROFESSORA&quot;/&gt;&lt;property id=&quot;20153&quot; value=&quot;eng.saec@faap.br&quot;/&gt;&lt;property id=&quot;20155&quot; value=&quot;Professora da Faculdade de Engenharia e da Faculdade de Artes Plásticas da FAAP&amp;#x0D;&amp;#x0A;Coordenadora do Núcleo de Pós-Graduação Pesquisa e Extensão da Faculdade de Engenharia da FAAP&amp;#x0D;&amp;#x0A;Coordenadora do Setor de Atividades Extra-Curriculares da Faculdade de Engenharia da FAAP&amp;#x0D;&amp;#x0A;&quot;/&gt;&lt;/object&gt;&lt;/object&gt;&lt;object type=&quot;2&quot; unique_id=&quot;10003&quot;&gt;&lt;object type=&quot;3&quot; unique_id=&quot;10004&quot;&gt;&lt;property id=&quot;20148&quot; value=&quot;5&quot;/&gt;&lt;property id=&quot;20300&quot; value=&quot;Slide 1 - &amp;quot;Curso&amp;#x0D;&amp;#x0A;&amp;#x0D;&amp;#x0A;Gestão de Projetos&amp;quot;&quot;/&gt;&lt;property id=&quot;20303&quot; value=&quot;OBATA, SASQUIA HIZURU&quot;/&gt;&lt;property id=&quot;20307&quot; value=&quot;256&quot;/&gt;&lt;property id=&quot;20309&quot; value=&quot;10012&quot;/&gt;&lt;/object&gt;&lt;object type=&quot;3&quot; unique_id=&quot;10005&quot;&gt;&lt;property id=&quot;20148&quot; value=&quot;5&quot;/&gt;&lt;property id=&quot;20300&quot; value=&quot;Slide 2 - &amp;quot;A quem se destina&amp;quot;&quot;/&gt;&lt;property id=&quot;20303&quot; value=&quot;OBATA, SASQUIA HIZURU&quot;/&gt;&lt;property id=&quot;20307&quot; value=&quot;276&quot;/&gt;&lt;property id=&quot;20309&quot; value=&quot;10012&quot;/&gt;&lt;/object&gt;&lt;object type=&quot;3&quot; unique_id=&quot;10006&quot;&gt;&lt;property id=&quot;20148&quot; value=&quot;5&quot;/&gt;&lt;property id=&quot;20300&quot; value=&quot;Slide 3 - &amp;quot;Objetivos do Curso&amp;quot;&quot;/&gt;&lt;property id=&quot;20303&quot; value=&quot;OBATA, SASQUIA HIZURU&quot;/&gt;&lt;property id=&quot;20307&quot; value=&quot;282&quot;/&gt;&lt;property id=&quot;20309&quot; value=&quot;10012&quot;/&gt;&lt;/object&gt;&lt;object type=&quot;3&quot; unique_id=&quot;10007&quot;&gt;&lt;property id=&quot;20148&quot; value=&quot;5&quot;/&gt;&lt;property id=&quot;20300&quot; value=&quot;Slide 4 - &amp;quot;Concepção do Programa&amp;quot;&quot;/&gt;&lt;property id=&quot;20303&quot; value=&quot;OBATA, SASQUIA HIZURU&quot;/&gt;&lt;property id=&quot;20307&quot; value=&quot;283&quot;/&gt;&lt;property id=&quot;20309&quot; value=&quot;10012&quot;/&gt;&lt;/object&gt;&lt;object type=&quot;3&quot; unique_id=&quot;10008&quot;&gt;&lt;property id=&quot;20148&quot; value=&quot;5&quot;/&gt;&lt;property id=&quot;20300&quot; value=&quot;Slide 5 - &amp;quot;Metodologia&amp;quot;&quot;/&gt;&lt;property id=&quot;20303&quot; value=&quot;OBATA, SASQUIA HIZURU&quot;/&gt;&lt;property id=&quot;20307&quot; value=&quot;284&quot;/&gt;&lt;property id=&quot;20309&quot; value=&quot;10012&quot;/&gt;&lt;/object&gt;&lt;object type=&quot;3&quot; unique_id=&quot;10009&quot;&gt;&lt;property id=&quot;20148&quot; value=&quot;5&quot;/&gt;&lt;property id=&quot;20300&quot; value=&quot;Slide 6&quot;/&gt;&lt;property id=&quot;20303&quot; value=&quot;OBATA, SASQUIA HIZURU&quot;/&gt;&lt;property id=&quot;20307&quot; value=&quot;277&quot;/&gt;&lt;property id=&quot;20309&quot; value=&quot;10012&quot;/&gt;&lt;/object&gt;&lt;object type=&quot;3&quot; unique_id=&quot;10010&quot;&gt;&lt;property id=&quot;20148&quot; value=&quot;5&quot;/&gt;&lt;property id=&quot;20300&quot; value=&quot;Slide 7&quot;/&gt;&lt;property id=&quot;20303&quot; value=&quot;OBATA, SASQUIA HIZURU&quot;/&gt;&lt;property id=&quot;20307&quot; value=&quot;281&quot;/&gt;&lt;property id=&quot;20309&quot; value=&quot;10012&quot;/&gt;&lt;/object&gt;&lt;object type=&quot;3&quot; unique_id=&quot;10011&quot;&gt;&lt;property id=&quot;20148&quot; value=&quot;5&quot;/&gt;&lt;property id=&quot;20300&quot; value=&quot;Slide 8&quot;/&gt;&lt;property id=&quot;20303&quot; value=&quot;OBATA, SASQUIA HIZURU&quot;/&gt;&lt;property id=&quot;20307&quot; value=&quot;278&quot;/&gt;&lt;property id=&quot;20309&quot; value=&quot;10012&quot;/&gt;&lt;/object&gt;&lt;/object&gt;&lt;/object&gt;&lt;/database&gt;"/>
</p:tagLst>
</file>

<file path=ppt/theme/theme1.xml><?xml version="1.0" encoding="utf-8"?>
<a:theme xmlns:a="http://schemas.openxmlformats.org/drawingml/2006/main" name="kit professor template engenharia apresentações 2009">
  <a:themeElements>
    <a:clrScheme name="templateENG-aula_e_fichari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plateENG-aula_e_fichario">
      <a:majorFont>
        <a:latin typeface="Verdana"/>
        <a:ea typeface=""/>
        <a:cs typeface=""/>
      </a:majorFont>
      <a:minorFont>
        <a:latin typeface="Verdana"/>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ENG-aula_e_fichari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plateENG-aula_e_fichari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ENG-aula_e_fichari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ENG-aula_e_fichari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ENG-aula_e_fichari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ENG-aula_e_fichari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plateENG-aula_e_fichari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19500</TotalTime>
  <Words>42544</Words>
  <Application>Microsoft Office PowerPoint</Application>
  <PresentationFormat>Papel A4 (210 x 297 mm)</PresentationFormat>
  <Paragraphs>3305</Paragraphs>
  <Slides>738</Slides>
  <Notes>15</Notes>
  <HiddenSlides>0</HiddenSlides>
  <MMClips>0</MMClips>
  <ScaleCrop>false</ScaleCrop>
  <HeadingPairs>
    <vt:vector size="8" baseType="variant">
      <vt:variant>
        <vt:lpstr>Fontes usadas</vt:lpstr>
      </vt:variant>
      <vt:variant>
        <vt:i4>9</vt:i4>
      </vt:variant>
      <vt:variant>
        <vt:lpstr>Tema</vt:lpstr>
      </vt:variant>
      <vt:variant>
        <vt:i4>1</vt:i4>
      </vt:variant>
      <vt:variant>
        <vt:lpstr>Servidores OLE inseridos</vt:lpstr>
      </vt:variant>
      <vt:variant>
        <vt:i4>9</vt:i4>
      </vt:variant>
      <vt:variant>
        <vt:lpstr>Títulos de slides</vt:lpstr>
      </vt:variant>
      <vt:variant>
        <vt:i4>738</vt:i4>
      </vt:variant>
    </vt:vector>
  </HeadingPairs>
  <TitlesOfParts>
    <vt:vector size="757" baseType="lpstr">
      <vt:lpstr>Arial</vt:lpstr>
      <vt:lpstr>Calibri</vt:lpstr>
      <vt:lpstr>Cambria Math</vt:lpstr>
      <vt:lpstr>Monotype Sorts</vt:lpstr>
      <vt:lpstr>Symbol</vt:lpstr>
      <vt:lpstr>Tahoma</vt:lpstr>
      <vt:lpstr>Times New Roman</vt:lpstr>
      <vt:lpstr>Verdana</vt:lpstr>
      <vt:lpstr>Wingdings</vt:lpstr>
      <vt:lpstr>kit professor template engenharia apresentações 2009</vt:lpstr>
      <vt:lpstr>Planilha</vt:lpstr>
      <vt:lpstr>Worksheet</vt:lpstr>
      <vt:lpstr>Equação</vt:lpstr>
      <vt:lpstr>Planilha Habilitada para Macro</vt:lpstr>
      <vt:lpstr>Equation</vt:lpstr>
      <vt:lpstr>Gráfico</vt:lpstr>
      <vt:lpstr>Planilha do Microsoft Excel 97-2003</vt:lpstr>
      <vt:lpstr>Planilha Habilitada para Macros do Microsoft Excel</vt:lpstr>
      <vt:lpstr>Planilha do Microsoft Excel</vt:lpstr>
      <vt:lpstr>Métodos Numéricos Introdução ao Curso</vt:lpstr>
      <vt:lpstr>Objetivo da Disciplina</vt:lpstr>
      <vt:lpstr>Bibliografia</vt:lpstr>
      <vt:lpstr>Bibliografia</vt:lpstr>
      <vt:lpstr>Avaliação e Aprovação</vt:lpstr>
      <vt:lpstr>Sequência</vt:lpstr>
      <vt:lpstr>Tutorial de Python</vt:lpstr>
      <vt:lpstr>Ambiente de Desenvolvimento Python</vt:lpstr>
      <vt:lpstr>Métodos Numéricos Tutorial de Matlab</vt:lpstr>
      <vt:lpstr>Comandos de ambiente</vt:lpstr>
      <vt:lpstr>Apresentação do PowerPoint</vt:lpstr>
      <vt:lpstr>Comandos e operações básicas</vt:lpstr>
      <vt:lpstr>Pacotes de funções</vt:lpstr>
      <vt:lpstr>Resoluções na planilha em anexo:</vt:lpstr>
      <vt:lpstr>Resoluções na planilha em anexo:</vt:lpstr>
      <vt:lpstr>Métodos Numéricos</vt:lpstr>
      <vt:lpstr>Erros de Arredondamento e Truncamento</vt:lpstr>
      <vt:lpstr>Erros em um sistema computacional</vt:lpstr>
      <vt:lpstr>Observando os erros de arredondamento</vt:lpstr>
      <vt:lpstr>Erros de Arredondamento – h=1</vt:lpstr>
      <vt:lpstr>Erros de Arredondamento – h=0,1</vt:lpstr>
      <vt:lpstr>Erros de Arredondamento – h=0,01</vt:lpstr>
      <vt:lpstr>Erros de Arredondamento – h=0,001</vt:lpstr>
      <vt:lpstr>Erros de Arredondamento – h=0,0001</vt:lpstr>
      <vt:lpstr>Erros em um sistema computacional</vt:lpstr>
      <vt:lpstr>Observando os erros de truncamento</vt:lpstr>
      <vt:lpstr>Erro de truncamento – h = 1</vt:lpstr>
      <vt:lpstr>Erro de truncamento – h = 0,1</vt:lpstr>
      <vt:lpstr>Erro de truncamento – h = 0,01</vt:lpstr>
      <vt:lpstr>Erro de truncamento – h = 0,001</vt:lpstr>
      <vt:lpstr>Erro de truncamento – h = 0,001</vt:lpstr>
      <vt:lpstr>Erro de truncamento – h = 0,0001</vt:lpstr>
      <vt:lpstr>Erros de arredondamento x truncamento</vt:lpstr>
      <vt:lpstr>Execícios</vt:lpstr>
      <vt:lpstr>Resoluções na planilha em anexo:</vt:lpstr>
      <vt:lpstr>Métodos Numéricos</vt:lpstr>
      <vt:lpstr>Raízes de Equações</vt:lpstr>
      <vt:lpstr>Método de Newton-Raphson</vt:lpstr>
      <vt:lpstr>Lei dos Gases Ideais x Equação de van der Waals</vt:lpstr>
      <vt:lpstr>Exercício : CO2 e O2</vt:lpstr>
      <vt:lpstr>Exercício : Pressões e temperaturas de interesse</vt:lpstr>
      <vt:lpstr>Cálculos</vt:lpstr>
      <vt:lpstr>Cálculos</vt:lpstr>
      <vt:lpstr>Exercício : Tabela para a Lei dos Gases Ideais</vt:lpstr>
      <vt:lpstr>Exercício : Equação de van der Waals para o CO2</vt:lpstr>
      <vt:lpstr>Exercício : Equação de van der Waals para o O2</vt:lpstr>
      <vt:lpstr>Métodos Numéricos</vt:lpstr>
      <vt:lpstr>Raízes de Equações</vt:lpstr>
      <vt:lpstr>Exercício : Método da Secante</vt:lpstr>
      <vt:lpstr>Exercício</vt:lpstr>
      <vt:lpstr>Equação de van der Waals – CO2 (método da secante)</vt:lpstr>
      <vt:lpstr>Equação de van der Waals – O2 (método da secante)</vt:lpstr>
      <vt:lpstr>Equação de van der Waals - bissecção</vt:lpstr>
      <vt:lpstr>Exercício : Implemente o método da bissecção para a equação de van der Waals</vt:lpstr>
      <vt:lpstr>Exercício : Comparar o método da secante com o da bissecção</vt:lpstr>
      <vt:lpstr>Observe agora pela bissecção</vt:lpstr>
      <vt:lpstr>Matlab</vt:lpstr>
      <vt:lpstr>Solver e Atingir Meta (Excel)</vt:lpstr>
      <vt:lpstr>Chapra-Canale – 8.7, 8.19</vt:lpstr>
      <vt:lpstr>Chapra-Canale – 8.32, 8.36</vt:lpstr>
      <vt:lpstr>Resoluções na planilha em anexo:</vt:lpstr>
      <vt:lpstr>Métodos Numéricos</vt:lpstr>
      <vt:lpstr>Sistemas de Equações Algébricas</vt:lpstr>
      <vt:lpstr>Métodos para Resolução de Sistemas Lineares : Gauss/Siedel (convergência)</vt:lpstr>
      <vt:lpstr>1o Exemplo : Primeiro isolar x1 na primeira e substituir na segunda</vt:lpstr>
      <vt:lpstr>1o Exemplo : Primeiro isolar x1 na primeira e substituir na segunda</vt:lpstr>
      <vt:lpstr>2o Exemplo : Primeiro isolar x2 na primeira e substituir na segunda</vt:lpstr>
      <vt:lpstr>2o Exemplo : Primeiro isolar x2 na primeira e substituir na segunda</vt:lpstr>
      <vt:lpstr>Por que a convergência depende da ordem de substituição?</vt:lpstr>
      <vt:lpstr>Vamos agora aprender uma técnica nova no Excel : ITERAÇÃO</vt:lpstr>
      <vt:lpstr>Planilhas com iteração</vt:lpstr>
      <vt:lpstr>Sistemas de Equações Algébricas</vt:lpstr>
      <vt:lpstr>Exercício</vt:lpstr>
      <vt:lpstr>Resolução</vt:lpstr>
      <vt:lpstr>Resolução</vt:lpstr>
      <vt:lpstr>Indo para a planilha</vt:lpstr>
      <vt:lpstr>Métodos Numéricos</vt:lpstr>
      <vt:lpstr>Sistemas de Equações Algébricas</vt:lpstr>
      <vt:lpstr>Vamos hoje estudar outra técnica de resolução de sistemas lineares : a inversão de matrizes</vt:lpstr>
      <vt:lpstr>Neste caso resolveremos o sistema da seguinte forma :</vt:lpstr>
      <vt:lpstr>No Matlab</vt:lpstr>
      <vt:lpstr>Chapra-Canale – 12.6</vt:lpstr>
      <vt:lpstr>Chapra-Canale, 12.14</vt:lpstr>
      <vt:lpstr>Chapra-Canale 12.29</vt:lpstr>
      <vt:lpstr>Chapra-Canale 12.36</vt:lpstr>
      <vt:lpstr>Resoluções na planilha em anexo:</vt:lpstr>
      <vt:lpstr>Métodos Numéricos</vt:lpstr>
      <vt:lpstr>Métodos Numéricos</vt:lpstr>
      <vt:lpstr>Resolver o sistema linear abaixo</vt:lpstr>
      <vt:lpstr>Equações por elemento (locais)</vt:lpstr>
      <vt:lpstr>Equações por elementos (locais)</vt:lpstr>
      <vt:lpstr>Fazendo a somatória de forças por nó</vt:lpstr>
      <vt:lpstr>Equações por elemento (globais)</vt:lpstr>
      <vt:lpstr>Equações por elemento (globais)</vt:lpstr>
      <vt:lpstr>Fazendo a somatória de matrizes:</vt:lpstr>
      <vt:lpstr>Fazendo a somatória de matrizes:</vt:lpstr>
      <vt:lpstr>Métodos Numéricos</vt:lpstr>
      <vt:lpstr>Lei de Condução de Calor</vt:lpstr>
      <vt:lpstr>Calcular os fluxos de calor nas superfícies abaixo</vt:lpstr>
      <vt:lpstr>Transferências de calor</vt:lpstr>
      <vt:lpstr>Por analogia com os esforços mecânicos</vt:lpstr>
      <vt:lpstr>Por analogia com os esforços mecânicos</vt:lpstr>
      <vt:lpstr>Por analogia com os esforços mecânicos</vt:lpstr>
      <vt:lpstr>Por analogia com os esforços mecânicos</vt:lpstr>
      <vt:lpstr>Por analogia com os esforços mecânicos</vt:lpstr>
      <vt:lpstr>Calculando para as 3 superfícies</vt:lpstr>
      <vt:lpstr>Aplicando a condição de equilíbrio térmico</vt:lpstr>
      <vt:lpstr>Passando para a forma matricial</vt:lpstr>
      <vt:lpstr>Métodos Numéricos</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Métodos Numéricos</vt:lpstr>
      <vt:lpstr>Resolver o circuito abaixo</vt:lpstr>
      <vt:lpstr>Resolver o circuito abaixo</vt:lpstr>
      <vt:lpstr>Resolver o circuito abaixo</vt:lpstr>
      <vt:lpstr>Resolver o circuito abaixo</vt:lpstr>
      <vt:lpstr>Resolver o circuito abaixo</vt:lpstr>
      <vt:lpstr>Resolver o circuito abaixo</vt:lpstr>
      <vt:lpstr>Resolver o circuito abaixo</vt:lpstr>
      <vt:lpstr>Métodos Numéricos</vt:lpstr>
      <vt:lpstr>Otimização</vt:lpstr>
      <vt:lpstr>Exemplo 3.2 – Modelo de Mix de Produtos</vt:lpstr>
      <vt:lpstr>Ex. 3.2(cont) – Modelo Algébrico</vt:lpstr>
      <vt:lpstr>Modelo em Planilha</vt:lpstr>
      <vt:lpstr>Otimização</vt:lpstr>
      <vt:lpstr>Vamos estudar agora métodos de otimização via Excel/Solver</vt:lpstr>
      <vt:lpstr>Projeto de Tanque com Custo Mínimo</vt:lpstr>
      <vt:lpstr>Projeto de Tanque com Custo Mínimo</vt:lpstr>
      <vt:lpstr>Para resolver tais problemas devemos determinar :</vt:lpstr>
      <vt:lpstr>Apresentação do PowerPoint</vt:lpstr>
      <vt:lpstr>Apresentação do PowerPoint</vt:lpstr>
      <vt:lpstr>Para resolver tais problemas devemos determinar :</vt:lpstr>
      <vt:lpstr>Apresentação do PowerPoint</vt:lpstr>
      <vt:lpstr>Apresentação do PowerPoint</vt:lpstr>
      <vt:lpstr>Para resolver tais problemas devemos determinar :</vt:lpstr>
      <vt:lpstr>Para resolver tais problemas devemos determinar :</vt:lpstr>
      <vt:lpstr>Apresentação do PowerPoint</vt:lpstr>
      <vt:lpstr>Apresentação do PowerPoint</vt:lpstr>
      <vt:lpstr>Apresentação do PowerPoint</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Apresentação do PowerPoint</vt:lpstr>
      <vt:lpstr>E o problema do ponto de vista matemático fica :</vt:lpstr>
      <vt:lpstr>Apresentação do PowerPoint</vt:lpstr>
      <vt:lpstr>Apresentação do PowerPoint</vt:lpstr>
      <vt:lpstr>Isto nos leva para a seguinte planilha de modelagem</vt:lpstr>
      <vt:lpstr>E os valores apresentados no slide anterior serão otimizados pelo Solver :</vt:lpstr>
      <vt:lpstr>Levando ao seguinte resultado</vt:lpstr>
      <vt:lpstr>Métodos Numéricos</vt:lpstr>
      <vt:lpstr>Otimização</vt:lpstr>
      <vt:lpstr>Método Simplex </vt:lpstr>
      <vt:lpstr>Otimização</vt:lpstr>
      <vt:lpstr>Exemplo 3.2 – Modelo de Mix de Produtos</vt:lpstr>
      <vt:lpstr>Resolução 1ª Parte</vt:lpstr>
      <vt:lpstr>Resolução 2ª Parte</vt:lpstr>
      <vt:lpstr>Resolução 3ª Parte</vt:lpstr>
      <vt:lpstr>Resolução 4ª Parte</vt:lpstr>
      <vt:lpstr>Resolução 5ª Parte</vt:lpstr>
      <vt:lpstr>Resolução 6ª Parte</vt:lpstr>
      <vt:lpstr>Resolução 7ª Parte</vt:lpstr>
      <vt:lpstr>Resolução 8ª Parte</vt:lpstr>
      <vt:lpstr>Ex. 3.2(cont) – Modelo Algébrico</vt:lpstr>
      <vt:lpstr>Modelo em Planilha</vt:lpstr>
      <vt:lpstr>Análise de Sensibilidade via Relatórios do Solver</vt:lpstr>
      <vt:lpstr>Alterando o preço de M4 para  R$ 21,70 e reexecutando o Solver...</vt:lpstr>
      <vt:lpstr>Análise de Sensibilidade via Relatórios do Solver</vt:lpstr>
      <vt:lpstr>Análise de Sensibilidade via Relatórios do Solver</vt:lpstr>
      <vt:lpstr>Apresentação do PowerPoint</vt:lpstr>
      <vt:lpstr>Um problema interessante:</vt:lpstr>
      <vt:lpstr>Um problema interessante (cont.):</vt:lpstr>
      <vt:lpstr>Análise de Sensibilidade via SolverTable</vt:lpstr>
      <vt:lpstr>Apresentação do PowerPoint</vt:lpstr>
      <vt:lpstr>Apresentação do PowerPoint</vt:lpstr>
      <vt:lpstr>Apresentação do PowerPoint</vt:lpstr>
      <vt:lpstr>Gráfico Lucro Ótimo x Horas Disponíveis</vt:lpstr>
      <vt:lpstr>Otimização</vt:lpstr>
      <vt:lpstr>Exercício 10</vt:lpstr>
      <vt:lpstr>Resolução</vt:lpstr>
      <vt:lpstr>Otimização</vt:lpstr>
      <vt:lpstr>Exercício 08</vt:lpstr>
      <vt:lpstr>Resolução</vt:lpstr>
      <vt:lpstr>Otimização</vt:lpstr>
      <vt:lpstr>Premissas</vt:lpstr>
      <vt:lpstr>Observe agora o sistema fluvial abaixo:</vt:lpstr>
      <vt:lpstr>Observe agora o sistema fluvial abaixo:</vt:lpstr>
      <vt:lpstr>Observe agora o sistema fluvial abaixo:</vt:lpstr>
      <vt:lpstr>Observe agora o sistema fluvial abaixo:</vt:lpstr>
      <vt:lpstr>Observe agora o sistema fluvial abaixo:</vt:lpstr>
      <vt:lpstr>Observe agora o sistema fluvial abaixo:</vt:lpstr>
      <vt:lpstr>Levando para a planilha</vt:lpstr>
      <vt:lpstr>Colocando as restrições e objetivo no Solver</vt:lpstr>
      <vt:lpstr>Obtemos como resultado :</vt:lpstr>
      <vt:lpstr>Métodos Numéricos</vt:lpstr>
      <vt:lpstr>Otimização</vt:lpstr>
      <vt:lpstr>Um problema de fluxo de produtos</vt:lpstr>
      <vt:lpstr>Vamos montar o diagrama com as cidades e os carros </vt:lpstr>
      <vt:lpstr>Vamos colocar os outros nós  </vt:lpstr>
      <vt:lpstr>Agora vamos ligar as cidades  </vt:lpstr>
      <vt:lpstr>E adicionar os custos de cada rota  </vt:lpstr>
      <vt:lpstr>Em uma prova estes seriam os “dados” do problema</vt:lpstr>
      <vt:lpstr>Como modelar este problema em uma planilha?  </vt:lpstr>
      <vt:lpstr>1º Passo : Análise Global da Rede</vt:lpstr>
      <vt:lpstr>2º Passo : Restrições nos nós</vt:lpstr>
      <vt:lpstr>Sendo assim teríamos de montar as seguintes restrições :  </vt:lpstr>
      <vt:lpstr>Vamos aprender um método que automatiza a montagem da planilha</vt:lpstr>
      <vt:lpstr>1o) Transcreva o mapa de rotas para a tabela abaixo :</vt:lpstr>
      <vt:lpstr>2o) Acrescente o custo de cada rota</vt:lpstr>
      <vt:lpstr>3o) Deixe espaço para as células variáveis</vt:lpstr>
      <vt:lpstr>4o) Inclua a função objetivo</vt:lpstr>
      <vt:lpstr>5o) Acrescente as restrições dos nós de saída</vt:lpstr>
      <vt:lpstr>6o) Acrescente as restrições dos nós de entrada</vt:lpstr>
      <vt:lpstr>7o) Inclua a fórmula genérica para os nós de saída</vt:lpstr>
      <vt:lpstr>8o) Inclua a fórmula genérica para os nós de entrada</vt:lpstr>
      <vt:lpstr>9o) Preencha o Solver e resolva</vt:lpstr>
      <vt:lpstr>9o) Preencha o Solver e resolva</vt:lpstr>
      <vt:lpstr>Resumo da Resolução</vt:lpstr>
      <vt:lpstr>O que vimos ?</vt:lpstr>
      <vt:lpstr>Métodos Numéricos</vt:lpstr>
      <vt:lpstr>Otimização</vt:lpstr>
      <vt:lpstr>Considere a estrutura de uma mountain bike conforme abaixo :</vt:lpstr>
      <vt:lpstr>Exercício : Determinar a energ.potêncial mínima V(x,y) e os deslocamentos em função do ângulo θ</vt:lpstr>
      <vt:lpstr>Para um determinado ângulo θ</vt:lpstr>
      <vt:lpstr>Automatizar o processo via VBA</vt:lpstr>
      <vt:lpstr>Automatizando o processo via VBA</vt:lpstr>
      <vt:lpstr>Automatizando o processo via VBA</vt:lpstr>
      <vt:lpstr>Automatizando o processo via VBA</vt:lpstr>
      <vt:lpstr>V(x,y)min em função de Theta</vt:lpstr>
      <vt:lpstr> z , x e y em função de Theta</vt:lpstr>
      <vt:lpstr>Resoluções na planilha em anexo:</vt:lpstr>
      <vt:lpstr>Métodos Numéricos</vt:lpstr>
      <vt:lpstr>Simulação</vt:lpstr>
      <vt:lpstr>Overbooking em cias. aéreas</vt:lpstr>
      <vt:lpstr>Overbooking – cont.</vt:lpstr>
      <vt:lpstr>Overbooking – cont.</vt:lpstr>
      <vt:lpstr>Distribuição de Demanda por Assentos</vt:lpstr>
      <vt:lpstr>Resolução (I) – Simular o  no-show</vt:lpstr>
      <vt:lpstr>Resolução (II) - Simular a demanda de passageiros</vt:lpstr>
      <vt:lpstr>Resolução (III) – Modelo Financeiro</vt:lpstr>
      <vt:lpstr>Montagem da Planilha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Resolução (IV) - Simulação</vt:lpstr>
      <vt:lpstr>Apresentação do PowerPoint</vt:lpstr>
      <vt:lpstr>Apresentação do PowerPoint</vt:lpstr>
      <vt:lpstr>Apresentação do PowerPoint</vt:lpstr>
      <vt:lpstr>Apresentação do PowerPoint</vt:lpstr>
      <vt:lpstr> Resolução (V) – Intervalos de Confiança</vt:lpstr>
      <vt:lpstr> Resolução (V) – Intervalos de Confiança</vt:lpstr>
      <vt:lpstr>Apresentação do PowerPoint</vt:lpstr>
      <vt:lpstr>Resolução - Final</vt:lpstr>
      <vt:lpstr>Apresentação do PowerPoint</vt:lpstr>
      <vt:lpstr>Apresentação do PowerPoint</vt:lpstr>
      <vt:lpstr>Apresentação do PowerPoint</vt:lpstr>
      <vt:lpstr>Resultados</vt:lpstr>
      <vt:lpstr>Métodos Numéricos</vt:lpstr>
      <vt:lpstr>Simulação</vt:lpstr>
      <vt:lpstr>Seleção de Portfolios</vt:lpstr>
      <vt:lpstr>Seleção de Portfólios – Retornos dos Ativos</vt:lpstr>
      <vt:lpstr>Seleção de Portfólios – Risco combinado dos ativos</vt:lpstr>
      <vt:lpstr>Seleção de Portfólios – Proporção dos ativos</vt:lpstr>
      <vt:lpstr>Para um portfólio temos :</vt:lpstr>
      <vt:lpstr>Seleção de Portfólios - Resolução</vt:lpstr>
      <vt:lpstr>Exercício</vt:lpstr>
      <vt:lpstr>Chapra-Canale, 16.5</vt:lpstr>
      <vt:lpstr>Chapra Canale – 16.12</vt:lpstr>
      <vt:lpstr>Chapra Canale – 16.13</vt:lpstr>
      <vt:lpstr>Chapra-Canale 16.28</vt:lpstr>
      <vt:lpstr>Ragsdale 5.14</vt:lpstr>
      <vt:lpstr>Ragsdale, 12.13</vt:lpstr>
      <vt:lpstr>Ragsdale 12.25</vt:lpstr>
      <vt:lpstr>Métodos Numéricos</vt:lpstr>
      <vt:lpstr>1a Prova</vt:lpstr>
      <vt:lpstr>Métodos Numéricos</vt:lpstr>
      <vt:lpstr>Entrega de Trabalhos e Revisão da Prova</vt:lpstr>
      <vt:lpstr>Métodos Numéricos</vt:lpstr>
      <vt:lpstr>Ajuste de Curvas</vt:lpstr>
      <vt:lpstr>Exemplo</vt:lpstr>
      <vt:lpstr>Façamos uma tabela :</vt:lpstr>
      <vt:lpstr>E vamos procurar a e b pelo Solver!</vt:lpstr>
      <vt:lpstr>E vamos procurar a e b pelo Solver!</vt:lpstr>
      <vt:lpstr>E se suspeitamos que a variável depende de mais de um x?</vt:lpstr>
      <vt:lpstr>Um modelo para previsão do retorno de uma ação</vt:lpstr>
      <vt:lpstr>Retorno x PL &amp; Risco</vt:lpstr>
      <vt:lpstr>Cálculo de b0, b1 e b2 </vt:lpstr>
      <vt:lpstr>Vamos melhorar o ajuste?</vt:lpstr>
      <vt:lpstr>Veja...</vt:lpstr>
      <vt:lpstr>O que aprendemos?</vt:lpstr>
      <vt:lpstr>Resoluções na planilha em anexo:</vt:lpstr>
      <vt:lpstr>Métodos Numéricos</vt:lpstr>
      <vt:lpstr>Ajuste de Curvas</vt:lpstr>
      <vt:lpstr>Vamos “formalizar” os resultados obtidos na parte anterior da aula</vt:lpstr>
      <vt:lpstr>Definições</vt:lpstr>
      <vt:lpstr>Definições</vt:lpstr>
      <vt:lpstr>Definições</vt:lpstr>
      <vt:lpstr>Vamos trabalhar com a expressão matricial de Et</vt:lpstr>
      <vt:lpstr>Vamos minimizar Etotal</vt:lpstr>
      <vt:lpstr>Esta é a expressão de cálculo dos parâmetros</vt:lpstr>
      <vt:lpstr>Exercícios</vt:lpstr>
      <vt:lpstr>Solução</vt:lpstr>
      <vt:lpstr>Apresentação do PowerPoint</vt:lpstr>
      <vt:lpstr>Solução</vt:lpstr>
      <vt:lpstr>Apresentação do PowerPoint</vt:lpstr>
      <vt:lpstr>Solução</vt:lpstr>
      <vt:lpstr>Apresentação do PowerPoint</vt:lpstr>
      <vt:lpstr>Chapra Canale, 20.23</vt:lpstr>
      <vt:lpstr>Chapra Canale, 20.25</vt:lpstr>
      <vt:lpstr>Chapra-Canale, 20.40</vt:lpstr>
      <vt:lpstr>Chapra-Canale, 20.52</vt:lpstr>
      <vt:lpstr>Slides Extras</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Métodos Numéricos</vt:lpstr>
      <vt:lpstr>Ajuste de Curvas</vt:lpstr>
      <vt:lpstr>Teorema de Fourier : Forma Matemática</vt:lpstr>
      <vt:lpstr>Perceba pela fórmula anterior que :</vt:lpstr>
      <vt:lpstr>Exercício</vt:lpstr>
      <vt:lpstr>Métodos Numéricos</vt:lpstr>
      <vt:lpstr>Ajuste de Curvas</vt:lpstr>
      <vt:lpstr>Exercício</vt:lpstr>
      <vt:lpstr>Exercícios</vt:lpstr>
      <vt:lpstr>Chapra-Canale, 19.1 a 8</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Métodos Numéricos</vt:lpstr>
      <vt:lpstr>Ajuste de Curvas</vt:lpstr>
      <vt:lpstr>Até o momento ajustamos curvas a dados com erro “grande”</vt:lpstr>
      <vt:lpstr>Suponha dois ptos,[x0;f(x0)] e [x1;f(x1)]</vt:lpstr>
      <vt:lpstr>Suponha agora 3 pontos</vt:lpstr>
      <vt:lpstr>Suponha agora 4 pontos</vt:lpstr>
      <vt:lpstr>Vamos agora trabalhar com uma cúbica e isolar os bs</vt:lpstr>
      <vt:lpstr>Interpolação Linear</vt:lpstr>
      <vt:lpstr>Interpolação Quadrática</vt:lpstr>
      <vt:lpstr>Interpolação Cúbica</vt:lpstr>
      <vt:lpstr>Interpolação por Quarto Grau</vt:lpstr>
      <vt:lpstr>Erros</vt:lpstr>
      <vt:lpstr>Exercício : Estime o erro de Ln(2) na interpolação cúbica</vt:lpstr>
      <vt:lpstr>Exercícios de Interpolação</vt:lpstr>
      <vt:lpstr>Chapra-Canale, 18.1 a 18.5</vt:lpstr>
      <vt:lpstr>Resoluções na planilha em anexo:</vt:lpstr>
      <vt:lpstr>Resoluções na planilha em anexo:</vt:lpstr>
      <vt:lpstr>Métodos Numéricos</vt:lpstr>
      <vt:lpstr>Ajuste de Curvas</vt:lpstr>
      <vt:lpstr>Métodos Numéricos</vt:lpstr>
      <vt:lpstr>Integração Numérica Regra dos Trapézios</vt:lpstr>
      <vt:lpstr>O trabalho produzido por uma corrente senoidal é dado por :</vt:lpstr>
      <vt:lpstr>Solução (estimativas feitas com a regra dos trapézios) (valor exato : 15,41261)</vt:lpstr>
      <vt:lpstr>Integração Numérica Regra de Simpson</vt:lpstr>
      <vt:lpstr>O Método mais intuitivo é o da Regra dos Trapézios</vt:lpstr>
      <vt:lpstr>Comparação - Trapézios x Simpson Erro(Simpson) ~ 200 vezes menor</vt:lpstr>
      <vt:lpstr>Integração Numérica Quadratura Gaussiana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Métodos Numéricos</vt:lpstr>
      <vt:lpstr>Integração</vt:lpstr>
      <vt:lpstr>Integração em tabelas</vt:lpstr>
      <vt:lpstr>Integração em tabelas</vt:lpstr>
      <vt:lpstr>Chapra-Canale, 24.18</vt:lpstr>
      <vt:lpstr>Chapra-Canale 24.31 &amp; 24.32</vt:lpstr>
      <vt:lpstr>Chapra-Canale 24.55</vt:lpstr>
      <vt:lpstr>Resoluções na planilha em anexo:</vt:lpstr>
      <vt:lpstr>Métodos Numéricos</vt:lpstr>
      <vt:lpstr>Resolução Numérica de Equações Diferenciais Ordinárias</vt:lpstr>
      <vt:lpstr>Solução Exata</vt:lpstr>
      <vt:lpstr>Solução Numérica – Método de Euler</vt:lpstr>
      <vt:lpstr>Solução Numérica : Método de Runge-Kutta de 4a Ordem</vt:lpstr>
      <vt:lpstr>Análise Gráfica do Método RK4</vt:lpstr>
      <vt:lpstr>Resolver a equação diferencial e elaborar o gráfico da solução para :</vt:lpstr>
      <vt:lpstr>Resolução por Euler – h=0,1 - Planilha</vt:lpstr>
      <vt:lpstr>Resolução por Euler - Gráfico</vt:lpstr>
      <vt:lpstr>Resolução por Euler – h=1</vt:lpstr>
      <vt:lpstr>Resolução por Euler – h=1 - Gráfico</vt:lpstr>
      <vt:lpstr>Resolução por Runge-Kutta 4a ordem, h=1, t=[0;100] ; Implement.por VBA</vt:lpstr>
      <vt:lpstr>Exata x RK4 - Comparação</vt:lpstr>
      <vt:lpstr>SEDOLs - Solução Exata</vt:lpstr>
      <vt:lpstr>SEDOLs – Método de Euler</vt:lpstr>
      <vt:lpstr>SEDOLs – Euler - Planilha</vt:lpstr>
      <vt:lpstr>SEDOLs – Euler x Exata - Gráfico</vt:lpstr>
      <vt:lpstr>Solução Numérica : Método de Runge-Kutta de 4a Ordem</vt:lpstr>
      <vt:lpstr>RK4 - Planilha</vt:lpstr>
      <vt:lpstr>SEDOLs – RK4 x Exata - Gráfico</vt:lpstr>
      <vt:lpstr>Resoluções na planilha em anexo:</vt:lpstr>
      <vt:lpstr>Equações Diferenciais</vt:lpstr>
      <vt:lpstr>Chapra-Canale</vt:lpstr>
      <vt:lpstr>Resoluções na planilha em anexo:</vt:lpstr>
      <vt:lpstr>Resoluções na planilha em anexo:</vt:lpstr>
      <vt:lpstr>Métodos Numéricos</vt:lpstr>
      <vt:lpstr>Equações Diferenciais</vt:lpstr>
      <vt:lpstr>Chapra-Canale</vt:lpstr>
      <vt:lpstr>Resoluções na planilha em anexo:</vt:lpstr>
      <vt:lpstr>Resoluções na planilha em anexo:</vt:lpstr>
      <vt:lpstr>Resoluções na planilha em anexo:</vt:lpstr>
      <vt:lpstr>Métodos Numéricos</vt:lpstr>
      <vt:lpstr>Equações Diferenciais</vt:lpstr>
      <vt:lpstr>Chapra-Canale</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Métodos Numéricos</vt:lpstr>
      <vt:lpstr>Equações Diferenciais</vt:lpstr>
      <vt:lpstr>Chapra-Canale</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Exercícios</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Métodos Numéricos</vt:lpstr>
      <vt:lpstr>Equações Diferenciais Parciais</vt:lpstr>
      <vt:lpstr>Equação de Laplace</vt:lpstr>
      <vt:lpstr>Método das diferenças finitas</vt:lpstr>
      <vt:lpstr>Aplicando na equação diferencial</vt:lpstr>
      <vt:lpstr>Implementando isto em um grid (células em uma planilha)</vt:lpstr>
      <vt:lpstr>Para que este sistema funcione você deverá habilitar o cálculo iterativo do Excel</vt:lpstr>
      <vt:lpstr>Chapa aquecida de todos os lados Solução em planilha</vt:lpstr>
      <vt:lpstr>Chapa aquecida de 3 lados</vt:lpstr>
      <vt:lpstr>Aumentando a precisão da integração</vt:lpstr>
      <vt:lpstr>Introduzindo uma fonte de calor na chapa</vt:lpstr>
      <vt:lpstr>Resoluções na planilha em anexo:</vt:lpstr>
      <vt:lpstr>Métodos Numéricos</vt:lpstr>
      <vt:lpstr>Equações Diferenciais Parciais</vt:lpstr>
      <vt:lpstr>Equação de Fourier</vt:lpstr>
      <vt:lpstr>Aplicando na equação diferencial, considerando uma derivada forward no tempo (t) e uma centered no espaço (x)</vt:lpstr>
      <vt:lpstr>Obs: Convergência do método</vt:lpstr>
      <vt:lpstr>Retornando à implementação da solução, a equação tem uma variável tempo associada</vt:lpstr>
      <vt:lpstr>Solução em planilha</vt:lpstr>
      <vt:lpstr>Grafico T(x,t) – Observe as distintas curvas de aquecimento para dif.pontos da barra</vt:lpstr>
      <vt:lpstr>Resolva o exercício anterior para as seguintes condições :</vt:lpstr>
      <vt:lpstr>Distribuição para t = 0</vt:lpstr>
      <vt:lpstr>Distribuição para t = 1</vt:lpstr>
      <vt:lpstr>Distribuição para t = 2</vt:lpstr>
      <vt:lpstr>Distribuição para t = 4</vt:lpstr>
      <vt:lpstr>Distribuição para t = 8</vt:lpstr>
      <vt:lpstr>Distribuição para t = 15</vt:lpstr>
      <vt:lpstr>Gráficos Sobrepostos</vt:lpstr>
      <vt:lpstr>Parece ser uma Gaussiana</vt:lpstr>
      <vt:lpstr>Apresentação do PowerPoint</vt:lpstr>
      <vt:lpstr>Sendo assim (I):</vt:lpstr>
      <vt:lpstr>Sendo assim (II):</vt:lpstr>
      <vt:lpstr>Resoluções na planilha em anexo:</vt:lpstr>
      <vt:lpstr>Resoluções na planilha em anexo:</vt:lpstr>
      <vt:lpstr>Métodos Numéricos</vt:lpstr>
      <vt:lpstr>Equações Diferenciais Parciais</vt:lpstr>
      <vt:lpstr>Equação de Onda</vt:lpstr>
      <vt:lpstr>Resolução da Equação de Onda Unidimensional</vt:lpstr>
      <vt:lpstr>Resolução da Equação de Onda Unidimensional</vt:lpstr>
      <vt:lpstr>Aplicando as condições de contorno</vt:lpstr>
      <vt:lpstr>Substituindo u(x,-ht) em u(x,t+ht)  </vt:lpstr>
      <vt:lpstr>Sendo assim podemos resumir o problema com o seguinte conjunto de condições : (planilha no próximo slide)</vt:lpstr>
      <vt:lpstr>Planilha de Cálculo</vt:lpstr>
      <vt:lpstr>Gráfico 3D</vt:lpstr>
      <vt:lpstr>Animação</vt:lpstr>
      <vt:lpstr>Fazendo o gráfico andar em ciclos</vt:lpstr>
      <vt:lpstr>Animação</vt:lpstr>
      <vt:lpstr>Apresentação do PowerPoint</vt:lpstr>
      <vt:lpstr>Modifique as condições de contorno e veja o novo gráfico animado</vt:lpstr>
      <vt:lpstr>t = 0</vt:lpstr>
      <vt:lpstr>t = 2</vt:lpstr>
      <vt:lpstr>t = 4</vt:lpstr>
      <vt:lpstr>t = 8</vt:lpstr>
      <vt:lpstr>t = 12</vt:lpstr>
      <vt:lpstr>t = 18</vt:lpstr>
      <vt:lpstr>t = 20</vt:lpstr>
      <vt:lpstr>A planilha encontra-se em anexo</vt:lpstr>
      <vt:lpstr>Resoluções na planilha em anexo:</vt:lpstr>
      <vt:lpstr>Resoluções na planilha em anexo:</vt:lpstr>
      <vt:lpstr>Métodos Numéricos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Comparando a solução exata com a dos elementos finitos</vt:lpstr>
      <vt:lpstr>Métodos Numéricos</vt:lpstr>
      <vt:lpstr>Apresentação do PowerPoint</vt:lpstr>
      <vt:lpstr>Apresentação do PowerPoint</vt:lpstr>
      <vt:lpstr>Métodos Numéricos</vt:lpstr>
      <vt:lpstr>Matriz de Conexão Global -&gt; Local</vt:lpstr>
      <vt:lpstr>Matriz de Nós Global Forma automática de montagem</vt:lpstr>
      <vt:lpstr>Matriz de Nós Global Forma automática de montagem</vt:lpstr>
      <vt:lpstr>Matriz de Nós Global Forma automática de montagem</vt:lpstr>
      <vt:lpstr>Matriz de Nós Global Forma automática de montagem</vt:lpstr>
      <vt:lpstr>Matriz de Nós Global Forma automática de montagem</vt:lpstr>
      <vt:lpstr>Montamos e resolvemos o sistema de equações final</vt:lpstr>
      <vt:lpstr>Implementação do Sistema em Excel</vt:lpstr>
      <vt:lpstr>Comparando a solução exata com a dos elementos finitos</vt:lpstr>
      <vt:lpstr>Métodos Numéricos</vt:lpstr>
      <vt:lpstr>Vamos agora aumentar o uso das matrizes de conexão.</vt:lpstr>
      <vt:lpstr>Matriz Bloco Diagonal Mb1</vt:lpstr>
      <vt:lpstr>Matrizes Bloco Diagonais Mb2 e Mb3 </vt:lpstr>
      <vt:lpstr>Matriz de Conexão</vt:lpstr>
      <vt:lpstr>Sistema, Numeração Local</vt:lpstr>
      <vt:lpstr>Calculando M1=CtMb1C, M2=CtMb2C, M3=CtMb3C,</vt:lpstr>
      <vt:lpstr>Podemos agora montar o sistema global</vt:lpstr>
      <vt:lpstr>Métodos Numéricos</vt:lpstr>
      <vt:lpstr>Alguns resultados de álgebra matricial interessantes</vt:lpstr>
      <vt:lpstr>Alguns resultados de álgebra matricial interessantes - II</vt:lpstr>
      <vt:lpstr>Métodos Numéricos</vt:lpstr>
      <vt:lpstr>Equação da Linha de Transmissão</vt:lpstr>
      <vt:lpstr>Vamos então resolver a integral W e a equação □(64&amp;dW/dV=0 )por elementos finitos</vt:lpstr>
      <vt:lpstr>Supondo que W=∑2_1^5▒Wk e que cada W^k...</vt:lpstr>
      <vt:lpstr>Continuando o ajuste da integral para uma forma matricial:</vt:lpstr>
      <vt:lpstr>Continuando o ajuste da forma:</vt:lpstr>
      <vt:lpstr>Vamos agora normalizar a variável x</vt:lpstr>
      <vt:lpstr>O próximo passo é calcular as funções aL e aR em função de e</vt:lpstr>
      <vt:lpstr>Agora vamos usar as funções a(e) para calcular os elementos da matriz T</vt:lpstr>
      <vt:lpstr>Agora vamos usar as mesmas relações para calcular os elementos da matriz S</vt:lpstr>
      <vt:lpstr>Continuando o cálculo dos elementos da matriz S</vt:lpstr>
      <vt:lpstr>A função Wk pode então ser escrita como:</vt:lpstr>
      <vt:lpstr>Montagem dos M_k em uma matriz global</vt:lpstr>
      <vt:lpstr>Montagem dos M_k em uma matriz global (continuação):</vt:lpstr>
      <vt:lpstr>Montagem dos M_k em uma matriz global (continuação):</vt:lpstr>
      <vt:lpstr>Temos a solução em nos k elementos, vamos agora criar o grid de conexão</vt:lpstr>
      <vt:lpstr>Igualando os nós podemos criar a seguinte matriz de equivalência (conexão)</vt:lpstr>
      <vt:lpstr>Voltando a expressão de solução:</vt:lpstr>
      <vt:lpstr>OBS: Diferença na numeração do livro texto</vt:lpstr>
      <vt:lpstr>Sistema final: Exemplo</vt:lpstr>
      <vt:lpstr>Sistema final: Exemplo</vt:lpstr>
      <vt:lpstr>Sistema final: Exemplo</vt:lpstr>
      <vt:lpstr>Sistema Final Exemplo</vt:lpstr>
      <vt:lpstr>Sistema Final Exemplo</vt:lpstr>
      <vt:lpstr>Sistema Final Exemplo</vt:lpstr>
      <vt:lpstr>Sistema Final Exemplo</vt:lpstr>
      <vt:lpstr>Sistema Final Exemplo</vt:lpstr>
      <vt:lpstr>A solução exata é dada abaixo como medida de comparação:</vt:lpstr>
      <vt:lpstr>Por último comparamos as soluções na forma gráfica:</vt:lpstr>
      <vt:lpstr>Métodos Numéricos</vt:lpstr>
      <vt:lpstr>Equação de Laplace em um Quadrado</vt:lpstr>
      <vt:lpstr>Equação de Laplace uxx+uyy=0 no domínio abaixo:</vt:lpstr>
      <vt:lpstr>Forma Fraca e valores das funções de teste Vi(x,y)=0 na fronteira</vt:lpstr>
      <vt:lpstr>Sistema global U(x,y)=SUifi(x,y) e Forma de Galerkin vi = fi</vt:lpstr>
      <vt:lpstr>Montagem por Elemento – T1</vt:lpstr>
      <vt:lpstr>Montagem por Elemento – T2</vt:lpstr>
      <vt:lpstr>Montagem por Elemento – T3</vt:lpstr>
      <vt:lpstr>Montagem por Elemento – T4</vt:lpstr>
      <vt:lpstr>Montagem por Elemento – T5</vt:lpstr>
      <vt:lpstr>Montagem por Elemento – T6</vt:lpstr>
      <vt:lpstr>Montagem do Sistema Global</vt:lpstr>
      <vt:lpstr>Métodos Numéricos</vt:lpstr>
      <vt:lpstr>Apresentação do PowerPoint</vt:lpstr>
      <vt:lpstr>Apresentação do PowerPoint</vt:lpstr>
      <vt:lpstr>Métodos Numéricos</vt:lpstr>
      <vt:lpstr>Equação de Laplace em um Trapézio</vt:lpstr>
      <vt:lpstr>Equação de Laplace em um Trapézio</vt:lpstr>
      <vt:lpstr>Laplace em Trapézio – gradU.gradVi = 0</vt:lpstr>
      <vt:lpstr>Laplace em Trapézio – Equações</vt:lpstr>
      <vt:lpstr>Métodos Numéricos</vt:lpstr>
      <vt:lpstr>Vamos obter o formato da solução no triângulo</vt:lpstr>
      <vt:lpstr>Observe que os ds e os Us são números</vt:lpstr>
      <vt:lpstr>Os Vs são as funções de teste</vt:lpstr>
      <vt:lpstr>Observe que ∇U.∇V_i são números</vt:lpstr>
      <vt:lpstr>Podemos então imaginar o sistema como a matriz abaixo: </vt:lpstr>
      <vt:lpstr>Métodos Numéricos</vt:lpstr>
      <vt:lpstr>Vamos desenvolver a forma fraca em um dos triângulos</vt:lpstr>
      <vt:lpstr>Desenvolvimento da forma fraca (cont.)</vt:lpstr>
      <vt:lpstr>Métodos Numéricos</vt:lpstr>
      <vt:lpstr>Vamos agora resolver a Eq.de Laplace no grid e condições de contorno abaixo</vt:lpstr>
      <vt:lpstr>Vamos agora resolver a Eq.de Laplace no grid e condições de contorno abaixo</vt:lpstr>
      <vt:lpstr>Equações para Ta</vt:lpstr>
      <vt:lpstr>Ta, Triângulo 1</vt:lpstr>
      <vt:lpstr>Ta, Triângulo 2</vt:lpstr>
      <vt:lpstr>Ta, Triângulo 3</vt:lpstr>
      <vt:lpstr>Ta, Triângulo 10</vt:lpstr>
      <vt:lpstr>Ta, Triângulo 9</vt:lpstr>
      <vt:lpstr>Ta, Triângulo 8</vt:lpstr>
      <vt:lpstr>Ta, Soma global</vt:lpstr>
      <vt:lpstr>Tb, Soma global</vt:lpstr>
      <vt:lpstr>Tc, Soma global</vt:lpstr>
      <vt:lpstr>Td, Soma global</vt:lpstr>
      <vt:lpstr>Equações dos elementos via wxMaxima</vt:lpstr>
      <vt:lpstr>Equações dos elementos via wxMaxima</vt:lpstr>
      <vt:lpstr>Equações dos elementos via wxMaxima</vt:lpstr>
      <vt:lpstr>Equações dos elementos via wxMaxima</vt:lpstr>
      <vt:lpstr>Equações dos elementos via wxMaxima</vt:lpstr>
      <vt:lpstr>Equações dos elementos via wxMaxima</vt:lpstr>
      <vt:lpstr>Equações dos elementos via wxMaxima</vt:lpstr>
      <vt:lpstr>Equações dos elementos via wxMaxima</vt:lpstr>
      <vt:lpstr>Voltamos ao grid (para recordação):</vt:lpstr>
      <vt:lpstr>Ta</vt:lpstr>
      <vt:lpstr>Tb</vt:lpstr>
      <vt:lpstr>Tc</vt:lpstr>
      <vt:lpstr>Td</vt:lpstr>
      <vt:lpstr>Juntando as quatro equações e resolvendo o sistema:</vt:lpstr>
      <vt:lpstr>Métodos Numéricos</vt:lpstr>
      <vt:lpstr>Discretização do Domínio (Grid)</vt:lpstr>
      <vt:lpstr>Matriz de Conexão C (global-&gt;local)</vt:lpstr>
      <vt:lpstr>Coordenadas dos Nós (1, x, y) e Elementos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para os elementos 1 e 2 – Implementação em Excel</vt:lpstr>
      <vt:lpstr>A partir da tabela de coordenadas por elemento no grid montamos a matriz S</vt:lpstr>
      <vt:lpstr>Sistema Global (Ct.S.C).T = 0</vt:lpstr>
      <vt:lpstr>Métodos Numéricos</vt:lpstr>
      <vt:lpstr>Vamos voltar a expressão de U(x,y) com D como a matriz inversa</vt:lpstr>
      <vt:lpstr>Calculamos os gradientes e ∇U. ∇v_i</vt:lpstr>
      <vt:lpstr>Podemos então calcular ∇U. ∇v_i a partir:</vt:lpstr>
      <vt:lpstr>Transformando ∇U.∇v em uma única matriz:</vt:lpstr>
      <vt:lpstr>Procedimento geral</vt:lpstr>
      <vt:lpstr>Procedimento geral (cont.)</vt:lpstr>
      <vt:lpstr>Laplace, ex.Strang. Solução via Excel &amp; Solver</vt:lpstr>
      <vt:lpstr>Procedimento geral (cont.)</vt:lpstr>
      <vt:lpstr>Laplace v.1 –Excel, solução via Solver</vt:lpstr>
      <vt:lpstr>Laplace v.2 – Excel, solução via matrizes</vt:lpstr>
      <vt:lpstr>Laplace – Matriz de Rigidez via VBA</vt:lpstr>
      <vt:lpstr>Laplace v.3 – Matriz de Rigidez via VBA</vt:lpstr>
      <vt:lpstr>Laplace v.4 – Matriz Bloco Diagonal via VBA</vt:lpstr>
      <vt:lpstr>Laplace v.5 – Troca de colunas via VBA</vt:lpstr>
      <vt:lpstr>Laplace v.6 – Coeficientes do Sistema de Equações via VBA</vt:lpstr>
      <vt:lpstr>Próximos Desenvolvimentos em VBA</vt:lpstr>
      <vt:lpstr>Métodos Numéricos</vt:lpstr>
      <vt:lpstr>Métodos Numéricos</vt:lpstr>
      <vt:lpstr>Métodos Numéricos</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Métodos Numéricos</vt:lpstr>
      <vt:lpstr>Sequência Final de Aulas</vt:lpstr>
    </vt:vector>
  </TitlesOfParts>
  <Manager>Diretoria - Fac. Engenharia</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Dinâmicos II Introdução ao Curso</dc:title>
  <dc:creator>faap</dc:creator>
  <cp:lastModifiedBy>Gustavo Mirapalheta</cp:lastModifiedBy>
  <cp:revision>759</cp:revision>
  <dcterms:created xsi:type="dcterms:W3CDTF">2007-10-04T21:19:45Z</dcterms:created>
  <dcterms:modified xsi:type="dcterms:W3CDTF">2024-06-28T22:34:54Z</dcterms:modified>
</cp:coreProperties>
</file>